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60" r:id="rId4"/>
    <p:sldId id="259" r:id="rId5"/>
    <p:sldId id="262" r:id="rId6"/>
    <p:sldId id="265" r:id="rId7"/>
    <p:sldId id="264" r:id="rId8"/>
    <p:sldId id="263" r:id="rId9"/>
    <p:sldId id="271" r:id="rId10"/>
    <p:sldId id="270" r:id="rId11"/>
    <p:sldId id="269" r:id="rId12"/>
    <p:sldId id="268" r:id="rId13"/>
    <p:sldId id="267" r:id="rId14"/>
    <p:sldId id="279" r:id="rId15"/>
    <p:sldId id="274" r:id="rId16"/>
    <p:sldId id="278" r:id="rId17"/>
    <p:sldId id="277" r:id="rId18"/>
    <p:sldId id="276" r:id="rId19"/>
    <p:sldId id="275" r:id="rId20"/>
    <p:sldId id="273" r:id="rId21"/>
    <p:sldId id="272" r:id="rId22"/>
    <p:sldId id="280" r:id="rId23"/>
    <p:sldId id="281" r:id="rId24"/>
    <p:sldId id="287" r:id="rId25"/>
    <p:sldId id="286" r:id="rId26"/>
    <p:sldId id="285"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47" r:id="rId46"/>
    <p:sldId id="306" r:id="rId47"/>
    <p:sldId id="307" r:id="rId48"/>
    <p:sldId id="308" r:id="rId49"/>
    <p:sldId id="309" r:id="rId50"/>
    <p:sldId id="310" r:id="rId51"/>
    <p:sldId id="311" r:id="rId52"/>
    <p:sldId id="312" r:id="rId53"/>
    <p:sldId id="313" r:id="rId54"/>
    <p:sldId id="348" r:id="rId55"/>
    <p:sldId id="314" r:id="rId56"/>
    <p:sldId id="315" r:id="rId57"/>
    <p:sldId id="316" r:id="rId58"/>
    <p:sldId id="317" r:id="rId59"/>
    <p:sldId id="318" r:id="rId60"/>
    <p:sldId id="319" r:id="rId61"/>
    <p:sldId id="320" r:id="rId62"/>
    <p:sldId id="367" r:id="rId63"/>
    <p:sldId id="321" r:id="rId64"/>
    <p:sldId id="322" r:id="rId65"/>
    <p:sldId id="323" r:id="rId66"/>
    <p:sldId id="324" r:id="rId67"/>
    <p:sldId id="325" r:id="rId68"/>
    <p:sldId id="326" r:id="rId69"/>
    <p:sldId id="327" r:id="rId70"/>
    <p:sldId id="368" r:id="rId71"/>
    <p:sldId id="349" r:id="rId72"/>
    <p:sldId id="350" r:id="rId73"/>
    <p:sldId id="351" r:id="rId74"/>
    <p:sldId id="352" r:id="rId75"/>
    <p:sldId id="353" r:id="rId76"/>
    <p:sldId id="354" r:id="rId77"/>
    <p:sldId id="355" r:id="rId78"/>
    <p:sldId id="356" r:id="rId79"/>
    <p:sldId id="357" r:id="rId80"/>
    <p:sldId id="358" r:id="rId81"/>
    <p:sldId id="359" r:id="rId82"/>
    <p:sldId id="360" r:id="rId83"/>
    <p:sldId id="361" r:id="rId84"/>
    <p:sldId id="369" r:id="rId85"/>
    <p:sldId id="362" r:id="rId86"/>
    <p:sldId id="363" r:id="rId87"/>
    <p:sldId id="364" r:id="rId88"/>
    <p:sldId id="365" r:id="rId89"/>
    <p:sldId id="366" r:id="rId90"/>
    <p:sldId id="328" r:id="rId91"/>
    <p:sldId id="329" r:id="rId92"/>
    <p:sldId id="330" r:id="rId93"/>
    <p:sldId id="370" r:id="rId94"/>
    <p:sldId id="331" r:id="rId95"/>
    <p:sldId id="332" r:id="rId96"/>
    <p:sldId id="333" r:id="rId97"/>
    <p:sldId id="334" r:id="rId98"/>
    <p:sldId id="335" r:id="rId99"/>
    <p:sldId id="336" r:id="rId100"/>
    <p:sldId id="371" r:id="rId101"/>
    <p:sldId id="337" r:id="rId102"/>
    <p:sldId id="338" r:id="rId103"/>
    <p:sldId id="339" r:id="rId104"/>
    <p:sldId id="340" r:id="rId105"/>
    <p:sldId id="341" r:id="rId106"/>
    <p:sldId id="342" r:id="rId107"/>
    <p:sldId id="343" r:id="rId108"/>
    <p:sldId id="344" r:id="rId109"/>
    <p:sldId id="388" r:id="rId110"/>
    <p:sldId id="372" r:id="rId111"/>
    <p:sldId id="373" r:id="rId112"/>
    <p:sldId id="374" r:id="rId113"/>
    <p:sldId id="375" r:id="rId114"/>
    <p:sldId id="376" r:id="rId115"/>
    <p:sldId id="377" r:id="rId116"/>
    <p:sldId id="378" r:id="rId117"/>
    <p:sldId id="379" r:id="rId118"/>
    <p:sldId id="389" r:id="rId119"/>
    <p:sldId id="390" r:id="rId120"/>
    <p:sldId id="380" r:id="rId121"/>
    <p:sldId id="391" r:id="rId122"/>
    <p:sldId id="392" r:id="rId123"/>
    <p:sldId id="393" r:id="rId124"/>
    <p:sldId id="394" r:id="rId125"/>
    <p:sldId id="395" r:id="rId126"/>
    <p:sldId id="396" r:id="rId127"/>
    <p:sldId id="397" r:id="rId128"/>
    <p:sldId id="412" r:id="rId129"/>
    <p:sldId id="413" r:id="rId130"/>
    <p:sldId id="399" r:id="rId131"/>
    <p:sldId id="400" r:id="rId132"/>
    <p:sldId id="401" r:id="rId133"/>
    <p:sldId id="402" r:id="rId134"/>
    <p:sldId id="403" r:id="rId135"/>
    <p:sldId id="404" r:id="rId136"/>
    <p:sldId id="405" r:id="rId137"/>
    <p:sldId id="406" r:id="rId138"/>
    <p:sldId id="407" r:id="rId139"/>
    <p:sldId id="408" r:id="rId140"/>
    <p:sldId id="409" r:id="rId141"/>
    <p:sldId id="410" r:id="rId142"/>
    <p:sldId id="258" r:id="rId1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2025/7/17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210.png"/></Relationships>
</file>

<file path=ppt/slides/_rels/slide10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13.png"/><Relationship Id="rId5" Type="http://schemas.openxmlformats.org/officeDocument/2006/relationships/image" Target="../media/image212.png"/><Relationship Id="rId4" Type="http://schemas.openxmlformats.org/officeDocument/2006/relationships/image" Target="../media/image211.png"/></Relationships>
</file>

<file path=ppt/slides/_rels/slide102.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4.emf"/><Relationship Id="rId1" Type="http://schemas.openxmlformats.org/officeDocument/2006/relationships/slideLayout" Target="../slideLayouts/slideLayout1.xml"/><Relationship Id="rId5" Type="http://schemas.openxmlformats.org/officeDocument/2006/relationships/image" Target="../media/image217.png"/><Relationship Id="rId4" Type="http://schemas.openxmlformats.org/officeDocument/2006/relationships/image" Target="../media/image216.png"/></Relationships>
</file>

<file path=ppt/slides/_rels/slide103.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slideLayout" Target="../slideLayouts/slideLayout1.xml"/><Relationship Id="rId5" Type="http://schemas.openxmlformats.org/officeDocument/2006/relationships/image" Target="../media/image222.emf"/><Relationship Id="rId4" Type="http://schemas.openxmlformats.org/officeDocument/2006/relationships/image" Target="../media/image221.png"/></Relationships>
</file>

<file path=ppt/slides/_rels/slide104.xml.rels><?xml version="1.0" encoding="UTF-8" standalone="yes"?>
<Relationships xmlns="http://schemas.openxmlformats.org/package/2006/relationships"><Relationship Id="rId2" Type="http://schemas.openxmlformats.org/officeDocument/2006/relationships/image" Target="../media/image223.emf"/><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225.emf"/><Relationship Id="rId2" Type="http://schemas.openxmlformats.org/officeDocument/2006/relationships/image" Target="../media/image224.png"/><Relationship Id="rId1" Type="http://schemas.openxmlformats.org/officeDocument/2006/relationships/slideLayout" Target="../slideLayouts/slideLayout1.xml"/><Relationship Id="rId4" Type="http://schemas.openxmlformats.org/officeDocument/2006/relationships/image" Target="../media/image226.emf"/></Relationships>
</file>

<file path=ppt/slides/_rels/slide10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28.emf"/><Relationship Id="rId4" Type="http://schemas.openxmlformats.org/officeDocument/2006/relationships/image" Target="../media/image227.emf"/></Relationships>
</file>

<file path=ppt/slides/_rels/slide10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30.emf"/><Relationship Id="rId4" Type="http://schemas.openxmlformats.org/officeDocument/2006/relationships/image" Target="../media/image229.emf"/></Relationships>
</file>

<file path=ppt/slides/_rels/slide108.xml.rels><?xml version="1.0" encoding="UTF-8" standalone="yes"?>
<Relationships xmlns="http://schemas.openxmlformats.org/package/2006/relationships"><Relationship Id="rId3" Type="http://schemas.openxmlformats.org/officeDocument/2006/relationships/image" Target="../media/image232.emf"/><Relationship Id="rId2" Type="http://schemas.openxmlformats.org/officeDocument/2006/relationships/image" Target="../media/image231.emf"/><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234.png"/></Relationships>
</file>

<file path=ppt/slides/_rels/slide1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9.emf"/><Relationship Id="rId4" Type="http://schemas.openxmlformats.org/officeDocument/2006/relationships/image" Target="../media/image28.emf"/></Relationships>
</file>

<file path=ppt/slides/_rels/slide11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236.emf"/><Relationship Id="rId4" Type="http://schemas.openxmlformats.org/officeDocument/2006/relationships/image" Target="../media/image235.emf"/></Relationships>
</file>

<file path=ppt/slides/_rels/slide111.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image" Target="../media/image237.png"/><Relationship Id="rId1" Type="http://schemas.openxmlformats.org/officeDocument/2006/relationships/slideLayout" Target="../slideLayouts/slideLayout1.xml"/><Relationship Id="rId5" Type="http://schemas.openxmlformats.org/officeDocument/2006/relationships/image" Target="../media/image240.png"/><Relationship Id="rId4" Type="http://schemas.openxmlformats.org/officeDocument/2006/relationships/image" Target="../media/image239.png"/></Relationships>
</file>

<file path=ppt/slides/_rels/slide112.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241.png"/><Relationship Id="rId1" Type="http://schemas.openxmlformats.org/officeDocument/2006/relationships/slideLayout" Target="../slideLayouts/slideLayout1.xml"/><Relationship Id="rId6" Type="http://schemas.openxmlformats.org/officeDocument/2006/relationships/image" Target="../media/image245.png"/><Relationship Id="rId5" Type="http://schemas.openxmlformats.org/officeDocument/2006/relationships/image" Target="../media/image244.emf"/><Relationship Id="rId4" Type="http://schemas.openxmlformats.org/officeDocument/2006/relationships/image" Target="../media/image243.png"/></Relationships>
</file>

<file path=ppt/slides/_rels/slide113.xml.rels><?xml version="1.0" encoding="UTF-8" standalone="yes"?>
<Relationships xmlns="http://schemas.openxmlformats.org/package/2006/relationships"><Relationship Id="rId2" Type="http://schemas.openxmlformats.org/officeDocument/2006/relationships/image" Target="../media/image246.emf"/><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7.emf"/></Relationships>
</file>

<file path=ppt/slides/_rels/slide1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8.emf"/><Relationship Id="rId1" Type="http://schemas.openxmlformats.org/officeDocument/2006/relationships/slideLayout" Target="../slideLayouts/slideLayout1.xml"/><Relationship Id="rId5" Type="http://schemas.openxmlformats.org/officeDocument/2006/relationships/image" Target="../media/image249.emf"/><Relationship Id="rId4" Type="http://schemas.openxmlformats.org/officeDocument/2006/relationships/image" Target="../media/image27.svg"/></Relationships>
</file>

<file path=ppt/slides/_rels/slide116.xml.rels><?xml version="1.0" encoding="UTF-8" standalone="yes"?>
<Relationships xmlns="http://schemas.openxmlformats.org/package/2006/relationships"><Relationship Id="rId3" Type="http://schemas.openxmlformats.org/officeDocument/2006/relationships/image" Target="../media/image251.emf"/><Relationship Id="rId2" Type="http://schemas.openxmlformats.org/officeDocument/2006/relationships/image" Target="../media/image250.emf"/><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252.emf"/><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4.png"/></Relationships>
</file>

<file path=ppt/slides/_rels/slide1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53.png"/></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54.png"/><Relationship Id="rId5" Type="http://schemas.openxmlformats.org/officeDocument/2006/relationships/image" Target="../media/image10.svg"/><Relationship Id="rId4" Type="http://schemas.openxmlformats.org/officeDocument/2006/relationships/image" Target="../media/image9.png"/></Relationships>
</file>

<file path=ppt/slides/_rels/slide12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256.png"/><Relationship Id="rId4" Type="http://schemas.openxmlformats.org/officeDocument/2006/relationships/image" Target="../media/image255.png"/></Relationships>
</file>

<file path=ppt/slides/_rels/slide122.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image" Target="../media/image257.png"/><Relationship Id="rId1" Type="http://schemas.openxmlformats.org/officeDocument/2006/relationships/slideLayout" Target="../slideLayouts/slideLayout1.xml"/><Relationship Id="rId5" Type="http://schemas.openxmlformats.org/officeDocument/2006/relationships/image" Target="../media/image260.png"/><Relationship Id="rId4" Type="http://schemas.openxmlformats.org/officeDocument/2006/relationships/image" Target="../media/image259.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62.emf"/><Relationship Id="rId4" Type="http://schemas.openxmlformats.org/officeDocument/2006/relationships/image" Target="../media/image261.emf"/></Relationships>
</file>

<file path=ppt/slides/_rels/slide125.xml.rels><?xml version="1.0" encoding="UTF-8" standalone="yes"?>
<Relationships xmlns="http://schemas.openxmlformats.org/package/2006/relationships"><Relationship Id="rId3" Type="http://schemas.openxmlformats.org/officeDocument/2006/relationships/image" Target="../media/image264.emf"/><Relationship Id="rId2" Type="http://schemas.openxmlformats.org/officeDocument/2006/relationships/image" Target="../media/image263.emf"/><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66.emf"/><Relationship Id="rId4" Type="http://schemas.openxmlformats.org/officeDocument/2006/relationships/image" Target="../media/image265.emf"/></Relationships>
</file>

<file path=ppt/slides/_rels/slide127.xml.rels><?xml version="1.0" encoding="UTF-8" standalone="yes"?>
<Relationships xmlns="http://schemas.openxmlformats.org/package/2006/relationships"><Relationship Id="rId3" Type="http://schemas.openxmlformats.org/officeDocument/2006/relationships/image" Target="../media/image268.emf"/><Relationship Id="rId2" Type="http://schemas.openxmlformats.org/officeDocument/2006/relationships/image" Target="../media/image267.emf"/><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69.png"/></Relationships>
</file>

<file path=ppt/slides/_rels/slide1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70.png"/><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3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image" Target="../media/image271.png"/><Relationship Id="rId1" Type="http://schemas.openxmlformats.org/officeDocument/2006/relationships/slideLayout" Target="../slideLayouts/slideLayout1.xml"/><Relationship Id="rId5" Type="http://schemas.openxmlformats.org/officeDocument/2006/relationships/image" Target="../media/image274.png"/><Relationship Id="rId4" Type="http://schemas.openxmlformats.org/officeDocument/2006/relationships/image" Target="../media/image273.png"/></Relationships>
</file>

<file path=ppt/slides/_rels/slide134.xml.rels><?xml version="1.0" encoding="UTF-8" standalone="yes"?>
<Relationships xmlns="http://schemas.openxmlformats.org/package/2006/relationships"><Relationship Id="rId8" Type="http://schemas.openxmlformats.org/officeDocument/2006/relationships/image" Target="../media/image281.png"/><Relationship Id="rId3" Type="http://schemas.openxmlformats.org/officeDocument/2006/relationships/image" Target="../media/image276.png"/><Relationship Id="rId7" Type="http://schemas.openxmlformats.org/officeDocument/2006/relationships/image" Target="../media/image280.png"/><Relationship Id="rId2" Type="http://schemas.openxmlformats.org/officeDocument/2006/relationships/image" Target="../media/image275.png"/><Relationship Id="rId1" Type="http://schemas.openxmlformats.org/officeDocument/2006/relationships/slideLayout" Target="../slideLayouts/slideLayout1.xml"/><Relationship Id="rId6" Type="http://schemas.openxmlformats.org/officeDocument/2006/relationships/image" Target="../media/image279.png"/><Relationship Id="rId5" Type="http://schemas.openxmlformats.org/officeDocument/2006/relationships/image" Target="../media/image278.png"/><Relationship Id="rId4" Type="http://schemas.openxmlformats.org/officeDocument/2006/relationships/image" Target="../media/image277.png"/></Relationships>
</file>

<file path=ppt/slides/_rels/slide135.xml.rels><?xml version="1.0" encoding="UTF-8" standalone="yes"?>
<Relationships xmlns="http://schemas.openxmlformats.org/package/2006/relationships"><Relationship Id="rId3" Type="http://schemas.openxmlformats.org/officeDocument/2006/relationships/image" Target="../media/image283.png"/><Relationship Id="rId7" Type="http://schemas.openxmlformats.org/officeDocument/2006/relationships/image" Target="../media/image287.png"/><Relationship Id="rId2" Type="http://schemas.openxmlformats.org/officeDocument/2006/relationships/image" Target="../media/image282.png"/><Relationship Id="rId1" Type="http://schemas.openxmlformats.org/officeDocument/2006/relationships/slideLayout" Target="../slideLayouts/slideLayout1.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284.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88.emf"/></Relationships>
</file>

<file path=ppt/slides/_rels/slide139.xml.rels><?xml version="1.0" encoding="UTF-8" standalone="yes"?>
<Relationships xmlns="http://schemas.openxmlformats.org/package/2006/relationships"><Relationship Id="rId2" Type="http://schemas.openxmlformats.org/officeDocument/2006/relationships/image" Target="../media/image289.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10.svg"/><Relationship Id="rId4" Type="http://schemas.openxmlformats.org/officeDocument/2006/relationships/image" Target="../media/image9.png"/></Relationships>
</file>

<file path=ppt/slides/_rels/slide14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91.emf"/><Relationship Id="rId4" Type="http://schemas.openxmlformats.org/officeDocument/2006/relationships/image" Target="../media/image290.emf"/></Relationships>
</file>

<file path=ppt/slides/_rels/slide141.xml.rels><?xml version="1.0" encoding="UTF-8" standalone="yes"?>
<Relationships xmlns="http://schemas.openxmlformats.org/package/2006/relationships"><Relationship Id="rId3" Type="http://schemas.openxmlformats.org/officeDocument/2006/relationships/image" Target="../media/image293.emf"/><Relationship Id="rId2" Type="http://schemas.openxmlformats.org/officeDocument/2006/relationships/image" Target="../media/image292.emf"/><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50.emf"/><Relationship Id="rId5" Type="http://schemas.openxmlformats.org/officeDocument/2006/relationships/image" Target="../media/image49.png"/><Relationship Id="rId4" Type="http://schemas.openxmlformats.org/officeDocument/2006/relationships/image" Target="../media/image48.emf"/></Relationships>
</file>

<file path=ppt/slides/_rels/slide2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52.emf"/><Relationship Id="rId4" Type="http://schemas.openxmlformats.org/officeDocument/2006/relationships/image" Target="../media/image51.emf"/></Relationships>
</file>

<file path=ppt/slides/_rels/slide2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61.emf"/></Relationships>
</file>

<file path=ppt/slides/_rels/slide33.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66.emf"/><Relationship Id="rId4" Type="http://schemas.openxmlformats.org/officeDocument/2006/relationships/image" Target="../media/image65.emf"/></Relationships>
</file>

<file path=ppt/slides/_rels/slide35.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xml"/><Relationship Id="rId5" Type="http://schemas.openxmlformats.org/officeDocument/2006/relationships/image" Target="../media/image76.png"/><Relationship Id="rId4" Type="http://schemas.openxmlformats.org/officeDocument/2006/relationships/image" Target="../media/image7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image" Target="../media/image77.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81.emf"/><Relationship Id="rId4" Type="http://schemas.openxmlformats.org/officeDocument/2006/relationships/image" Target="../media/image80.emf"/></Relationships>
</file>

<file path=ppt/slides/_rels/slide44.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emf"/><Relationship Id="rId4" Type="http://schemas.openxmlformats.org/officeDocument/2006/relationships/image" Target="../media/image84.png"/></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xml"/><Relationship Id="rId5" Type="http://schemas.openxmlformats.org/officeDocument/2006/relationships/image" Target="../media/image90.png"/><Relationship Id="rId4" Type="http://schemas.openxmlformats.org/officeDocument/2006/relationships/image" Target="../media/image89.png"/></Relationships>
</file>

<file path=ppt/slides/_rels/slide4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93.emf"/></Relationships>
</file>

<file path=ppt/slides/_rels/slide51.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96.emf"/><Relationship Id="rId4" Type="http://schemas.openxmlformats.org/officeDocument/2006/relationships/image" Target="../media/image95.emf"/></Relationships>
</file>

<file path=ppt/slides/_rels/slide53.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03.emf"/><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5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emf"/><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image" Target="../media/image106.png"/><Relationship Id="rId1" Type="http://schemas.openxmlformats.org/officeDocument/2006/relationships/slideLayout" Target="../slideLayouts/slideLayout1.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5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115.emf"/><Relationship Id="rId4" Type="http://schemas.openxmlformats.org/officeDocument/2006/relationships/image" Target="../media/image114.emf"/></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117.emf"/><Relationship Id="rId4" Type="http://schemas.openxmlformats.org/officeDocument/2006/relationships/image" Target="../media/image116.emf"/></Relationships>
</file>

<file path=ppt/slides/_rels/slide61.xml.rels><?xml version="1.0" encoding="UTF-8" standalone="yes"?>
<Relationships xmlns="http://schemas.openxmlformats.org/package/2006/relationships"><Relationship Id="rId3" Type="http://schemas.openxmlformats.org/officeDocument/2006/relationships/image" Target="../media/image119.emf"/><Relationship Id="rId2" Type="http://schemas.openxmlformats.org/officeDocument/2006/relationships/image" Target="../media/image118.emf"/><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21.png"/></Relationships>
</file>

<file path=ppt/slides/_rels/slide6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3.svg"/><Relationship Id="rId7" Type="http://schemas.openxmlformats.org/officeDocument/2006/relationships/image" Target="../media/image125.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24.png"/><Relationship Id="rId5" Type="http://schemas.openxmlformats.org/officeDocument/2006/relationships/image" Target="../media/image123.png"/><Relationship Id="rId10" Type="http://schemas.openxmlformats.org/officeDocument/2006/relationships/image" Target="../media/image128.png"/><Relationship Id="rId4" Type="http://schemas.openxmlformats.org/officeDocument/2006/relationships/image" Target="../media/image122.png"/><Relationship Id="rId9" Type="http://schemas.openxmlformats.org/officeDocument/2006/relationships/image" Target="../media/image127.png"/></Relationships>
</file>

<file path=ppt/slides/_rels/slide64.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image" Target="../media/image129.png"/><Relationship Id="rId1" Type="http://schemas.openxmlformats.org/officeDocument/2006/relationships/slideLayout" Target="../slideLayouts/slideLayout1.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6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xml"/><Relationship Id="rId5" Type="http://schemas.openxmlformats.org/officeDocument/2006/relationships/image" Target="../media/image139.emf"/><Relationship Id="rId4" Type="http://schemas.openxmlformats.org/officeDocument/2006/relationships/image" Target="../media/image138.png"/></Relationships>
</file>

<file path=ppt/slides/_rels/slide6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140.emf"/></Relationships>
</file>

<file path=ppt/slides/_rels/slide67.xml.rels><?xml version="1.0" encoding="UTF-8" standalone="yes"?>
<Relationships xmlns="http://schemas.openxmlformats.org/package/2006/relationships"><Relationship Id="rId2" Type="http://schemas.openxmlformats.org/officeDocument/2006/relationships/image" Target="../media/image141.emf"/><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143.emf"/><Relationship Id="rId4" Type="http://schemas.openxmlformats.org/officeDocument/2006/relationships/image" Target="../media/image142.emf"/></Relationships>
</file>

<file path=ppt/slides/_rels/slide69.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image" Target="../media/image144.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48.png"/><Relationship Id="rId5" Type="http://schemas.microsoft.com/office/2007/relationships/hdphoto" Target="../media/hdphoto2.wdp"/><Relationship Id="rId4" Type="http://schemas.openxmlformats.org/officeDocument/2006/relationships/image" Target="../media/image147.png"/></Relationships>
</file>

<file path=ppt/slides/_rels/slide7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73.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1.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74.xml.rels><?xml version="1.0" encoding="UTF-8" standalone="yes"?>
<Relationships xmlns="http://schemas.openxmlformats.org/package/2006/relationships"><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1.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75.xml.rels><?xml version="1.0" encoding="UTF-8" standalone="yes"?>
<Relationships xmlns="http://schemas.openxmlformats.org/package/2006/relationships"><Relationship Id="rId3" Type="http://schemas.openxmlformats.org/officeDocument/2006/relationships/image" Target="../media/image163.emf"/><Relationship Id="rId2" Type="http://schemas.openxmlformats.org/officeDocument/2006/relationships/image" Target="../media/image162.emf"/><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4.emf"/><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68.emf"/><Relationship Id="rId1" Type="http://schemas.openxmlformats.org/officeDocument/2006/relationships/slideLayout" Target="../slideLayouts/slideLayout1.xml"/><Relationship Id="rId4" Type="http://schemas.openxmlformats.org/officeDocument/2006/relationships/image" Target="../media/image169.emf"/></Relationships>
</file>

<file path=ppt/slides/_rels/slide79.xml.rels><?xml version="1.0" encoding="UTF-8" standalone="yes"?>
<Relationships xmlns="http://schemas.openxmlformats.org/package/2006/relationships"><Relationship Id="rId2" Type="http://schemas.openxmlformats.org/officeDocument/2006/relationships/image" Target="../media/image170.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1.emf"/><Relationship Id="rId1" Type="http://schemas.openxmlformats.org/officeDocument/2006/relationships/slideLayout" Target="../slideLayouts/slideLayout1.xml"/><Relationship Id="rId5" Type="http://schemas.openxmlformats.org/officeDocument/2006/relationships/image" Target="../media/image172.emf"/><Relationship Id="rId4" Type="http://schemas.microsoft.com/office/2007/relationships/hdphoto" Target="../media/hdphoto1.wdp"/></Relationships>
</file>

<file path=ppt/slides/_rels/slide81.xml.rels><?xml version="1.0" encoding="UTF-8" standalone="yes"?>
<Relationships xmlns="http://schemas.openxmlformats.org/package/2006/relationships"><Relationship Id="rId2" Type="http://schemas.openxmlformats.org/officeDocument/2006/relationships/image" Target="../media/image173.emf"/><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175.emf"/><Relationship Id="rId4" Type="http://schemas.openxmlformats.org/officeDocument/2006/relationships/image" Target="../media/image174.emf"/></Relationships>
</file>

<file path=ppt/slides/_rels/slide83.xml.rels><?xml version="1.0" encoding="UTF-8" standalone="yes"?>
<Relationships xmlns="http://schemas.openxmlformats.org/package/2006/relationships"><Relationship Id="rId3" Type="http://schemas.openxmlformats.org/officeDocument/2006/relationships/image" Target="../media/image177.emf"/><Relationship Id="rId2" Type="http://schemas.openxmlformats.org/officeDocument/2006/relationships/image" Target="../media/image176.emf"/><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s>
</file>

<file path=ppt/slides/_rels/slide8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78.emf"/></Relationships>
</file>

<file path=ppt/slides/_rels/slide86.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90.png"/><Relationship Id="rId2" Type="http://schemas.openxmlformats.org/officeDocument/2006/relationships/image" Target="../media/image179.png"/><Relationship Id="rId1" Type="http://schemas.openxmlformats.org/officeDocument/2006/relationships/slideLayout" Target="../slideLayouts/slideLayout1.xml"/><Relationship Id="rId6" Type="http://schemas.openxmlformats.org/officeDocument/2006/relationships/image" Target="../media/image189.png"/><Relationship Id="rId5" Type="http://schemas.openxmlformats.org/officeDocument/2006/relationships/image" Target="../media/image182.png"/><Relationship Id="rId4" Type="http://schemas.openxmlformats.org/officeDocument/2006/relationships/image" Target="../media/image181.png"/></Relationships>
</file>

<file path=ppt/slides/_rels/slide87.xml.rels><?xml version="1.0" encoding="UTF-8" standalone="yes"?>
<Relationships xmlns="http://schemas.openxmlformats.org/package/2006/relationships"><Relationship Id="rId3" Type="http://schemas.openxmlformats.org/officeDocument/2006/relationships/image" Target="../media/image184.emf"/><Relationship Id="rId2" Type="http://schemas.openxmlformats.org/officeDocument/2006/relationships/image" Target="../media/image183.emf"/><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93.png"/><Relationship Id="rId1" Type="http://schemas.openxmlformats.org/officeDocument/2006/relationships/slideLayout" Target="../slideLayouts/slideLayout1.xml"/><Relationship Id="rId5" Type="http://schemas.openxmlformats.org/officeDocument/2006/relationships/image" Target="../media/image187.emf"/><Relationship Id="rId4" Type="http://schemas.openxmlformats.org/officeDocument/2006/relationships/image" Target="../media/image186.png"/></Relationships>
</file>

<file path=ppt/slides/_rels/slide8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8.emf"/><Relationship Id="rId1" Type="http://schemas.openxmlformats.org/officeDocument/2006/relationships/slideLayout" Target="../slideLayouts/slideLayout1.xml"/><Relationship Id="rId5" Type="http://schemas.openxmlformats.org/officeDocument/2006/relationships/image" Target="../media/image189.em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s>
</file>

<file path=ppt/slides/_rels/slide90.xml.rels><?xml version="1.0" encoding="UTF-8" standalone="yes"?>
<Relationships xmlns="http://schemas.openxmlformats.org/package/2006/relationships"><Relationship Id="rId2" Type="http://schemas.openxmlformats.org/officeDocument/2006/relationships/image" Target="../media/image190.emf"/><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192.emf"/><Relationship Id="rId4" Type="http://schemas.openxmlformats.org/officeDocument/2006/relationships/image" Target="../media/image191.emf"/></Relationships>
</file>

<file path=ppt/slides/_rels/slide92.xml.rels><?xml version="1.0" encoding="UTF-8" standalone="yes"?>
<Relationships xmlns="http://schemas.openxmlformats.org/package/2006/relationships"><Relationship Id="rId3" Type="http://schemas.openxmlformats.org/officeDocument/2006/relationships/image" Target="../media/image194.emf"/><Relationship Id="rId2" Type="http://schemas.openxmlformats.org/officeDocument/2006/relationships/image" Target="../media/image193.emf"/><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8" Type="http://schemas.openxmlformats.org/officeDocument/2006/relationships/image" Target="../media/image195.png"/><Relationship Id="rId3" Type="http://schemas.openxmlformats.org/officeDocument/2006/relationships/image" Target="../media/image7.svg"/><Relationship Id="rId7" Type="http://schemas.openxmlformats.org/officeDocument/2006/relationships/image" Target="../media/image10.sv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96.png"/></Relationships>
</file>

<file path=ppt/slides/_rels/slide94.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209.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99.png"/><Relationship Id="rId5" Type="http://schemas.openxmlformats.org/officeDocument/2006/relationships/image" Target="../media/image198.emf"/><Relationship Id="rId4" Type="http://schemas.openxmlformats.org/officeDocument/2006/relationships/image" Target="../media/image197.png"/></Relationships>
</file>

<file path=ppt/slides/_rels/slide95.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emf"/><Relationship Id="rId1" Type="http://schemas.openxmlformats.org/officeDocument/2006/relationships/slideLayout" Target="../slideLayouts/slideLayout1.xml"/><Relationship Id="rId4" Type="http://schemas.openxmlformats.org/officeDocument/2006/relationships/image" Target="../media/image202.png"/></Relationships>
</file>

<file path=ppt/slides/_rels/slide96.xml.rels><?xml version="1.0" encoding="UTF-8" standalone="yes"?>
<Relationships xmlns="http://schemas.openxmlformats.org/package/2006/relationships"><Relationship Id="rId2" Type="http://schemas.openxmlformats.org/officeDocument/2006/relationships/image" Target="../media/image203.emf"/><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05.emf"/><Relationship Id="rId4" Type="http://schemas.openxmlformats.org/officeDocument/2006/relationships/image" Target="../media/image204.emf"/></Relationships>
</file>

<file path=ppt/slides/_rels/slide9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07.emf"/><Relationship Id="rId4" Type="http://schemas.openxmlformats.org/officeDocument/2006/relationships/image" Target="../media/image206.emf"/></Relationships>
</file>

<file path=ppt/slides/_rels/slide99.xml.rels><?xml version="1.0" encoding="UTF-8" standalone="yes"?>
<Relationships xmlns="http://schemas.openxmlformats.org/package/2006/relationships"><Relationship Id="rId3" Type="http://schemas.openxmlformats.org/officeDocument/2006/relationships/image" Target="../media/image209.emf"/><Relationship Id="rId2" Type="http://schemas.openxmlformats.org/officeDocument/2006/relationships/image" Target="../media/image208.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6DF2672-B419-0B1D-6B70-4D383A735AAB}"/>
              </a:ext>
            </a:extLst>
          </p:cNvPr>
          <p:cNvSpPr>
            <a:spLocks noGrp="1"/>
          </p:cNvSpPr>
          <p:nvPr>
            <p:ph type="ctrTitle"/>
          </p:nvPr>
        </p:nvSpPr>
        <p:spPr>
          <a:xfrm>
            <a:off x="2283883" y="1168401"/>
            <a:ext cx="7624234" cy="1393296"/>
          </a:xfrm>
        </p:spPr>
        <p:txBody>
          <a:bodyPr>
            <a:noAutofit/>
          </a:bodyPr>
          <a:lstStyle/>
          <a:p>
            <a:r>
              <a:rPr lang="zh-CN" altLang="en-US" sz="8800" b="1" dirty="0">
                <a:latin typeface="楷体" panose="02010609060101010101" pitchFamily="49" charset="-122"/>
                <a:ea typeface="楷体" panose="02010609060101010101" pitchFamily="49" charset="-122"/>
              </a:rPr>
              <a:t>钳工综合实训</a:t>
            </a:r>
          </a:p>
        </p:txBody>
      </p:sp>
      <p:sp>
        <p:nvSpPr>
          <p:cNvPr id="6" name="副标题 5">
            <a:extLst>
              <a:ext uri="{FF2B5EF4-FFF2-40B4-BE49-F238E27FC236}">
                <a16:creationId xmlns:a16="http://schemas.microsoft.com/office/drawing/2014/main" id="{D466D4AE-9CC2-4161-D13B-01285B770687}"/>
              </a:ext>
            </a:extLst>
          </p:cNvPr>
          <p:cNvSpPr>
            <a:spLocks noGrp="1"/>
          </p:cNvSpPr>
          <p:nvPr>
            <p:ph type="subTitle" idx="1"/>
          </p:nvPr>
        </p:nvSpPr>
        <p:spPr>
          <a:xfrm>
            <a:off x="3407833" y="3554942"/>
            <a:ext cx="5376333" cy="741362"/>
          </a:xfrm>
        </p:spPr>
        <p:txBody>
          <a:bodyPr>
            <a:normAutofit/>
          </a:bodyPr>
          <a:lstStyle/>
          <a:p>
            <a:r>
              <a:rPr lang="zh-CN" altLang="en-US" sz="3600" b="1" dirty="0">
                <a:latin typeface="楷体" panose="02010609060101010101" pitchFamily="49" charset="-122"/>
                <a:ea typeface="楷体" panose="02010609060101010101" pitchFamily="49" charset="-122"/>
              </a:rPr>
              <a:t>主编：凌人蛟</a:t>
            </a:r>
          </a:p>
        </p:txBody>
      </p:sp>
      <p:sp>
        <p:nvSpPr>
          <p:cNvPr id="2" name="副标题 5">
            <a:extLst>
              <a:ext uri="{FF2B5EF4-FFF2-40B4-BE49-F238E27FC236}">
                <a16:creationId xmlns:a16="http://schemas.microsoft.com/office/drawing/2014/main" id="{6CDD3761-C8DE-7271-3149-03B23FB4A178}"/>
              </a:ext>
            </a:extLst>
          </p:cNvPr>
          <p:cNvSpPr txBox="1">
            <a:spLocks/>
          </p:cNvSpPr>
          <p:nvPr/>
        </p:nvSpPr>
        <p:spPr>
          <a:xfrm>
            <a:off x="3407833" y="4548187"/>
            <a:ext cx="5376333" cy="7413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3600" b="1" dirty="0">
                <a:latin typeface="楷体" panose="02010609060101010101" pitchFamily="49" charset="-122"/>
                <a:ea typeface="楷体" panose="02010609060101010101" pitchFamily="49" charset="-122"/>
              </a:rPr>
              <a:t>哈尔滨职业技术大学</a:t>
            </a:r>
          </a:p>
        </p:txBody>
      </p:sp>
    </p:spTree>
    <p:extLst>
      <p:ext uri="{BB962C8B-B14F-4D97-AF65-F5344CB8AC3E}">
        <p14:creationId xmlns:p14="http://schemas.microsoft.com/office/powerpoint/2010/main" val="3880184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9E090-4715-12C6-5B34-084BBC206ED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C7ED454-5381-BAB2-A9D9-4F26ED3D12E9}"/>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CC26B27-40D6-D108-23E5-668A138E7BC8}"/>
              </a:ext>
            </a:extLst>
          </p:cNvPr>
          <p:cNvSpPr txBox="1"/>
          <p:nvPr/>
        </p:nvSpPr>
        <p:spPr>
          <a:xfrm>
            <a:off x="304800" y="831165"/>
            <a:ext cx="5672668" cy="5632311"/>
          </a:xfrm>
          <a:prstGeom prst="rect">
            <a:avLst/>
          </a:prstGeom>
          <a:noFill/>
        </p:spPr>
        <p:txBody>
          <a:bodyPr wrap="square">
            <a:spAutoFit/>
          </a:bodyPr>
          <a:lstStyle/>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确定台虎钳的拆装顺序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根据台虎钳的构造及工作原理，确定台虎钳的拆装顺序。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）拆下活动钳身。逆时针转动手柄，一手托住活动钳身并慢慢取出。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）拆下丝杠。依次拆下开口销钉、挡圈、弹簧，将丝杠从活动钳身取出。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）拆下固定钳身。转动手柄松开锁紧螺栓，将固定钳身从转盘座上取出。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）拆下丝杠螺母。用活扳手松开紧固螺钉，拆下丝杠螺母。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）拆下两个钳口。用螺丝刀（或内六角扳手）松开钳口紧固螺钉。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）拆下转盘座和夹紧盘。用活扳手松开紧固转盘座和钳桌的连接螺栓。</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）清理各零部件。用毛刷清理各零部件以及钳桌表面。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）丝杠、丝杠螺母涂润滑油，其他螺钉涂防锈油。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）装配。按照与拆卸相反的顺序装配好台虎钳，装配后检查活动钳身转动、丝杠旋转是否灵活。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74B59F12-2497-9474-0CEB-D733EB0A7E23}"/>
              </a:ext>
            </a:extLst>
          </p:cNvPr>
          <p:cNvSpPr txBox="1"/>
          <p:nvPr/>
        </p:nvSpPr>
        <p:spPr>
          <a:xfrm>
            <a:off x="6036734" y="831165"/>
            <a:ext cx="5105399" cy="369332"/>
          </a:xfrm>
          <a:prstGeom prst="rect">
            <a:avLst/>
          </a:prstGeom>
          <a:noFill/>
        </p:spPr>
        <p:txBody>
          <a:bodyPr wrap="square">
            <a:spAutoFit/>
          </a:bodyPr>
          <a:lstStyle/>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制定台虎钳拆装与维护的工作计划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6A7F4F40-78DB-B6F8-71C7-2A52E3020CBD}"/>
              </a:ext>
            </a:extLst>
          </p:cNvPr>
          <p:cNvPicPr>
            <a:picLocks noChangeAspect="1"/>
          </p:cNvPicPr>
          <p:nvPr/>
        </p:nvPicPr>
        <p:blipFill>
          <a:blip r:embed="rId2"/>
          <a:stretch>
            <a:fillRect/>
          </a:stretch>
        </p:blipFill>
        <p:spPr>
          <a:xfrm>
            <a:off x="6355922" y="1216779"/>
            <a:ext cx="4467021" cy="4424441"/>
          </a:xfrm>
          <a:prstGeom prst="rect">
            <a:avLst/>
          </a:prstGeom>
        </p:spPr>
      </p:pic>
      <p:sp>
        <p:nvSpPr>
          <p:cNvPr id="9" name="文本框 8">
            <a:extLst>
              <a:ext uri="{FF2B5EF4-FFF2-40B4-BE49-F238E27FC236}">
                <a16:creationId xmlns:a16="http://schemas.microsoft.com/office/drawing/2014/main" id="{903AFAD0-47E9-DB7B-18A4-70DA73424A8E}"/>
              </a:ext>
            </a:extLst>
          </p:cNvPr>
          <p:cNvSpPr txBox="1"/>
          <p:nvPr/>
        </p:nvSpPr>
        <p:spPr>
          <a:xfrm>
            <a:off x="6087533" y="5641220"/>
            <a:ext cx="5799667" cy="646331"/>
          </a:xfrm>
          <a:prstGeom prst="rect">
            <a:avLst/>
          </a:prstGeom>
          <a:noFill/>
        </p:spPr>
        <p:txBody>
          <a:bodyPr wrap="square">
            <a:spAutoFit/>
          </a:bodyPr>
          <a:lstStyle/>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检查台虎钳使用是否顺畅、灵活，如果出现问题，分析原因并进行整改，直到问题解决。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3336404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B39B3-0529-262E-2A50-96A725E674C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AEF2EC2-9A49-AA35-D215-7FFBDCC8834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6A6AF3EB-D6BD-AF31-3CCB-8246E1AD7FDC}"/>
              </a:ext>
            </a:extLst>
          </p:cNvPr>
          <p:cNvSpPr txBox="1"/>
          <p:nvPr/>
        </p:nvSpPr>
        <p:spPr>
          <a:xfrm>
            <a:off x="1057616" y="1529274"/>
            <a:ext cx="3895384"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刮削伴随着人类的文化起源</a:t>
            </a:r>
          </a:p>
        </p:txBody>
      </p:sp>
      <p:pic>
        <p:nvPicPr>
          <p:cNvPr id="4" name="图形 3" descr="带齿轮的头部">
            <a:extLst>
              <a:ext uri="{FF2B5EF4-FFF2-40B4-BE49-F238E27FC236}">
                <a16:creationId xmlns:a16="http://schemas.microsoft.com/office/drawing/2014/main" id="{263EACA5-B5D9-DD73-448C-19A9BEE21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7E43155D-0E9F-7F87-0465-20477555321E}"/>
              </a:ext>
            </a:extLst>
          </p:cNvPr>
          <p:cNvSpPr txBox="1"/>
          <p:nvPr/>
        </p:nvSpPr>
        <p:spPr>
          <a:xfrm>
            <a:off x="799715" y="3940802"/>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5D53CDBC-ACD7-3360-3AA0-67B13D5EFB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2973" y="3917244"/>
            <a:ext cx="511874" cy="488154"/>
          </a:xfrm>
          <a:prstGeom prst="rect">
            <a:avLst/>
          </a:prstGeom>
        </p:spPr>
      </p:pic>
      <p:sp>
        <p:nvSpPr>
          <p:cNvPr id="8" name="文本框 7">
            <a:extLst>
              <a:ext uri="{FF2B5EF4-FFF2-40B4-BE49-F238E27FC236}">
                <a16:creationId xmlns:a16="http://schemas.microsoft.com/office/drawing/2014/main" id="{AE109B4E-2F8D-F6C9-515E-FCC5F5B16701}"/>
              </a:ext>
            </a:extLst>
          </p:cNvPr>
          <p:cNvSpPr txBox="1"/>
          <p:nvPr/>
        </p:nvSpPr>
        <p:spPr>
          <a:xfrm>
            <a:off x="7063367" y="3920389"/>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2E055B22-24D8-5E0B-F10B-77709CD538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22178" y="3913953"/>
            <a:ext cx="481863" cy="481863"/>
          </a:xfrm>
          <a:prstGeom prst="rect">
            <a:avLst/>
          </a:prstGeom>
        </p:spPr>
      </p:pic>
      <p:sp>
        <p:nvSpPr>
          <p:cNvPr id="10" name="文本框 9">
            <a:extLst>
              <a:ext uri="{FF2B5EF4-FFF2-40B4-BE49-F238E27FC236}">
                <a16:creationId xmlns:a16="http://schemas.microsoft.com/office/drawing/2014/main" id="{699CC17E-ACB3-BA17-EB2E-884E2AB4147E}"/>
              </a:ext>
            </a:extLst>
          </p:cNvPr>
          <p:cNvSpPr txBox="1"/>
          <p:nvPr/>
        </p:nvSpPr>
        <p:spPr>
          <a:xfrm>
            <a:off x="364066" y="4422665"/>
            <a:ext cx="2988734" cy="2308324"/>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1.能够详细阐述刮削的基本原理；</a:t>
            </a:r>
          </a:p>
          <a:p>
            <a:r>
              <a:rPr lang="zh-CN" altLang="zh-CN" dirty="0">
                <a:latin typeface="宋体" panose="02010600030101010101" pitchFamily="2" charset="-122"/>
                <a:ea typeface="宋体" panose="02010600030101010101" pitchFamily="2" charset="-122"/>
              </a:rPr>
              <a:t>2.能够描述刮削工具的基本构造；</a:t>
            </a:r>
          </a:p>
          <a:p>
            <a:r>
              <a:rPr lang="zh-CN" altLang="zh-CN" dirty="0">
                <a:latin typeface="宋体" panose="02010600030101010101" pitchFamily="2" charset="-122"/>
                <a:ea typeface="宋体" panose="02010600030101010101" pitchFamily="2" charset="-122"/>
              </a:rPr>
              <a:t>3.能够熟练使用刮削工具的能力；</a:t>
            </a:r>
          </a:p>
          <a:p>
            <a:r>
              <a:rPr lang="zh-CN" altLang="zh-CN" dirty="0">
                <a:latin typeface="宋体" panose="02010600030101010101" pitchFamily="2" charset="-122"/>
                <a:ea typeface="宋体" panose="02010600030101010101" pitchFamily="2" charset="-122"/>
              </a:rPr>
              <a:t>4.能够正确进行刮削操作的能力。</a:t>
            </a:r>
          </a:p>
        </p:txBody>
      </p:sp>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B01D72B3-776F-16ED-A375-6EC9ECF513DA}"/>
                  </a:ext>
                </a:extLst>
              </p:cNvPr>
              <p:cNvSpPr txBox="1"/>
              <p:nvPr/>
            </p:nvSpPr>
            <p:spPr>
              <a:xfrm>
                <a:off x="6503564" y="4301277"/>
                <a:ext cx="5620703" cy="2585323"/>
              </a:xfrm>
              <a:prstGeom prst="rect">
                <a:avLst/>
              </a:prstGeom>
              <a:noFill/>
            </p:spPr>
            <p:txBody>
              <a:bodyPr wrap="squar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要完成上述任务，要利用标准平板作为校正工具进行互研单刮，使平面达到图样要求的精度。通过练习掌握挺刮法和手刮法、显示剂的应用、显示研点方法、刮削表面的要求等。理解普通平面的刮削步骤，通过不断练习掌握刮削的姿势和刮削动作的要领。刮削练习中要掌握粗刮、细刮和精刮的要领和方法，解决平面刮削中产生的一般问题，刮削平面与标准平板互研显点</a:t>
                </a:r>
                <a:r>
                  <a:rPr lang="en-US" altLang="zh-CN" dirty="0">
                    <a:latin typeface="Times New Roman" panose="02020603050405020304" pitchFamily="18" charset="0"/>
                    <a:ea typeface="宋体" panose="02010600030101010101" pitchFamily="2" charset="-122"/>
                    <a:cs typeface="Times New Roman" panose="02020603050405020304" pitchFamily="18" charset="0"/>
                  </a:rPr>
                  <a:t>25mm×25mm</a:t>
                </a:r>
                <a:r>
                  <a:rPr lang="zh-CN" altLang="zh-CN" dirty="0">
                    <a:latin typeface="Times New Roman" panose="02020603050405020304" pitchFamily="18" charset="0"/>
                    <a:ea typeface="宋体" panose="02010600030101010101" pitchFamily="2" charset="-122"/>
                    <a:cs typeface="Times New Roman" panose="02020603050405020304" pitchFamily="18" charset="0"/>
                  </a:rPr>
                  <a:t>面积内达</a:t>
                </a:r>
                <a:r>
                  <a:rPr lang="en-US" altLang="zh-CN"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dirty="0">
                    <a:latin typeface="Times New Roman" panose="02020603050405020304" pitchFamily="18" charset="0"/>
                    <a:ea typeface="宋体" panose="02010600030101010101" pitchFamily="2" charset="-122"/>
                    <a:cs typeface="Times New Roman" panose="02020603050405020304" pitchFamily="18" charset="0"/>
                  </a:rPr>
                  <a:t>点以上，是任务的关键，表面粗糙度</a:t>
                </a:r>
                <a14:m>
                  <m:oMath xmlns:m="http://schemas.openxmlformats.org/officeDocument/2006/math">
                    <m:r>
                      <a:rPr lang="en-US" altLang="zh-CN" i="1">
                        <a:latin typeface="Cambria Math" panose="02040503050406030204" pitchFamily="18" charset="0"/>
                      </a:rPr>
                      <m:t>𝑅𝑎</m:t>
                    </m:r>
                  </m:oMath>
                </a14:m>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0.8μm</a:t>
                </a:r>
                <a:r>
                  <a:rPr lang="zh-CN" altLang="zh-CN" dirty="0">
                    <a:latin typeface="Times New Roman" panose="02020603050405020304" pitchFamily="18" charset="0"/>
                    <a:ea typeface="宋体" panose="02010600030101010101" pitchFamily="2" charset="-122"/>
                    <a:cs typeface="Times New Roman" panose="02020603050405020304" pitchFamily="18" charset="0"/>
                  </a:rPr>
                  <a:t>，且刀迹排列整齐美观。</a:t>
                </a:r>
              </a:p>
            </p:txBody>
          </p:sp>
        </mc:Choice>
        <mc:Fallback xmlns="">
          <p:sp>
            <p:nvSpPr>
              <p:cNvPr id="12" name="文本框 11">
                <a:extLst>
                  <a:ext uri="{FF2B5EF4-FFF2-40B4-BE49-F238E27FC236}">
                    <a16:creationId xmlns:a16="http://schemas.microsoft.com/office/drawing/2014/main" id="{B01D72B3-776F-16ED-A375-6EC9ECF513DA}"/>
                  </a:ext>
                </a:extLst>
              </p:cNvPr>
              <p:cNvSpPr txBox="1">
                <a:spLocks noRot="1" noChangeAspect="1" noMove="1" noResize="1" noEditPoints="1" noAdjustHandles="1" noChangeArrowheads="1" noChangeShapeType="1" noTextEdit="1"/>
              </p:cNvSpPr>
              <p:nvPr/>
            </p:nvSpPr>
            <p:spPr>
              <a:xfrm>
                <a:off x="6503564" y="4301277"/>
                <a:ext cx="5620703" cy="2585323"/>
              </a:xfrm>
              <a:prstGeom prst="rect">
                <a:avLst/>
              </a:prstGeom>
              <a:blipFill>
                <a:blip r:embed="rId8"/>
                <a:stretch>
                  <a:fillRect l="-976" t="-1415" b="-3066"/>
                </a:stretch>
              </a:blipFill>
            </p:spPr>
            <p:txBody>
              <a:bodyPr/>
              <a:lstStyle/>
              <a:p>
                <a:r>
                  <a:rPr lang="zh-CN" altLang="en-US">
                    <a:noFill/>
                  </a:rPr>
                  <a:t> </a:t>
                </a:r>
              </a:p>
            </p:txBody>
          </p:sp>
        </mc:Fallback>
      </mc:AlternateContent>
      <p:sp>
        <p:nvSpPr>
          <p:cNvPr id="13" name="文本框 12">
            <a:extLst>
              <a:ext uri="{FF2B5EF4-FFF2-40B4-BE49-F238E27FC236}">
                <a16:creationId xmlns:a16="http://schemas.microsoft.com/office/drawing/2014/main" id="{F6FBE663-1F7A-9AAB-5F3C-D410A6BA1D94}"/>
              </a:ext>
            </a:extLst>
          </p:cNvPr>
          <p:cNvSpPr txBox="1"/>
          <p:nvPr/>
        </p:nvSpPr>
        <p:spPr>
          <a:xfrm>
            <a:off x="364067" y="737574"/>
            <a:ext cx="4114800"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9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四方块刮削</a:t>
            </a:r>
          </a:p>
        </p:txBody>
      </p:sp>
      <p:sp>
        <p:nvSpPr>
          <p:cNvPr id="15" name="文本框 14">
            <a:extLst>
              <a:ext uri="{FF2B5EF4-FFF2-40B4-BE49-F238E27FC236}">
                <a16:creationId xmlns:a16="http://schemas.microsoft.com/office/drawing/2014/main" id="{8FE5D6AE-EC4F-53F3-B7EF-EA00E3099EED}"/>
              </a:ext>
            </a:extLst>
          </p:cNvPr>
          <p:cNvSpPr txBox="1"/>
          <p:nvPr/>
        </p:nvSpPr>
        <p:spPr>
          <a:xfrm>
            <a:off x="364066" y="1899613"/>
            <a:ext cx="11827934" cy="2031325"/>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我国旧石器时代早期石器的基本特征是：石片和用石片制造的各种石器在全部石制品中占有重要的比例，石核石器相对较少；各类石器以单面加工为主；基本类型是刮削器、尖状器、端刮器和砍斫器，其中以刮削器为主，砍斫器仅占较小比例。例如在北京人的石器中，刮削器约占</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，砍斫器约占</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％；在观音洞的石器中，刮削器占</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，砍斫器不到</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端刃刮削器从中国旧石器时代早期至新石器时代，在中国南、北广大区域，呈现出一种广布性的文化现象。进入文明史时期后，仍可见该文化遗迹。圆端刃刮削器在中国定型早，分布时间长。通过对中国史前史和文明史早期的考察，发现圆端刃刮削器是中国最古老的文化传统之一。圆端刃刮削器之文化传统，表现出我国史前史和文明史紧密衔接，一脉相承的演变历史，也反映出我们文明古国博大精深的某些文化渊源。</a:t>
            </a:r>
            <a:endParaRPr lang="zh-CN" altLang="en-US" dirty="0"/>
          </a:p>
        </p:txBody>
      </p:sp>
      <p:pic>
        <p:nvPicPr>
          <p:cNvPr id="17" name="图片 16">
            <a:extLst>
              <a:ext uri="{FF2B5EF4-FFF2-40B4-BE49-F238E27FC236}">
                <a16:creationId xmlns:a16="http://schemas.microsoft.com/office/drawing/2014/main" id="{CA871432-D91D-E09C-3F68-D3D47E8BE974}"/>
              </a:ext>
            </a:extLst>
          </p:cNvPr>
          <p:cNvPicPr>
            <a:picLocks noChangeAspect="1"/>
          </p:cNvPicPr>
          <p:nvPr/>
        </p:nvPicPr>
        <p:blipFill>
          <a:blip r:embed="rId9"/>
          <a:stretch>
            <a:fillRect/>
          </a:stretch>
        </p:blipFill>
        <p:spPr>
          <a:xfrm>
            <a:off x="3230033" y="4181733"/>
            <a:ext cx="3325420" cy="2205382"/>
          </a:xfrm>
          <a:prstGeom prst="rect">
            <a:avLst/>
          </a:prstGeom>
        </p:spPr>
      </p:pic>
    </p:spTree>
    <p:extLst>
      <p:ext uri="{BB962C8B-B14F-4D97-AF65-F5344CB8AC3E}">
        <p14:creationId xmlns:p14="http://schemas.microsoft.com/office/powerpoint/2010/main" val="121515601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E202E-0FDC-7932-96E2-E9C5A4F0B26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F329186-1829-511A-92F3-26FE51AE2E1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5" name="文本框 4">
            <a:extLst>
              <a:ext uri="{FF2B5EF4-FFF2-40B4-BE49-F238E27FC236}">
                <a16:creationId xmlns:a16="http://schemas.microsoft.com/office/drawing/2014/main" id="{494E4D45-36B4-03BF-AA67-EFA500DB3075}"/>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6" name="图形 5" descr="书籍">
            <a:extLst>
              <a:ext uri="{FF2B5EF4-FFF2-40B4-BE49-F238E27FC236}">
                <a16:creationId xmlns:a16="http://schemas.microsoft.com/office/drawing/2014/main" id="{53283290-A04C-7AF0-22AB-F92CB1FD50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8" name="文本框 7">
            <a:extLst>
              <a:ext uri="{FF2B5EF4-FFF2-40B4-BE49-F238E27FC236}">
                <a16:creationId xmlns:a16="http://schemas.microsoft.com/office/drawing/2014/main" id="{6262ABCC-B001-6970-3FDE-05AFD6A9F930}"/>
              </a:ext>
            </a:extLst>
          </p:cNvPr>
          <p:cNvSpPr txBox="1"/>
          <p:nvPr/>
        </p:nvSpPr>
        <p:spPr>
          <a:xfrm>
            <a:off x="118534" y="1256057"/>
            <a:ext cx="2150533"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一、刮削原理</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5EA840EB-5F43-EE28-90CD-F51B479C95C8}"/>
              </a:ext>
            </a:extLst>
          </p:cNvPr>
          <p:cNvSpPr txBox="1"/>
          <p:nvPr/>
        </p:nvSpPr>
        <p:spPr>
          <a:xfrm>
            <a:off x="482600" y="1626570"/>
            <a:ext cx="5435600"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刮削是将工件与校准工具或与其相配合的工件之间涂上一层显示剂，经过对研，使工件上凸起部位（误差所在）显示出来（称为显点），然后利用刮刀进行微量刮削，刮去凸起部位的金属，减小误差。</a:t>
            </a:r>
            <a:endParaRPr lang="zh-CN" altLang="en-US" dirty="0"/>
          </a:p>
        </p:txBody>
      </p:sp>
      <p:sp>
        <p:nvSpPr>
          <p:cNvPr id="12" name="文本框 11">
            <a:extLst>
              <a:ext uri="{FF2B5EF4-FFF2-40B4-BE49-F238E27FC236}">
                <a16:creationId xmlns:a16="http://schemas.microsoft.com/office/drawing/2014/main" id="{29517CDA-0ABA-5993-7776-4D14F2F385E8}"/>
              </a:ext>
            </a:extLst>
          </p:cNvPr>
          <p:cNvSpPr txBox="1"/>
          <p:nvPr/>
        </p:nvSpPr>
        <p:spPr>
          <a:xfrm>
            <a:off x="205088" y="2710308"/>
            <a:ext cx="17864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刮削特点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D15D97C5-7E65-7401-F7A9-AECF98FBA6DD}"/>
              </a:ext>
            </a:extLst>
          </p:cNvPr>
          <p:cNvSpPr txBox="1"/>
          <p:nvPr/>
        </p:nvSpPr>
        <p:spPr>
          <a:xfrm>
            <a:off x="482600" y="3095464"/>
            <a:ext cx="5503333" cy="2862322"/>
          </a:xfrm>
          <a:prstGeom prst="rect">
            <a:avLst/>
          </a:prstGeom>
          <a:noFill/>
        </p:spPr>
        <p:txBody>
          <a:bodyPr wrap="square">
            <a:spAutoFit/>
          </a:bodyPr>
          <a:lstStyle/>
          <a:p>
            <a:pPr algn="just">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刮削具有切削量小、切削力小、产生热量小、装夹变形小等特点，不存在机械加工中的震动和热变形等缺陷，所以能获得很高的尺寸精度、形状和位置精度及很小的表面粗糙度，能保证配合件的精密配合。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在刮削过程中，由于工件多次受到刮刀的推挤和压光作用，所以工件表面粗糙度小、组织结构紧密，从而能较好地延长零件的使用寿命。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刮削后，零件表面形成了比较均匀的微浅凹坑，有利于储存油，因而能较好地改善相对运动零件之间的润滑条件。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FB138973-9EE0-D221-118F-10E51CFA8F16}"/>
              </a:ext>
            </a:extLst>
          </p:cNvPr>
          <p:cNvSpPr txBox="1"/>
          <p:nvPr/>
        </p:nvSpPr>
        <p:spPr>
          <a:xfrm>
            <a:off x="205088" y="5767953"/>
            <a:ext cx="26331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刮削应用场合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3810D205-C109-EC10-3D0E-1CF6DB9D04C3}"/>
              </a:ext>
            </a:extLst>
          </p:cNvPr>
          <p:cNvSpPr txBox="1"/>
          <p:nvPr/>
        </p:nvSpPr>
        <p:spPr>
          <a:xfrm>
            <a:off x="482600" y="6152403"/>
            <a:ext cx="6096000"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）用于形位精度和尺寸精度要求较高的零件。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）用于互配精度要求较高的零件。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5AFDE9DE-966C-B31C-55B3-DC1E59DC4F7D}"/>
              </a:ext>
            </a:extLst>
          </p:cNvPr>
          <p:cNvSpPr txBox="1"/>
          <p:nvPr/>
        </p:nvSpPr>
        <p:spPr>
          <a:xfrm>
            <a:off x="6282266" y="1303404"/>
            <a:ext cx="4792133"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）用于获得良好的机械装配精度。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）用于零件需要得到美观的表面。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300E8F0B-16B8-BF29-868B-1B86F60739AA}"/>
              </a:ext>
            </a:extLst>
          </p:cNvPr>
          <p:cNvSpPr txBox="1"/>
          <p:nvPr/>
        </p:nvSpPr>
        <p:spPr>
          <a:xfrm>
            <a:off x="6045200" y="1771402"/>
            <a:ext cx="23114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二、平面刮削</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92727BFE-1AE9-4B84-A46F-FBE8B9A0DAE7}"/>
              </a:ext>
            </a:extLst>
          </p:cNvPr>
          <p:cNvSpPr txBox="1"/>
          <p:nvPr/>
        </p:nvSpPr>
        <p:spPr>
          <a:xfrm>
            <a:off x="6045200" y="2117347"/>
            <a:ext cx="23706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平面刮刀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5" name="图片 24">
            <a:extLst>
              <a:ext uri="{FF2B5EF4-FFF2-40B4-BE49-F238E27FC236}">
                <a16:creationId xmlns:a16="http://schemas.microsoft.com/office/drawing/2014/main" id="{A4F6225E-2FF0-5837-A540-9C8820464BD5}"/>
              </a:ext>
            </a:extLst>
          </p:cNvPr>
          <p:cNvPicPr>
            <a:picLocks noChangeAspect="1"/>
          </p:cNvPicPr>
          <p:nvPr/>
        </p:nvPicPr>
        <p:blipFill>
          <a:blip r:embed="rId4"/>
          <a:stretch>
            <a:fillRect/>
          </a:stretch>
        </p:blipFill>
        <p:spPr>
          <a:xfrm>
            <a:off x="6906884" y="2536967"/>
            <a:ext cx="4353782" cy="1257187"/>
          </a:xfrm>
          <a:prstGeom prst="rect">
            <a:avLst/>
          </a:prstGeom>
        </p:spPr>
      </p:pic>
      <p:sp>
        <p:nvSpPr>
          <p:cNvPr id="27" name="文本框 26">
            <a:extLst>
              <a:ext uri="{FF2B5EF4-FFF2-40B4-BE49-F238E27FC236}">
                <a16:creationId xmlns:a16="http://schemas.microsoft.com/office/drawing/2014/main" id="{0E4E32A7-7473-4D6E-2E31-BAB421059059}"/>
              </a:ext>
            </a:extLst>
          </p:cNvPr>
          <p:cNvSpPr txBox="1"/>
          <p:nvPr/>
        </p:nvSpPr>
        <p:spPr>
          <a:xfrm>
            <a:off x="6070600" y="3750848"/>
            <a:ext cx="36999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平面刮刀的刃磨和热处理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93D43277-9CE1-1AA1-77B2-10051BCF4FD2}"/>
              </a:ext>
            </a:extLst>
          </p:cNvPr>
          <p:cNvSpPr txBox="1"/>
          <p:nvPr/>
        </p:nvSpPr>
        <p:spPr>
          <a:xfrm>
            <a:off x="6070600" y="4032652"/>
            <a:ext cx="6096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）平面刮刀粗磨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0" name="图片 29">
            <a:extLst>
              <a:ext uri="{FF2B5EF4-FFF2-40B4-BE49-F238E27FC236}">
                <a16:creationId xmlns:a16="http://schemas.microsoft.com/office/drawing/2014/main" id="{49CD4F7D-F048-2DAE-DB72-B5A4F029AA49}"/>
              </a:ext>
            </a:extLst>
          </p:cNvPr>
          <p:cNvPicPr>
            <a:picLocks noChangeAspect="1"/>
          </p:cNvPicPr>
          <p:nvPr/>
        </p:nvPicPr>
        <p:blipFill>
          <a:blip r:embed="rId5"/>
          <a:stretch>
            <a:fillRect/>
          </a:stretch>
        </p:blipFill>
        <p:spPr>
          <a:xfrm>
            <a:off x="10085688" y="4213774"/>
            <a:ext cx="2080912" cy="2445670"/>
          </a:xfrm>
          <a:prstGeom prst="rect">
            <a:avLst/>
          </a:prstGeom>
        </p:spPr>
      </p:pic>
      <p:sp>
        <p:nvSpPr>
          <p:cNvPr id="32" name="文本框 31">
            <a:extLst>
              <a:ext uri="{FF2B5EF4-FFF2-40B4-BE49-F238E27FC236}">
                <a16:creationId xmlns:a16="http://schemas.microsoft.com/office/drawing/2014/main" id="{C298766E-A13F-2C1C-546E-38DD6BEB1E9F}"/>
              </a:ext>
            </a:extLst>
          </p:cNvPr>
          <p:cNvSpPr txBox="1"/>
          <p:nvPr/>
        </p:nvSpPr>
        <p:spPr>
          <a:xfrm>
            <a:off x="6096000" y="4314035"/>
            <a:ext cx="25569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）热处理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049FA5FF-1A4E-0368-4CF2-38F088FE8322}"/>
              </a:ext>
            </a:extLst>
          </p:cNvPr>
          <p:cNvSpPr txBox="1"/>
          <p:nvPr/>
        </p:nvSpPr>
        <p:spPr>
          <a:xfrm>
            <a:off x="6112932" y="4618260"/>
            <a:ext cx="2523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）细磨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6" name="文本框 35">
            <a:extLst>
              <a:ext uri="{FF2B5EF4-FFF2-40B4-BE49-F238E27FC236}">
                <a16:creationId xmlns:a16="http://schemas.microsoft.com/office/drawing/2014/main" id="{F80F60F5-95B2-4D74-C2B6-F96741A2B0E8}"/>
              </a:ext>
            </a:extLst>
          </p:cNvPr>
          <p:cNvSpPr txBox="1"/>
          <p:nvPr/>
        </p:nvSpPr>
        <p:spPr>
          <a:xfrm>
            <a:off x="6129867" y="4890795"/>
            <a:ext cx="22267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7" name="图片 36">
            <a:extLst>
              <a:ext uri="{FF2B5EF4-FFF2-40B4-BE49-F238E27FC236}">
                <a16:creationId xmlns:a16="http://schemas.microsoft.com/office/drawing/2014/main" id="{24736824-EDBC-3AD7-4F6B-FD92CB0290C6}"/>
              </a:ext>
            </a:extLst>
          </p:cNvPr>
          <p:cNvPicPr>
            <a:picLocks noChangeAspect="1"/>
          </p:cNvPicPr>
          <p:nvPr/>
        </p:nvPicPr>
        <p:blipFill>
          <a:blip r:embed="rId6"/>
          <a:stretch>
            <a:fillRect/>
          </a:stretch>
        </p:blipFill>
        <p:spPr>
          <a:xfrm>
            <a:off x="6105125" y="5337447"/>
            <a:ext cx="3912172" cy="1240677"/>
          </a:xfrm>
          <a:prstGeom prst="rect">
            <a:avLst/>
          </a:prstGeom>
        </p:spPr>
      </p:pic>
    </p:spTree>
    <p:extLst>
      <p:ext uri="{BB962C8B-B14F-4D97-AF65-F5344CB8AC3E}">
        <p14:creationId xmlns:p14="http://schemas.microsoft.com/office/powerpoint/2010/main" val="134229850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60B76-6BD4-3C66-0F0A-70FBDC967C0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C418969-9DC5-699B-E117-3FBA8674C7D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EE148143-33F5-A2DF-4BCE-553C15425861}"/>
              </a:ext>
            </a:extLst>
          </p:cNvPr>
          <p:cNvSpPr txBox="1"/>
          <p:nvPr/>
        </p:nvSpPr>
        <p:spPr>
          <a:xfrm>
            <a:off x="101600" y="703708"/>
            <a:ext cx="22267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平面刮削余量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DE6DA554-03DB-09DF-434E-6B9D3AF49ACD}"/>
              </a:ext>
            </a:extLst>
          </p:cNvPr>
          <p:cNvPicPr>
            <a:picLocks noChangeAspect="1"/>
          </p:cNvPicPr>
          <p:nvPr/>
        </p:nvPicPr>
        <p:blipFill>
          <a:blip r:embed="rId2"/>
          <a:stretch>
            <a:fillRect/>
          </a:stretch>
        </p:blipFill>
        <p:spPr>
          <a:xfrm>
            <a:off x="600456" y="1158961"/>
            <a:ext cx="4970611" cy="1434327"/>
          </a:xfrm>
          <a:prstGeom prst="rect">
            <a:avLst/>
          </a:prstGeom>
        </p:spPr>
      </p:pic>
      <p:sp>
        <p:nvSpPr>
          <p:cNvPr id="7" name="文本框 6">
            <a:extLst>
              <a:ext uri="{FF2B5EF4-FFF2-40B4-BE49-F238E27FC236}">
                <a16:creationId xmlns:a16="http://schemas.microsoft.com/office/drawing/2014/main" id="{9292129F-44E3-E696-E50C-82D245B400F2}"/>
              </a:ext>
            </a:extLst>
          </p:cNvPr>
          <p:cNvSpPr txBox="1"/>
          <p:nvPr/>
        </p:nvSpPr>
        <p:spPr>
          <a:xfrm>
            <a:off x="203200" y="2365661"/>
            <a:ext cx="2404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刮削的基本方法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11160795-36CB-7BF8-406F-1308559C37F6}"/>
              </a:ext>
            </a:extLst>
          </p:cNvPr>
          <p:cNvSpPr txBox="1"/>
          <p:nvPr/>
        </p:nvSpPr>
        <p:spPr>
          <a:xfrm>
            <a:off x="203200" y="2693457"/>
            <a:ext cx="2015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）挺刮法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9ED595FC-8032-076B-E0D5-DBA88A208422}"/>
              </a:ext>
            </a:extLst>
          </p:cNvPr>
          <p:cNvSpPr txBox="1"/>
          <p:nvPr/>
        </p:nvSpPr>
        <p:spPr>
          <a:xfrm>
            <a:off x="203200" y="2969563"/>
            <a:ext cx="19134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）动作要领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EF6D41F7-5FEE-0AF9-E6F4-80F252F3974B}"/>
              </a:ext>
            </a:extLst>
          </p:cNvPr>
          <p:cNvPicPr>
            <a:picLocks noChangeAspect="1"/>
          </p:cNvPicPr>
          <p:nvPr/>
        </p:nvPicPr>
        <p:blipFill>
          <a:blip r:embed="rId3"/>
          <a:stretch>
            <a:fillRect/>
          </a:stretch>
        </p:blipFill>
        <p:spPr>
          <a:xfrm>
            <a:off x="5001502" y="3374353"/>
            <a:ext cx="1532522" cy="1780719"/>
          </a:xfrm>
          <a:prstGeom prst="rect">
            <a:avLst/>
          </a:prstGeom>
        </p:spPr>
      </p:pic>
      <p:sp>
        <p:nvSpPr>
          <p:cNvPr id="14" name="文本框 13">
            <a:extLst>
              <a:ext uri="{FF2B5EF4-FFF2-40B4-BE49-F238E27FC236}">
                <a16:creationId xmlns:a16="http://schemas.microsoft.com/office/drawing/2014/main" id="{58F48F92-D292-B7E4-AC26-4C18B26E0203}"/>
              </a:ext>
            </a:extLst>
          </p:cNvPr>
          <p:cNvSpPr txBox="1"/>
          <p:nvPr/>
        </p:nvSpPr>
        <p:spPr>
          <a:xfrm>
            <a:off x="457199" y="3315349"/>
            <a:ext cx="4544303" cy="2031325"/>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将刮刀柄顶在小腹右下侧肌肉处，双手握住刀身，左手距刀刃</a:t>
            </a:r>
            <a:r>
              <a:rPr lang="en-US" altLang="zh-CN" sz="1800" dirty="0">
                <a:effectLst/>
                <a:latin typeface="Times New Roman" panose="02020603050405020304" pitchFamily="18" charset="0"/>
                <a:ea typeface="宋体" panose="02010600030101010101" pitchFamily="2" charset="-122"/>
              </a:rPr>
              <a:t>80mm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左右。刮削时，利用腿力和臀部的力量将刮刀向前推挤，双手施加压力，刮刀向前推进的瞬间，右手引导刮刀方向，左手立即将刮刀提起，这时刮刀便在工件表面上刮去一层金属，完成了挺刮的动作。</a:t>
            </a:r>
            <a:endParaRPr lang="zh-CN" altLang="en-US" dirty="0"/>
          </a:p>
        </p:txBody>
      </p:sp>
      <p:sp>
        <p:nvSpPr>
          <p:cNvPr id="16" name="文本框 15">
            <a:extLst>
              <a:ext uri="{FF2B5EF4-FFF2-40B4-BE49-F238E27FC236}">
                <a16:creationId xmlns:a16="http://schemas.microsoft.com/office/drawing/2014/main" id="{212C7E61-1B99-B18F-8328-D8D9008BC87A}"/>
              </a:ext>
            </a:extLst>
          </p:cNvPr>
          <p:cNvSpPr txBox="1"/>
          <p:nvPr/>
        </p:nvSpPr>
        <p:spPr>
          <a:xfrm>
            <a:off x="203200" y="5155072"/>
            <a:ext cx="23537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）特点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81266325-89AA-83A8-A943-627FD3999A79}"/>
              </a:ext>
            </a:extLst>
          </p:cNvPr>
          <p:cNvSpPr txBox="1"/>
          <p:nvPr/>
        </p:nvSpPr>
        <p:spPr>
          <a:xfrm>
            <a:off x="457199" y="5513313"/>
            <a:ext cx="5943601"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施用全身力量，协调动作，用力大；每刀的刮削量大，身体总处于弯曲状态，容易疲劳。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4005B815-93A1-4CF8-A0D4-DE7266AFE558}"/>
              </a:ext>
            </a:extLst>
          </p:cNvPr>
          <p:cNvSpPr txBox="1"/>
          <p:nvPr/>
        </p:nvSpPr>
        <p:spPr>
          <a:xfrm>
            <a:off x="203200" y="6017045"/>
            <a:ext cx="2207501"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）手刮法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E0138AFE-62F1-D239-45DC-90B6A8D76427}"/>
              </a:ext>
            </a:extLst>
          </p:cNvPr>
          <p:cNvSpPr txBox="1"/>
          <p:nvPr/>
        </p:nvSpPr>
        <p:spPr>
          <a:xfrm>
            <a:off x="6800361" y="1717549"/>
            <a:ext cx="5236996" cy="2862322"/>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右手如握锉刀柄，左手四指向下蜷曲握住刮刀近头部约</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处，刮刀与被刮削表面成</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20°</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2-9-8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所示。同时，左脚前跨一步，上身随着往前倾斜，这样可以增加左手压力，也易看清刮刀前面点的情况。刮削时右臂随着上身前倾，使刮刀向前推进，左手下压，落刀要轻，同时当推进到所需要位置时，左手迅速提起，完成一个手刮动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手刮法动作灵活，适应性强，应用于各种工作位置，对刮刀长度要求不太严格，姿势可合理掌握，但手较易疲劳，故不适用于加工余量较大的场合。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a:extLst>
              <a:ext uri="{FF2B5EF4-FFF2-40B4-BE49-F238E27FC236}">
                <a16:creationId xmlns:a16="http://schemas.microsoft.com/office/drawing/2014/main" id="{DA5DAA9D-0D69-EF6F-29C8-92E4AEFE6403}"/>
              </a:ext>
            </a:extLst>
          </p:cNvPr>
          <p:cNvPicPr>
            <a:picLocks noChangeAspect="1"/>
          </p:cNvPicPr>
          <p:nvPr/>
        </p:nvPicPr>
        <p:blipFill>
          <a:blip r:embed="rId4"/>
          <a:stretch>
            <a:fillRect/>
          </a:stretch>
        </p:blipFill>
        <p:spPr>
          <a:xfrm>
            <a:off x="8004244" y="281789"/>
            <a:ext cx="2557883" cy="1434327"/>
          </a:xfrm>
          <a:prstGeom prst="rect">
            <a:avLst/>
          </a:prstGeom>
        </p:spPr>
      </p:pic>
      <p:sp>
        <p:nvSpPr>
          <p:cNvPr id="25" name="文本框 24">
            <a:extLst>
              <a:ext uri="{FF2B5EF4-FFF2-40B4-BE49-F238E27FC236}">
                <a16:creationId xmlns:a16="http://schemas.microsoft.com/office/drawing/2014/main" id="{7A82246D-0288-4660-53FA-2ACD0DC3D07F}"/>
              </a:ext>
            </a:extLst>
          </p:cNvPr>
          <p:cNvSpPr txBox="1"/>
          <p:nvPr/>
        </p:nvSpPr>
        <p:spPr>
          <a:xfrm>
            <a:off x="6534024" y="4411248"/>
            <a:ext cx="231400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校准工具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8B4B08C8-8147-8758-8489-AED7A1986000}"/>
              </a:ext>
            </a:extLst>
          </p:cNvPr>
          <p:cNvSpPr txBox="1"/>
          <p:nvPr/>
        </p:nvSpPr>
        <p:spPr>
          <a:xfrm>
            <a:off x="6506326" y="4699819"/>
            <a:ext cx="26797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）标准平板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07B8FD76-37CA-B24B-30E8-D349629D1D02}"/>
              </a:ext>
            </a:extLst>
          </p:cNvPr>
          <p:cNvSpPr txBox="1"/>
          <p:nvPr/>
        </p:nvSpPr>
        <p:spPr>
          <a:xfrm>
            <a:off x="9507607" y="5155072"/>
            <a:ext cx="2679700"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主要用来检验较宽的平面，其面积尺寸有多种规格。选用时，它的面积一般应不大于刮削面的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0" name="图片 29">
            <a:extLst>
              <a:ext uri="{FF2B5EF4-FFF2-40B4-BE49-F238E27FC236}">
                <a16:creationId xmlns:a16="http://schemas.microsoft.com/office/drawing/2014/main" id="{0F330D9E-A265-BD33-F2D9-19AF231B10FB}"/>
              </a:ext>
            </a:extLst>
          </p:cNvPr>
          <p:cNvPicPr>
            <a:picLocks noChangeAspect="1"/>
          </p:cNvPicPr>
          <p:nvPr/>
        </p:nvPicPr>
        <p:blipFill>
          <a:blip r:embed="rId5"/>
          <a:stretch>
            <a:fillRect/>
          </a:stretch>
        </p:blipFill>
        <p:spPr>
          <a:xfrm>
            <a:off x="6662933" y="5319947"/>
            <a:ext cx="2851331" cy="1152351"/>
          </a:xfrm>
          <a:prstGeom prst="rect">
            <a:avLst/>
          </a:prstGeom>
        </p:spPr>
      </p:pic>
    </p:spTree>
    <p:extLst>
      <p:ext uri="{BB962C8B-B14F-4D97-AF65-F5344CB8AC3E}">
        <p14:creationId xmlns:p14="http://schemas.microsoft.com/office/powerpoint/2010/main" val="279051856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78F36-B65A-0810-E7B4-7E9D7FD537D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2D6BAE3-EB75-C8C1-2207-38622A65946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AB3078C-8C65-B10B-2D14-8C9901C047BB}"/>
              </a:ext>
            </a:extLst>
          </p:cNvPr>
          <p:cNvSpPr txBox="1"/>
          <p:nvPr/>
        </p:nvSpPr>
        <p:spPr>
          <a:xfrm>
            <a:off x="93134" y="712174"/>
            <a:ext cx="2167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）标准直尺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3F752CC6-832D-1CCD-CD49-668B10432FD3}"/>
              </a:ext>
            </a:extLst>
          </p:cNvPr>
          <p:cNvSpPr txBox="1"/>
          <p:nvPr/>
        </p:nvSpPr>
        <p:spPr>
          <a:xfrm>
            <a:off x="364066" y="1104925"/>
            <a:ext cx="2304699"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桥式直尺主要用来检验大导轨的直线度。</a:t>
            </a:r>
            <a:endParaRPr lang="zh-CN" altLang="en-US" dirty="0"/>
          </a:p>
        </p:txBody>
      </p:sp>
      <p:pic>
        <p:nvPicPr>
          <p:cNvPr id="7" name="图片 6">
            <a:extLst>
              <a:ext uri="{FF2B5EF4-FFF2-40B4-BE49-F238E27FC236}">
                <a16:creationId xmlns:a16="http://schemas.microsoft.com/office/drawing/2014/main" id="{4F1A5191-CD67-9D90-49F6-C50D78C329FD}"/>
              </a:ext>
            </a:extLst>
          </p:cNvPr>
          <p:cNvPicPr>
            <a:picLocks noChangeAspect="1"/>
          </p:cNvPicPr>
          <p:nvPr/>
        </p:nvPicPr>
        <p:blipFill>
          <a:blip r:embed="rId2"/>
          <a:stretch>
            <a:fillRect/>
          </a:stretch>
        </p:blipFill>
        <p:spPr>
          <a:xfrm>
            <a:off x="3025951" y="831165"/>
            <a:ext cx="2304699" cy="955101"/>
          </a:xfrm>
          <a:prstGeom prst="rect">
            <a:avLst/>
          </a:prstGeom>
        </p:spPr>
      </p:pic>
      <p:pic>
        <p:nvPicPr>
          <p:cNvPr id="8" name="图片 7">
            <a:extLst>
              <a:ext uri="{FF2B5EF4-FFF2-40B4-BE49-F238E27FC236}">
                <a16:creationId xmlns:a16="http://schemas.microsoft.com/office/drawing/2014/main" id="{D755F299-E803-0CD2-D801-08775854AFDE}"/>
              </a:ext>
            </a:extLst>
          </p:cNvPr>
          <p:cNvPicPr>
            <a:picLocks noChangeAspect="1"/>
          </p:cNvPicPr>
          <p:nvPr/>
        </p:nvPicPr>
        <p:blipFill>
          <a:blip r:embed="rId3"/>
          <a:stretch>
            <a:fillRect/>
          </a:stretch>
        </p:blipFill>
        <p:spPr>
          <a:xfrm>
            <a:off x="3474232" y="2187106"/>
            <a:ext cx="2764569" cy="1108521"/>
          </a:xfrm>
          <a:prstGeom prst="rect">
            <a:avLst/>
          </a:prstGeom>
        </p:spPr>
      </p:pic>
      <p:sp>
        <p:nvSpPr>
          <p:cNvPr id="10" name="文本框 9">
            <a:extLst>
              <a:ext uri="{FF2B5EF4-FFF2-40B4-BE49-F238E27FC236}">
                <a16:creationId xmlns:a16="http://schemas.microsoft.com/office/drawing/2014/main" id="{3415CDB2-72D5-1834-0B25-3FAEBE44764B}"/>
              </a:ext>
            </a:extLst>
          </p:cNvPr>
          <p:cNvSpPr txBox="1"/>
          <p:nvPr/>
        </p:nvSpPr>
        <p:spPr>
          <a:xfrm>
            <a:off x="364066" y="1786266"/>
            <a:ext cx="3186366"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单面工字形直尺的一面经过精刮，精度较高，常用来检验较短导轨的直线度；双面工字形直尺的两面都经过精刮并且互相平行，它常用来检验狭长平面相对位置的准确性。</a:t>
            </a:r>
            <a:endParaRPr lang="zh-CN" altLang="en-US" dirty="0"/>
          </a:p>
        </p:txBody>
      </p:sp>
      <p:sp>
        <p:nvSpPr>
          <p:cNvPr id="12" name="文本框 11">
            <a:extLst>
              <a:ext uri="{FF2B5EF4-FFF2-40B4-BE49-F238E27FC236}">
                <a16:creationId xmlns:a16="http://schemas.microsoft.com/office/drawing/2014/main" id="{9C14F4B5-91C0-E983-D12C-AE0EBFE7625C}"/>
              </a:ext>
            </a:extLst>
          </p:cNvPr>
          <p:cNvSpPr txBox="1"/>
          <p:nvPr/>
        </p:nvSpPr>
        <p:spPr>
          <a:xfrm>
            <a:off x="105833" y="3390981"/>
            <a:ext cx="2142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）角度直尺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01DE3C50-39FE-0101-5134-946CE0DC852B}"/>
              </a:ext>
            </a:extLst>
          </p:cNvPr>
          <p:cNvSpPr txBox="1"/>
          <p:nvPr/>
        </p:nvSpPr>
        <p:spPr>
          <a:xfrm>
            <a:off x="347134" y="3723902"/>
            <a:ext cx="3203298"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主要用来校验两个刮面成角度的组合平面，如燕尾导轨的角度等。</a:t>
            </a:r>
            <a:endParaRPr lang="zh-CN" altLang="en-US" dirty="0"/>
          </a:p>
        </p:txBody>
      </p:sp>
      <p:pic>
        <p:nvPicPr>
          <p:cNvPr id="15" name="图片 14">
            <a:extLst>
              <a:ext uri="{FF2B5EF4-FFF2-40B4-BE49-F238E27FC236}">
                <a16:creationId xmlns:a16="http://schemas.microsoft.com/office/drawing/2014/main" id="{376A3EBF-023B-E1ED-F1AD-40C86C5D1188}"/>
              </a:ext>
            </a:extLst>
          </p:cNvPr>
          <p:cNvPicPr>
            <a:picLocks noChangeAspect="1"/>
          </p:cNvPicPr>
          <p:nvPr/>
        </p:nvPicPr>
        <p:blipFill>
          <a:blip r:embed="rId4"/>
          <a:stretch>
            <a:fillRect/>
          </a:stretch>
        </p:blipFill>
        <p:spPr>
          <a:xfrm>
            <a:off x="4046616" y="3333704"/>
            <a:ext cx="1284034" cy="1812754"/>
          </a:xfrm>
          <a:prstGeom prst="rect">
            <a:avLst/>
          </a:prstGeom>
        </p:spPr>
      </p:pic>
      <p:sp>
        <p:nvSpPr>
          <p:cNvPr id="17" name="文本框 16">
            <a:extLst>
              <a:ext uri="{FF2B5EF4-FFF2-40B4-BE49-F238E27FC236}">
                <a16:creationId xmlns:a16="http://schemas.microsoft.com/office/drawing/2014/main" id="{9F655612-7ABF-0D43-0E38-86FE0C739520}"/>
              </a:ext>
            </a:extLst>
          </p:cNvPr>
          <p:cNvSpPr txBox="1"/>
          <p:nvPr/>
        </p:nvSpPr>
        <p:spPr>
          <a:xfrm>
            <a:off x="105833" y="4495693"/>
            <a:ext cx="15070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显示剂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C768EB92-DED0-737F-229E-5D64ADA8AB07}"/>
              </a:ext>
            </a:extLst>
          </p:cNvPr>
          <p:cNvSpPr txBox="1"/>
          <p:nvPr/>
        </p:nvSpPr>
        <p:spPr>
          <a:xfrm>
            <a:off x="105833" y="4752526"/>
            <a:ext cx="2548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）显示剂种类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8F9D2999-E2FB-0FC0-8C9C-2D816AC0BB98}"/>
              </a:ext>
            </a:extLst>
          </p:cNvPr>
          <p:cNvSpPr txBox="1"/>
          <p:nvPr/>
        </p:nvSpPr>
        <p:spPr>
          <a:xfrm>
            <a:off x="364066" y="5146458"/>
            <a:ext cx="6002867"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工件和校准工具对研时，所加的涂料叫显示剂，其作用是显示工件误差的位置和大小。常用显示剂有红丹粉和蓝油。</a:t>
            </a:r>
            <a:endParaRPr lang="zh-CN" altLang="en-US" dirty="0"/>
          </a:p>
        </p:txBody>
      </p:sp>
      <p:sp>
        <p:nvSpPr>
          <p:cNvPr id="23" name="文本框 22">
            <a:extLst>
              <a:ext uri="{FF2B5EF4-FFF2-40B4-BE49-F238E27FC236}">
                <a16:creationId xmlns:a16="http://schemas.microsoft.com/office/drawing/2014/main" id="{C19EF018-4CCC-4A54-CEBB-F79C3016A676}"/>
              </a:ext>
            </a:extLst>
          </p:cNvPr>
          <p:cNvSpPr txBox="1"/>
          <p:nvPr/>
        </p:nvSpPr>
        <p:spPr>
          <a:xfrm>
            <a:off x="93134" y="5614535"/>
            <a:ext cx="28871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）显示剂用法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20A3268C-C314-6B60-9490-15099D97E6C2}"/>
              </a:ext>
            </a:extLst>
          </p:cNvPr>
          <p:cNvSpPr txBox="1"/>
          <p:nvPr/>
        </p:nvSpPr>
        <p:spPr>
          <a:xfrm>
            <a:off x="364066" y="5937700"/>
            <a:ext cx="6163734" cy="923330"/>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刮削时，显示剂可涂在工件上或涂在标准研具上。显示剂涂在工件上，适于精刮选用。涂在标准研具上，不易看清楚，但刮削时铁屑不易粘在刀口上，刮削方便，适于粗刮选用。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985E2272-986B-90AD-2705-9A8129D99E77}"/>
              </a:ext>
            </a:extLst>
          </p:cNvPr>
          <p:cNvSpPr txBox="1"/>
          <p:nvPr/>
        </p:nvSpPr>
        <p:spPr>
          <a:xfrm>
            <a:off x="6366932" y="677166"/>
            <a:ext cx="24638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）显点方法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56A26290-B41D-CFA8-DB5B-13CC3E1C09EC}"/>
              </a:ext>
            </a:extLst>
          </p:cNvPr>
          <p:cNvSpPr txBox="1"/>
          <p:nvPr/>
        </p:nvSpPr>
        <p:spPr>
          <a:xfrm>
            <a:off x="6642416" y="1104924"/>
            <a:ext cx="5456450"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显点是利用显色剂显示出工件误差的一种方法，它是刮削工艺中判断误差和落刀部位的基本方法。</a:t>
            </a:r>
            <a:endParaRPr lang="zh-CN" altLang="en-US" dirty="0"/>
          </a:p>
        </p:txBody>
      </p:sp>
      <p:sp>
        <p:nvSpPr>
          <p:cNvPr id="31" name="文本框 30">
            <a:extLst>
              <a:ext uri="{FF2B5EF4-FFF2-40B4-BE49-F238E27FC236}">
                <a16:creationId xmlns:a16="http://schemas.microsoft.com/office/drawing/2014/main" id="{6F09EF74-4A81-6C3C-E4C5-14CBEEE505B8}"/>
              </a:ext>
            </a:extLst>
          </p:cNvPr>
          <p:cNvSpPr txBox="1"/>
          <p:nvPr/>
        </p:nvSpPr>
        <p:spPr>
          <a:xfrm>
            <a:off x="6366932" y="1596084"/>
            <a:ext cx="33951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）中、小型工件的显点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9C9E8DFC-D08A-3BFD-0343-0155D3BC3A30}"/>
              </a:ext>
            </a:extLst>
          </p:cNvPr>
          <p:cNvSpPr txBox="1"/>
          <p:nvPr/>
        </p:nvSpPr>
        <p:spPr>
          <a:xfrm>
            <a:off x="6388301" y="1896166"/>
            <a:ext cx="2667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）大型工件的显点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5" name="文本框 34">
            <a:extLst>
              <a:ext uri="{FF2B5EF4-FFF2-40B4-BE49-F238E27FC236}">
                <a16:creationId xmlns:a16="http://schemas.microsoft.com/office/drawing/2014/main" id="{0DDA93B8-F74A-DBF8-A72D-0CDA8AF3CDF9}"/>
              </a:ext>
            </a:extLst>
          </p:cNvPr>
          <p:cNvSpPr txBox="1"/>
          <p:nvPr/>
        </p:nvSpPr>
        <p:spPr>
          <a:xfrm>
            <a:off x="6388301" y="2176686"/>
            <a:ext cx="34798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）质量不对称的工件的显点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7" name="文本框 36">
            <a:extLst>
              <a:ext uri="{FF2B5EF4-FFF2-40B4-BE49-F238E27FC236}">
                <a16:creationId xmlns:a16="http://schemas.microsoft.com/office/drawing/2014/main" id="{48567E31-A04F-903F-688F-329AE31A0711}"/>
              </a:ext>
            </a:extLst>
          </p:cNvPr>
          <p:cNvSpPr txBox="1"/>
          <p:nvPr/>
        </p:nvSpPr>
        <p:spPr>
          <a:xfrm>
            <a:off x="6388301" y="2476768"/>
            <a:ext cx="29379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平面刮削质量检验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9" name="文本框 38">
            <a:extLst>
              <a:ext uri="{FF2B5EF4-FFF2-40B4-BE49-F238E27FC236}">
                <a16:creationId xmlns:a16="http://schemas.microsoft.com/office/drawing/2014/main" id="{0EC6C2A4-622F-13C8-118C-39412AFA8EB0}"/>
              </a:ext>
            </a:extLst>
          </p:cNvPr>
          <p:cNvSpPr txBox="1"/>
          <p:nvPr/>
        </p:nvSpPr>
        <p:spPr>
          <a:xfrm>
            <a:off x="6660598" y="2828835"/>
            <a:ext cx="5531402"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刮削质量最常用的检查方法是将被刮削面与校正工具对研后，用边长</a:t>
            </a:r>
            <a:r>
              <a:rPr lang="en-US" altLang="zh-CN" sz="1800" dirty="0">
                <a:effectLst/>
                <a:latin typeface="Times New Roman" panose="02020603050405020304" pitchFamily="18" charset="0"/>
                <a:ea typeface="宋体" panose="02010600030101010101" pitchFamily="2" charset="-122"/>
              </a:rPr>
              <a:t>25mm×25mm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的检查框罩在被检查面上，根据检查框内的研点数来决定接触精度。</a:t>
            </a:r>
            <a:endParaRPr lang="zh-CN" altLang="en-US" dirty="0"/>
          </a:p>
        </p:txBody>
      </p:sp>
      <p:sp>
        <p:nvSpPr>
          <p:cNvPr id="41" name="文本框 40">
            <a:extLst>
              <a:ext uri="{FF2B5EF4-FFF2-40B4-BE49-F238E27FC236}">
                <a16:creationId xmlns:a16="http://schemas.microsoft.com/office/drawing/2014/main" id="{866F314D-84D9-FF40-E5EE-71E4C1888948}"/>
              </a:ext>
            </a:extLst>
          </p:cNvPr>
          <p:cNvSpPr txBox="1"/>
          <p:nvPr/>
        </p:nvSpPr>
        <p:spPr>
          <a:xfrm>
            <a:off x="6388301" y="3601940"/>
            <a:ext cx="49953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）检查刮削贴合点的数目（研点数）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2" name="图片 41">
            <a:extLst>
              <a:ext uri="{FF2B5EF4-FFF2-40B4-BE49-F238E27FC236}">
                <a16:creationId xmlns:a16="http://schemas.microsoft.com/office/drawing/2014/main" id="{C7C3EB44-BC76-DB33-23EB-C9BD52310383}"/>
              </a:ext>
            </a:extLst>
          </p:cNvPr>
          <p:cNvPicPr>
            <a:picLocks noChangeAspect="1"/>
          </p:cNvPicPr>
          <p:nvPr/>
        </p:nvPicPr>
        <p:blipFill>
          <a:blip r:embed="rId5"/>
          <a:stretch>
            <a:fillRect/>
          </a:stretch>
        </p:blipFill>
        <p:spPr>
          <a:xfrm>
            <a:off x="6937367" y="4057193"/>
            <a:ext cx="5037088" cy="2800807"/>
          </a:xfrm>
          <a:prstGeom prst="rect">
            <a:avLst/>
          </a:prstGeom>
        </p:spPr>
      </p:pic>
    </p:spTree>
    <p:extLst>
      <p:ext uri="{BB962C8B-B14F-4D97-AF65-F5344CB8AC3E}">
        <p14:creationId xmlns:p14="http://schemas.microsoft.com/office/powerpoint/2010/main" val="242173374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2FA0-4E37-260D-DD49-DA3A021EE76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CE7E35B-A6FB-B323-C00D-AEFEB07A765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A566800-5E7E-91A4-28F9-D6A716851FF7}"/>
              </a:ext>
            </a:extLst>
          </p:cNvPr>
          <p:cNvSpPr txBox="1"/>
          <p:nvPr/>
        </p:nvSpPr>
        <p:spPr>
          <a:xfrm>
            <a:off x="135467" y="703707"/>
            <a:ext cx="3158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）检查刮削面平面度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C0E4C27B-8A87-4127-9F45-BA84F36C85BC}"/>
              </a:ext>
            </a:extLst>
          </p:cNvPr>
          <p:cNvSpPr txBox="1"/>
          <p:nvPr/>
        </p:nvSpPr>
        <p:spPr>
          <a:xfrm>
            <a:off x="364066" y="1087735"/>
            <a:ext cx="5731934"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刮削面大范围内的平面度及倾斜度、机床导轨的直线性误差和倾斜度等的检查，一般应用框式水平仪进行，也可以用百分表或塞尺等配合进行检查。</a:t>
            </a:r>
            <a:endParaRPr lang="zh-CN" altLang="en-US" dirty="0"/>
          </a:p>
        </p:txBody>
      </p:sp>
      <p:sp>
        <p:nvSpPr>
          <p:cNvPr id="8" name="文本框 7">
            <a:extLst>
              <a:ext uri="{FF2B5EF4-FFF2-40B4-BE49-F238E27FC236}">
                <a16:creationId xmlns:a16="http://schemas.microsoft.com/office/drawing/2014/main" id="{86EE6757-52D2-271A-1F4B-B7CA7153DF00}"/>
              </a:ext>
            </a:extLst>
          </p:cNvPr>
          <p:cNvSpPr txBox="1"/>
          <p:nvPr/>
        </p:nvSpPr>
        <p:spPr>
          <a:xfrm>
            <a:off x="135467" y="1812382"/>
            <a:ext cx="26077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刮削面缺陷分析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287B1012-A484-7986-0287-A6D4EFBFCC66}"/>
              </a:ext>
            </a:extLst>
          </p:cNvPr>
          <p:cNvPicPr>
            <a:picLocks noChangeAspect="1"/>
          </p:cNvPicPr>
          <p:nvPr/>
        </p:nvPicPr>
        <p:blipFill>
          <a:blip r:embed="rId2"/>
          <a:stretch>
            <a:fillRect/>
          </a:stretch>
        </p:blipFill>
        <p:spPr>
          <a:xfrm>
            <a:off x="723223" y="2267635"/>
            <a:ext cx="4839377" cy="3588296"/>
          </a:xfrm>
          <a:prstGeom prst="rect">
            <a:avLst/>
          </a:prstGeom>
        </p:spPr>
      </p:pic>
      <p:sp>
        <p:nvSpPr>
          <p:cNvPr id="11" name="文本框 10">
            <a:extLst>
              <a:ext uri="{FF2B5EF4-FFF2-40B4-BE49-F238E27FC236}">
                <a16:creationId xmlns:a16="http://schemas.microsoft.com/office/drawing/2014/main" id="{4294AD2B-28AC-3CE9-D721-824D52D4859A}"/>
              </a:ext>
            </a:extLst>
          </p:cNvPr>
          <p:cNvSpPr txBox="1"/>
          <p:nvPr/>
        </p:nvSpPr>
        <p:spPr>
          <a:xfrm>
            <a:off x="139700" y="5593018"/>
            <a:ext cx="22013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平面刮削操作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4FCF0236-9ACF-CF4E-6161-383F0BA3AFC8}"/>
              </a:ext>
            </a:extLst>
          </p:cNvPr>
          <p:cNvSpPr txBox="1"/>
          <p:nvPr/>
        </p:nvSpPr>
        <p:spPr>
          <a:xfrm>
            <a:off x="135467" y="5884874"/>
            <a:ext cx="1735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0B77EED3-869A-4110-0344-288596F728BD}"/>
              </a:ext>
            </a:extLst>
          </p:cNvPr>
          <p:cNvSpPr txBox="1"/>
          <p:nvPr/>
        </p:nvSpPr>
        <p:spPr>
          <a:xfrm>
            <a:off x="364066" y="6211669"/>
            <a:ext cx="6096000"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工件的机械加工表面留有较深的刀痕、工件表面有严重的锈蚀或刮削加工余量较大（如</a:t>
            </a:r>
            <a:r>
              <a:rPr lang="en-US" altLang="zh-CN" sz="1800" dirty="0">
                <a:effectLst/>
                <a:latin typeface="Times New Roman" panose="02020603050405020304" pitchFamily="18" charset="0"/>
                <a:ea typeface="宋体" panose="02010600030101010101" pitchFamily="2" charset="-122"/>
              </a:rPr>
              <a:t>0.10mm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以上）时可进行粗刮。</a:t>
            </a:r>
            <a:endParaRPr lang="zh-CN" altLang="en-US" dirty="0"/>
          </a:p>
        </p:txBody>
      </p:sp>
      <p:sp>
        <p:nvSpPr>
          <p:cNvPr id="17" name="文本框 16">
            <a:extLst>
              <a:ext uri="{FF2B5EF4-FFF2-40B4-BE49-F238E27FC236}">
                <a16:creationId xmlns:a16="http://schemas.microsoft.com/office/drawing/2014/main" id="{B9C78D2B-7F66-F6A7-CC57-42C82963EB7B}"/>
              </a:ext>
            </a:extLst>
          </p:cNvPr>
          <p:cNvSpPr txBox="1"/>
          <p:nvPr/>
        </p:nvSpPr>
        <p:spPr>
          <a:xfrm>
            <a:off x="6519335" y="1584755"/>
            <a:ext cx="25146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）细刮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6B652132-50CE-8E3F-725F-A7311977B0C4}"/>
              </a:ext>
            </a:extLst>
          </p:cNvPr>
          <p:cNvSpPr txBox="1"/>
          <p:nvPr/>
        </p:nvSpPr>
        <p:spPr>
          <a:xfrm>
            <a:off x="6773335" y="831165"/>
            <a:ext cx="5418665"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粗刮采取连续推铲的方法。刮屑厚而宽，大量去屑，刀迹连片。刀迹宽度为</a:t>
            </a:r>
            <a:r>
              <a:rPr lang="en-US" altLang="zh-CN" sz="1800" dirty="0">
                <a:effectLst/>
                <a:latin typeface="Times New Roman" panose="02020603050405020304" pitchFamily="18" charset="0"/>
                <a:ea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16mm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，刮刀行程长为</a:t>
            </a:r>
            <a:r>
              <a:rPr lang="en-US" altLang="zh-CN" sz="1800" dirty="0">
                <a:effectLst/>
                <a:latin typeface="Times New Roman" panose="02020603050405020304" pitchFamily="18" charset="0"/>
                <a:ea typeface="宋体" panose="02010600030101010101" pitchFamily="2" charset="-122"/>
              </a:rPr>
              <a:t>30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60mm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研点</a:t>
            </a:r>
            <a:r>
              <a:rPr lang="zh-CN" altLang="zh-CN" dirty="0">
                <a:latin typeface="Times New Roman" panose="02020603050405020304" pitchFamily="18" charset="0"/>
                <a:ea typeface="宋体" panose="02010600030101010101" pitchFamily="2" charset="-122"/>
                <a:cs typeface="Times New Roman" panose="02020603050405020304" pitchFamily="18" charset="0"/>
              </a:rPr>
              <a:t>出现</a:t>
            </a:r>
            <a:r>
              <a:rPr lang="en-US" altLang="zh-CN"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latin typeface="Times New Roman" panose="02020603050405020304" pitchFamily="18" charset="0"/>
                <a:ea typeface="宋体" panose="02010600030101010101" pitchFamily="2" charset="-122"/>
                <a:cs typeface="Times New Roman" panose="02020603050405020304" pitchFamily="18" charset="0"/>
              </a:rPr>
              <a:t>点时，粗刮阶段完成。</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a:extLst>
              <a:ext uri="{FF2B5EF4-FFF2-40B4-BE49-F238E27FC236}">
                <a16:creationId xmlns:a16="http://schemas.microsoft.com/office/drawing/2014/main" id="{E9616716-2CD2-B3D4-2A31-80D79E76C1CC}"/>
              </a:ext>
            </a:extLst>
          </p:cNvPr>
          <p:cNvSpPr txBox="1"/>
          <p:nvPr/>
        </p:nvSpPr>
        <p:spPr>
          <a:xfrm>
            <a:off x="6773335" y="1996243"/>
            <a:ext cx="5283198"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粗刮后，表面研合点还很少，没有达到精度要求，因此还需细刮。细刮采用短刮法，刮刀刃口略带圆弧，刀迹宽度约在</a:t>
            </a:r>
            <a:r>
              <a:rPr lang="en-US" altLang="zh-CN" sz="1800" dirty="0">
                <a:effectLst/>
                <a:latin typeface="Times New Roman" panose="02020603050405020304" pitchFamily="18" charset="0"/>
                <a:ea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12mm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，刮刀行程长为</a:t>
            </a:r>
            <a:r>
              <a:rPr lang="en-US" altLang="zh-CN" sz="1800" dirty="0">
                <a:effectLst/>
                <a:latin typeface="Times New Roman" panose="02020603050405020304" pitchFamily="18" charset="0"/>
                <a:ea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25mm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研点</a:t>
            </a:r>
            <a:r>
              <a:rPr lang="en-US" altLang="zh-CN"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dirty="0">
                <a:latin typeface="Times New Roman" panose="02020603050405020304" pitchFamily="18" charset="0"/>
                <a:ea typeface="宋体" panose="02010600030101010101" pitchFamily="2" charset="-122"/>
                <a:cs typeface="Times New Roman" panose="02020603050405020304" pitchFamily="18" charset="0"/>
              </a:rPr>
              <a:t>点时，细刮阶段完成。</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文本框 22">
            <a:extLst>
              <a:ext uri="{FF2B5EF4-FFF2-40B4-BE49-F238E27FC236}">
                <a16:creationId xmlns:a16="http://schemas.microsoft.com/office/drawing/2014/main" id="{8E79D844-1126-D288-A979-01C392751C11}"/>
              </a:ext>
            </a:extLst>
          </p:cNvPr>
          <p:cNvSpPr txBox="1"/>
          <p:nvPr/>
        </p:nvSpPr>
        <p:spPr>
          <a:xfrm>
            <a:off x="6519335" y="2983067"/>
            <a:ext cx="2243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EBF24987-E47D-6956-9DE6-355A375BB968}"/>
              </a:ext>
            </a:extLst>
          </p:cNvPr>
          <p:cNvSpPr txBox="1"/>
          <p:nvPr/>
        </p:nvSpPr>
        <p:spPr>
          <a:xfrm>
            <a:off x="6773335" y="3338263"/>
            <a:ext cx="5283198"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在细刮后，为进一步提高表面精度、增加研点数，要进行精刮。精刮采取点刮法。</a:t>
            </a:r>
            <a:r>
              <a:rPr lang="zh-CN" altLang="zh-CN" dirty="0">
                <a:latin typeface="Times New Roman" panose="02020603050405020304" pitchFamily="18" charset="0"/>
                <a:ea typeface="宋体" panose="02010600030101010101" pitchFamily="2" charset="-122"/>
                <a:cs typeface="Times New Roman" panose="02020603050405020304" pitchFamily="18" charset="0"/>
              </a:rPr>
              <a:t>所用刮刀的刃口呈圆弧形，刮刀较小，前角要大一些，对准贴合点，落点要轻，起刀时应挑起，刀迹宽度约在</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5mm</a:t>
            </a:r>
            <a:r>
              <a:rPr lang="zh-CN" altLang="zh-CN" dirty="0">
                <a:latin typeface="Times New Roman" panose="02020603050405020304" pitchFamily="18" charset="0"/>
                <a:ea typeface="宋体" panose="02010600030101010101" pitchFamily="2" charset="-122"/>
                <a:cs typeface="Times New Roman" panose="02020603050405020304" pitchFamily="18" charset="0"/>
              </a:rPr>
              <a:t>，刮刀行程长为</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6mm</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Times New Roman" panose="02020603050405020304" pitchFamily="18" charset="0"/>
                <a:ea typeface="宋体" panose="02010600030101010101" pitchFamily="2" charset="-122"/>
                <a:cs typeface="Times New Roman" panose="02020603050405020304" pitchFamily="18" charset="0"/>
              </a:rPr>
              <a:t>研点</a:t>
            </a:r>
            <a:r>
              <a:rPr lang="zh-CN" altLang="zh-CN" dirty="0">
                <a:latin typeface="Times New Roman" panose="02020603050405020304" pitchFamily="18" charset="0"/>
                <a:ea typeface="宋体" panose="02010600030101010101" pitchFamily="2" charset="-122"/>
                <a:cs typeface="Times New Roman" panose="02020603050405020304" pitchFamily="18" charset="0"/>
              </a:rPr>
              <a:t>出现</a:t>
            </a:r>
            <a:r>
              <a:rPr lang="en-US" altLang="zh-CN" dirty="0">
                <a:latin typeface="Times New Roman" panose="02020603050405020304" pitchFamily="18" charset="0"/>
                <a:ea typeface="宋体" panose="02010600030101010101" pitchFamily="2" charset="-122"/>
                <a:cs typeface="Times New Roman" panose="02020603050405020304" pitchFamily="18" charset="0"/>
              </a:rPr>
              <a:t>16</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dirty="0">
                <a:latin typeface="Times New Roman" panose="02020603050405020304" pitchFamily="18" charset="0"/>
                <a:ea typeface="宋体" panose="02010600030101010101" pitchFamily="2" charset="-122"/>
                <a:cs typeface="Times New Roman" panose="02020603050405020304" pitchFamily="18" charset="0"/>
              </a:rPr>
              <a:t>点时，精刮阶段完成。</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7" name="文本框 26">
            <a:extLst>
              <a:ext uri="{FF2B5EF4-FFF2-40B4-BE49-F238E27FC236}">
                <a16:creationId xmlns:a16="http://schemas.microsoft.com/office/drawing/2014/main" id="{EF3EC098-7C68-8963-52A3-15A04AD84E43}"/>
              </a:ext>
            </a:extLst>
          </p:cNvPr>
          <p:cNvSpPr txBox="1"/>
          <p:nvPr/>
        </p:nvSpPr>
        <p:spPr>
          <a:xfrm>
            <a:off x="6519335" y="4943910"/>
            <a:ext cx="1979762"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）刮花</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7BF70C3E-F947-90F9-AB58-6016B1FD6E1C}"/>
              </a:ext>
            </a:extLst>
          </p:cNvPr>
          <p:cNvSpPr txBox="1"/>
          <p:nvPr/>
        </p:nvSpPr>
        <p:spPr>
          <a:xfrm>
            <a:off x="6773335" y="5334505"/>
            <a:ext cx="5278965"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刮花的目的：一种是为了刮削表面美观；另一种是为了能使滑动表面之间可存油，以增加润滑条件，并且还可以根据花纹消失的多少来判断表面的磨损程度。</a:t>
            </a:r>
            <a:endParaRPr lang="zh-CN" altLang="en-US" dirty="0"/>
          </a:p>
        </p:txBody>
      </p:sp>
    </p:spTree>
    <p:extLst>
      <p:ext uri="{BB962C8B-B14F-4D97-AF65-F5344CB8AC3E}">
        <p14:creationId xmlns:p14="http://schemas.microsoft.com/office/powerpoint/2010/main" val="269870608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AB268-78AD-6564-DEC1-1B04B0601A1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B8ED776-6741-8E99-DA94-5A3A143AB2AD}"/>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3F7C5A3B-C1D9-94FE-7ADE-D51BAB8959C2}"/>
              </a:ext>
            </a:extLst>
          </p:cNvPr>
          <p:cNvSpPr txBox="1"/>
          <p:nvPr/>
        </p:nvSpPr>
        <p:spPr>
          <a:xfrm>
            <a:off x="84666" y="737574"/>
            <a:ext cx="1684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）斜花纹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740E50A8-CC09-5753-FA9D-1D9BC9C6D066}"/>
              </a:ext>
            </a:extLst>
          </p:cNvPr>
          <p:cNvSpPr txBox="1"/>
          <p:nvPr/>
        </p:nvSpPr>
        <p:spPr>
          <a:xfrm>
            <a:off x="84666" y="1059307"/>
            <a:ext cx="20912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）鱼鳞花纹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C752175-02FB-52F8-ED5E-B6B783A9CDCE}"/>
              </a:ext>
            </a:extLst>
          </p:cNvPr>
          <p:cNvSpPr txBox="1"/>
          <p:nvPr/>
        </p:nvSpPr>
        <p:spPr>
          <a:xfrm>
            <a:off x="84666" y="1383905"/>
            <a:ext cx="2159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）半月花纹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DE14D4BE-5EA3-E8F2-FC14-A9814E157C52}"/>
              </a:ext>
            </a:extLst>
          </p:cNvPr>
          <p:cNvSpPr txBox="1"/>
          <p:nvPr/>
        </p:nvSpPr>
        <p:spPr>
          <a:xfrm>
            <a:off x="364066" y="1742702"/>
            <a:ext cx="5909734" cy="313932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操作要领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）刮削操作姿势要正确，起刀和落刀正确合理，防止打滑和梗刀。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）要重视刮刀的修磨，正确刃磨好粗、细、精刮刀，是提高刮削速度和保证精度的基本条件。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）涂色要均匀，研点时压力要适当，标准平板要放置水平稳固，研点曲线与速度要正确以保证研点显示的真实。</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）刮削过程中粗、细、精三步骤很重要，一定要按要求进行，否则会影响刮削速度和精度。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）平板刮削表面应无明显的丝纹、振痕及落刀痕迹，刮削刀迹应交叉。</a:t>
            </a:r>
            <a:endParaRPr lang="zh-CN" altLang="en-US" dirty="0"/>
          </a:p>
        </p:txBody>
      </p:sp>
      <p:sp>
        <p:nvSpPr>
          <p:cNvPr id="12" name="文本框 11">
            <a:extLst>
              <a:ext uri="{FF2B5EF4-FFF2-40B4-BE49-F238E27FC236}">
                <a16:creationId xmlns:a16="http://schemas.microsoft.com/office/drawing/2014/main" id="{02E3066D-20F6-9873-7607-EFCEB5A2FA00}"/>
              </a:ext>
            </a:extLst>
          </p:cNvPr>
          <p:cNvSpPr txBox="1"/>
          <p:nvPr/>
        </p:nvSpPr>
        <p:spPr>
          <a:xfrm>
            <a:off x="152400" y="4731561"/>
            <a:ext cx="2540000"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三、曲面刮削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ECFFFDB3-1505-94CE-3B5C-A1A970658DEC}"/>
              </a:ext>
            </a:extLst>
          </p:cNvPr>
          <p:cNvSpPr txBox="1"/>
          <p:nvPr/>
        </p:nvSpPr>
        <p:spPr>
          <a:xfrm>
            <a:off x="152400" y="5070948"/>
            <a:ext cx="2159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曲面刮刀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12AA1CA5-08AF-2764-347E-443F2D2F36CA}"/>
              </a:ext>
            </a:extLst>
          </p:cNvPr>
          <p:cNvSpPr txBox="1"/>
          <p:nvPr/>
        </p:nvSpPr>
        <p:spPr>
          <a:xfrm>
            <a:off x="160867" y="5363364"/>
            <a:ext cx="25315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）三角刮刀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EFAD1A03-9462-30C2-066C-AC301264A286}"/>
              </a:ext>
            </a:extLst>
          </p:cNvPr>
          <p:cNvSpPr txBox="1"/>
          <p:nvPr/>
        </p:nvSpPr>
        <p:spPr>
          <a:xfrm>
            <a:off x="160867" y="5637961"/>
            <a:ext cx="2540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）蛇头刮刀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9" name="图片 18">
            <a:extLst>
              <a:ext uri="{FF2B5EF4-FFF2-40B4-BE49-F238E27FC236}">
                <a16:creationId xmlns:a16="http://schemas.microsoft.com/office/drawing/2014/main" id="{64D4DF5D-2DE6-3FEA-2A9A-DE1D6CE28411}"/>
              </a:ext>
            </a:extLst>
          </p:cNvPr>
          <p:cNvPicPr>
            <a:picLocks noChangeAspect="1"/>
          </p:cNvPicPr>
          <p:nvPr/>
        </p:nvPicPr>
        <p:blipFill>
          <a:blip r:embed="rId2"/>
          <a:stretch>
            <a:fillRect/>
          </a:stretch>
        </p:blipFill>
        <p:spPr>
          <a:xfrm>
            <a:off x="2692400" y="4557840"/>
            <a:ext cx="3335867" cy="2300160"/>
          </a:xfrm>
          <a:prstGeom prst="rect">
            <a:avLst/>
          </a:prstGeom>
        </p:spPr>
      </p:pic>
      <p:sp>
        <p:nvSpPr>
          <p:cNvPr id="21" name="文本框 20">
            <a:extLst>
              <a:ext uri="{FF2B5EF4-FFF2-40B4-BE49-F238E27FC236}">
                <a16:creationId xmlns:a16="http://schemas.microsoft.com/office/drawing/2014/main" id="{09DF4FC8-2E22-DAB9-1F91-537FE921A78C}"/>
              </a:ext>
            </a:extLst>
          </p:cNvPr>
          <p:cNvSpPr txBox="1"/>
          <p:nvPr/>
        </p:nvSpPr>
        <p:spPr>
          <a:xfrm>
            <a:off x="6273800" y="759137"/>
            <a:ext cx="26162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曲面刮削余量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9CC6BCE6-E5A2-825C-CEB1-E6145C943FC2}"/>
              </a:ext>
            </a:extLst>
          </p:cNvPr>
          <p:cNvPicPr>
            <a:picLocks noChangeAspect="1"/>
          </p:cNvPicPr>
          <p:nvPr/>
        </p:nvPicPr>
        <p:blipFill>
          <a:blip r:embed="rId3"/>
          <a:stretch>
            <a:fillRect/>
          </a:stretch>
        </p:blipFill>
        <p:spPr>
          <a:xfrm>
            <a:off x="6841066" y="1214390"/>
            <a:ext cx="5071533" cy="1754967"/>
          </a:xfrm>
          <a:prstGeom prst="rect">
            <a:avLst/>
          </a:prstGeom>
        </p:spPr>
      </p:pic>
      <p:sp>
        <p:nvSpPr>
          <p:cNvPr id="24" name="文本框 23">
            <a:extLst>
              <a:ext uri="{FF2B5EF4-FFF2-40B4-BE49-F238E27FC236}">
                <a16:creationId xmlns:a16="http://schemas.microsoft.com/office/drawing/2014/main" id="{10A5B1EC-AF61-500A-2738-36B5050FE97B}"/>
              </a:ext>
            </a:extLst>
          </p:cNvPr>
          <p:cNvSpPr txBox="1"/>
          <p:nvPr/>
        </p:nvSpPr>
        <p:spPr>
          <a:xfrm>
            <a:off x="6273800" y="2742246"/>
            <a:ext cx="3437466"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曲面刮刀刃磨和热处理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a:extLst>
              <a:ext uri="{FF2B5EF4-FFF2-40B4-BE49-F238E27FC236}">
                <a16:creationId xmlns:a16="http://schemas.microsoft.com/office/drawing/2014/main" id="{E8A0D400-C34B-9838-8068-9F21ED3878F4}"/>
              </a:ext>
            </a:extLst>
          </p:cNvPr>
          <p:cNvSpPr txBox="1"/>
          <p:nvPr/>
        </p:nvSpPr>
        <p:spPr>
          <a:xfrm>
            <a:off x="6273800" y="3022582"/>
            <a:ext cx="4199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）三角刮刀的刃磨和热处理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80E7AA76-4047-F122-E75D-2E11E954A79C}"/>
              </a:ext>
            </a:extLst>
          </p:cNvPr>
          <p:cNvSpPr txBox="1"/>
          <p:nvPr/>
        </p:nvSpPr>
        <p:spPr>
          <a:xfrm>
            <a:off x="6273800" y="3300017"/>
            <a:ext cx="3437466"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）三角刮刀的精磨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CFFC69D5-18E1-EE58-DF78-F0B67D39A9E4}"/>
              </a:ext>
            </a:extLst>
          </p:cNvPr>
          <p:cNvSpPr txBox="1"/>
          <p:nvPr/>
        </p:nvSpPr>
        <p:spPr>
          <a:xfrm>
            <a:off x="6273800" y="3573393"/>
            <a:ext cx="3945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）蛇头刮刀的刃磨和热处理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a:extLst>
              <a:ext uri="{FF2B5EF4-FFF2-40B4-BE49-F238E27FC236}">
                <a16:creationId xmlns:a16="http://schemas.microsoft.com/office/drawing/2014/main" id="{688EE3BA-52E4-92B1-CE1A-CE93667EEBF2}"/>
              </a:ext>
            </a:extLst>
          </p:cNvPr>
          <p:cNvSpPr txBox="1"/>
          <p:nvPr/>
        </p:nvSpPr>
        <p:spPr>
          <a:xfrm>
            <a:off x="6273800" y="3871820"/>
            <a:ext cx="32258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）刮刀的日常保养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0765C4D7-C648-2BFE-8E0E-1C9D55358B72}"/>
              </a:ext>
            </a:extLst>
          </p:cNvPr>
          <p:cNvSpPr txBox="1"/>
          <p:nvPr/>
        </p:nvSpPr>
        <p:spPr>
          <a:xfrm>
            <a:off x="6273800" y="4193909"/>
            <a:ext cx="32258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内曲面刮削的姿势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6" name="文本框 35">
            <a:extLst>
              <a:ext uri="{FF2B5EF4-FFF2-40B4-BE49-F238E27FC236}">
                <a16:creationId xmlns:a16="http://schemas.microsoft.com/office/drawing/2014/main" id="{54BD7B6A-0693-6650-145C-08F9555B96C2}"/>
              </a:ext>
            </a:extLst>
          </p:cNvPr>
          <p:cNvSpPr txBox="1"/>
          <p:nvPr/>
        </p:nvSpPr>
        <p:spPr>
          <a:xfrm>
            <a:off x="6273800" y="4503313"/>
            <a:ext cx="3335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曲面刮削质量的检查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7" name="图片 36">
            <a:extLst>
              <a:ext uri="{FF2B5EF4-FFF2-40B4-BE49-F238E27FC236}">
                <a16:creationId xmlns:a16="http://schemas.microsoft.com/office/drawing/2014/main" id="{17AC00A7-8408-BCD0-3B79-1D830C7AAF25}"/>
              </a:ext>
            </a:extLst>
          </p:cNvPr>
          <p:cNvPicPr>
            <a:picLocks noChangeAspect="1"/>
          </p:cNvPicPr>
          <p:nvPr/>
        </p:nvPicPr>
        <p:blipFill>
          <a:blip r:embed="rId4"/>
          <a:stretch>
            <a:fillRect/>
          </a:stretch>
        </p:blipFill>
        <p:spPr>
          <a:xfrm>
            <a:off x="6661913" y="4953000"/>
            <a:ext cx="5276088" cy="1924812"/>
          </a:xfrm>
          <a:prstGeom prst="rect">
            <a:avLst/>
          </a:prstGeom>
        </p:spPr>
      </p:pic>
    </p:spTree>
    <p:extLst>
      <p:ext uri="{BB962C8B-B14F-4D97-AF65-F5344CB8AC3E}">
        <p14:creationId xmlns:p14="http://schemas.microsoft.com/office/powerpoint/2010/main" val="198672290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558F2-1BEB-CAE7-F640-98D1F32E406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5760480-8D80-F0B6-83BE-41210F4D491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C76FF1B9-55CF-C515-9C8D-748347C4CC86}"/>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FB547123-9901-3208-555C-A6F4E47CB817}"/>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7C674EDB-D089-3D25-D312-40DB0431A102}"/>
              </a:ext>
            </a:extLst>
          </p:cNvPr>
          <p:cNvSpPr txBox="1"/>
          <p:nvPr/>
        </p:nvSpPr>
        <p:spPr>
          <a:xfrm>
            <a:off x="67734" y="1376823"/>
            <a:ext cx="32935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DA28F23C-29E2-8D9E-AC08-24D36E1FFC81}"/>
              </a:ext>
            </a:extLst>
          </p:cNvPr>
          <p:cNvPicPr>
            <a:picLocks noChangeAspect="1"/>
          </p:cNvPicPr>
          <p:nvPr/>
        </p:nvPicPr>
        <p:blipFill>
          <a:blip r:embed="rId4"/>
          <a:stretch>
            <a:fillRect/>
          </a:stretch>
        </p:blipFill>
        <p:spPr>
          <a:xfrm>
            <a:off x="1293327" y="1776933"/>
            <a:ext cx="3625806" cy="5213535"/>
          </a:xfrm>
          <a:prstGeom prst="rect">
            <a:avLst/>
          </a:prstGeom>
        </p:spPr>
      </p:pic>
      <p:sp>
        <p:nvSpPr>
          <p:cNvPr id="9" name="文本框 8">
            <a:extLst>
              <a:ext uri="{FF2B5EF4-FFF2-40B4-BE49-F238E27FC236}">
                <a16:creationId xmlns:a16="http://schemas.microsoft.com/office/drawing/2014/main" id="{AC7297A0-0AA9-EDF3-DB96-777D78B8C207}"/>
              </a:ext>
            </a:extLst>
          </p:cNvPr>
          <p:cNvSpPr txBox="1"/>
          <p:nvPr/>
        </p:nvSpPr>
        <p:spPr>
          <a:xfrm>
            <a:off x="5791200" y="56665"/>
            <a:ext cx="2286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E6BE1E68-3FA3-6D5A-7823-5A96B3BD280F}"/>
              </a:ext>
            </a:extLst>
          </p:cNvPr>
          <p:cNvSpPr txBox="1"/>
          <p:nvPr/>
        </p:nvSpPr>
        <p:spPr>
          <a:xfrm>
            <a:off x="5791200" y="337950"/>
            <a:ext cx="2032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A0B05044-E22A-9FFA-BDD6-38B3458A6A73}"/>
              </a:ext>
            </a:extLst>
          </p:cNvPr>
          <p:cNvSpPr txBox="1"/>
          <p:nvPr/>
        </p:nvSpPr>
        <p:spPr>
          <a:xfrm>
            <a:off x="6028266" y="730492"/>
            <a:ext cx="6096000"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本任务是需要为四方块坯料进行外形加工，并进行刮削操作，达到精度</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±0.02mm。</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2A908E61-9468-671B-C859-CCE251588CA5}"/>
              </a:ext>
            </a:extLst>
          </p:cNvPr>
          <p:cNvSpPr txBox="1"/>
          <p:nvPr/>
        </p:nvSpPr>
        <p:spPr>
          <a:xfrm>
            <a:off x="5833533" y="1227264"/>
            <a:ext cx="19473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刮削步骤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EF84059E-069A-C9A6-A59F-A87E437395C3}"/>
              </a:ext>
            </a:extLst>
          </p:cNvPr>
          <p:cNvSpPr txBox="1"/>
          <p:nvPr/>
        </p:nvSpPr>
        <p:spPr>
          <a:xfrm>
            <a:off x="6028266" y="1597630"/>
            <a:ext cx="6096000" cy="120032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）检查坯料是否符合刮削的条件。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）对四方体坯料进行外形加工，留</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0.05mm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左右刮削余量。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）加入显示剂，将四方块与标准平板对研，根据显点情况，对每个平面进行粗刮、细刮、精刮，达到技术要求。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574AD1FD-2EC7-D3CB-C448-B43A6F22019E}"/>
              </a:ext>
            </a:extLst>
          </p:cNvPr>
          <p:cNvSpPr txBox="1"/>
          <p:nvPr/>
        </p:nvSpPr>
        <p:spPr>
          <a:xfrm>
            <a:off x="6053665" y="3245664"/>
            <a:ext cx="1930401" cy="646331"/>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制定四方体刮</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削的工作计划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a:extLst>
              <a:ext uri="{FF2B5EF4-FFF2-40B4-BE49-F238E27FC236}">
                <a16:creationId xmlns:a16="http://schemas.microsoft.com/office/drawing/2014/main" id="{58803A07-7773-A019-2BFC-456161D361F1}"/>
              </a:ext>
            </a:extLst>
          </p:cNvPr>
          <p:cNvPicPr>
            <a:picLocks noChangeAspect="1"/>
          </p:cNvPicPr>
          <p:nvPr/>
        </p:nvPicPr>
        <p:blipFill>
          <a:blip r:embed="rId5"/>
          <a:stretch>
            <a:fillRect/>
          </a:stretch>
        </p:blipFill>
        <p:spPr>
          <a:xfrm>
            <a:off x="8077200" y="3289171"/>
            <a:ext cx="3447301" cy="3626423"/>
          </a:xfrm>
          <a:prstGeom prst="rect">
            <a:avLst/>
          </a:prstGeom>
        </p:spPr>
      </p:pic>
      <p:sp>
        <p:nvSpPr>
          <p:cNvPr id="22" name="文本框 21">
            <a:extLst>
              <a:ext uri="{FF2B5EF4-FFF2-40B4-BE49-F238E27FC236}">
                <a16:creationId xmlns:a16="http://schemas.microsoft.com/office/drawing/2014/main" id="{9DAA89E2-2B09-D1DF-E4AE-75604F2E7233}"/>
              </a:ext>
            </a:extLst>
          </p:cNvPr>
          <p:cNvSpPr txBox="1"/>
          <p:nvPr/>
        </p:nvSpPr>
        <p:spPr>
          <a:xfrm>
            <a:off x="6053666" y="2642840"/>
            <a:ext cx="3293533"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）锐边去毛刺，倒角操作。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）检查，并做必要修整。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26732200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60C4F-226B-0B49-ABC7-3720733AB36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3C71CD1-04B8-6A19-01D3-230C3FC5494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450FA837-2D8F-8F1D-24A3-FDE4E2A2700D}"/>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34EDFBB9-DD2E-210B-5BC8-01441EA810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41A600D8-F40C-2C28-1B3B-7736B0ED43C0}"/>
              </a:ext>
            </a:extLst>
          </p:cNvPr>
          <p:cNvSpPr txBox="1"/>
          <p:nvPr/>
        </p:nvSpPr>
        <p:spPr>
          <a:xfrm>
            <a:off x="84667" y="1319494"/>
            <a:ext cx="23029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B33F9EA6-238D-71C5-932F-BA34F52D194D}"/>
              </a:ext>
            </a:extLst>
          </p:cNvPr>
          <p:cNvPicPr>
            <a:picLocks noChangeAspect="1"/>
          </p:cNvPicPr>
          <p:nvPr/>
        </p:nvPicPr>
        <p:blipFill>
          <a:blip r:embed="rId4"/>
          <a:stretch>
            <a:fillRect/>
          </a:stretch>
        </p:blipFill>
        <p:spPr>
          <a:xfrm>
            <a:off x="969433" y="1754776"/>
            <a:ext cx="4521200" cy="5235554"/>
          </a:xfrm>
          <a:prstGeom prst="rect">
            <a:avLst/>
          </a:prstGeom>
        </p:spPr>
      </p:pic>
      <p:sp>
        <p:nvSpPr>
          <p:cNvPr id="9" name="文本框 8">
            <a:extLst>
              <a:ext uri="{FF2B5EF4-FFF2-40B4-BE49-F238E27FC236}">
                <a16:creationId xmlns:a16="http://schemas.microsoft.com/office/drawing/2014/main" id="{BF8F057F-9053-63FA-C38D-940AF3F0A5E4}"/>
              </a:ext>
            </a:extLst>
          </p:cNvPr>
          <p:cNvSpPr txBox="1"/>
          <p:nvPr/>
        </p:nvSpPr>
        <p:spPr>
          <a:xfrm>
            <a:off x="6049433" y="1301255"/>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BAE4E248-7DE1-A66B-BAB6-856BAE3071D1}"/>
              </a:ext>
            </a:extLst>
          </p:cNvPr>
          <p:cNvPicPr>
            <a:picLocks noChangeAspect="1"/>
          </p:cNvPicPr>
          <p:nvPr/>
        </p:nvPicPr>
        <p:blipFill>
          <a:blip r:embed="rId5"/>
          <a:stretch>
            <a:fillRect/>
          </a:stretch>
        </p:blipFill>
        <p:spPr>
          <a:xfrm>
            <a:off x="6836833" y="1754776"/>
            <a:ext cx="4521200" cy="5225107"/>
          </a:xfrm>
          <a:prstGeom prst="rect">
            <a:avLst/>
          </a:prstGeom>
        </p:spPr>
      </p:pic>
    </p:spTree>
    <p:extLst>
      <p:ext uri="{BB962C8B-B14F-4D97-AF65-F5344CB8AC3E}">
        <p14:creationId xmlns:p14="http://schemas.microsoft.com/office/powerpoint/2010/main" val="66859197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0791F-625D-1A10-4D2F-4F9CED79EDD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3997C55-C9FB-C8F1-BBAD-3EC3DD0C51A3}"/>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6" name="文本框 5">
            <a:extLst>
              <a:ext uri="{FF2B5EF4-FFF2-40B4-BE49-F238E27FC236}">
                <a16:creationId xmlns:a16="http://schemas.microsoft.com/office/drawing/2014/main" id="{E6C41591-32C3-E98B-2BE8-12EBEF286DA0}"/>
              </a:ext>
            </a:extLst>
          </p:cNvPr>
          <p:cNvSpPr txBox="1"/>
          <p:nvPr/>
        </p:nvSpPr>
        <p:spPr>
          <a:xfrm>
            <a:off x="67733" y="709894"/>
            <a:ext cx="22521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675EDA90-3F8C-F663-A1E5-D3FFA25D92DD}"/>
              </a:ext>
            </a:extLst>
          </p:cNvPr>
          <p:cNvPicPr>
            <a:picLocks noChangeAspect="1"/>
          </p:cNvPicPr>
          <p:nvPr/>
        </p:nvPicPr>
        <p:blipFill>
          <a:blip r:embed="rId2"/>
          <a:stretch>
            <a:fillRect/>
          </a:stretch>
        </p:blipFill>
        <p:spPr>
          <a:xfrm>
            <a:off x="1193799" y="1152772"/>
            <a:ext cx="3898029" cy="5833533"/>
          </a:xfrm>
          <a:prstGeom prst="rect">
            <a:avLst/>
          </a:prstGeom>
        </p:spPr>
      </p:pic>
      <p:sp>
        <p:nvSpPr>
          <p:cNvPr id="9" name="文本框 8">
            <a:extLst>
              <a:ext uri="{FF2B5EF4-FFF2-40B4-BE49-F238E27FC236}">
                <a16:creationId xmlns:a16="http://schemas.microsoft.com/office/drawing/2014/main" id="{18732065-611C-5646-5C99-E61D9AC79348}"/>
              </a:ext>
            </a:extLst>
          </p:cNvPr>
          <p:cNvSpPr txBox="1"/>
          <p:nvPr/>
        </p:nvSpPr>
        <p:spPr>
          <a:xfrm>
            <a:off x="5981699" y="709894"/>
            <a:ext cx="24807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8FC3C911-F4EC-514D-2278-1F6F8EE6307D}"/>
              </a:ext>
            </a:extLst>
          </p:cNvPr>
          <p:cNvPicPr>
            <a:picLocks noChangeAspect="1"/>
          </p:cNvPicPr>
          <p:nvPr/>
        </p:nvPicPr>
        <p:blipFill>
          <a:blip r:embed="rId3"/>
          <a:stretch>
            <a:fillRect/>
          </a:stretch>
        </p:blipFill>
        <p:spPr>
          <a:xfrm>
            <a:off x="6993468" y="1154295"/>
            <a:ext cx="4496708" cy="5842343"/>
          </a:xfrm>
          <a:prstGeom prst="rect">
            <a:avLst/>
          </a:prstGeom>
        </p:spPr>
      </p:pic>
    </p:spTree>
    <p:extLst>
      <p:ext uri="{BB962C8B-B14F-4D97-AF65-F5344CB8AC3E}">
        <p14:creationId xmlns:p14="http://schemas.microsoft.com/office/powerpoint/2010/main" val="406864227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EF30B-88DC-F716-993D-3F78BA5A9EA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FAF49C3-D31F-BCF3-3EA4-4E4430CE5DC6}"/>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A911E139-E04B-0E2E-45D5-53F37094837D}"/>
              </a:ext>
            </a:extLst>
          </p:cNvPr>
          <p:cNvSpPr txBox="1"/>
          <p:nvPr/>
        </p:nvSpPr>
        <p:spPr>
          <a:xfrm>
            <a:off x="1057616" y="1529274"/>
            <a:ext cx="3895384" cy="707886"/>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神奇的“机械手”</a:t>
            </a:r>
          </a:p>
          <a:p>
            <a:endPar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endParaRPr>
          </a:p>
        </p:txBody>
      </p:sp>
      <p:pic>
        <p:nvPicPr>
          <p:cNvPr id="4" name="图形 3" descr="带齿轮的头部">
            <a:extLst>
              <a:ext uri="{FF2B5EF4-FFF2-40B4-BE49-F238E27FC236}">
                <a16:creationId xmlns:a16="http://schemas.microsoft.com/office/drawing/2014/main" id="{DA9B8899-A6F3-1275-90D0-B0D7E01ACC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0C56BE34-A95E-956C-9302-F813F2DB2702}"/>
              </a:ext>
            </a:extLst>
          </p:cNvPr>
          <p:cNvSpPr txBox="1"/>
          <p:nvPr/>
        </p:nvSpPr>
        <p:spPr>
          <a:xfrm>
            <a:off x="812440" y="3954605"/>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881A4B5E-B657-9A40-C9D0-CBD20202CF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1820" y="3891857"/>
            <a:ext cx="511874" cy="488154"/>
          </a:xfrm>
          <a:prstGeom prst="rect">
            <a:avLst/>
          </a:prstGeom>
        </p:spPr>
      </p:pic>
      <p:sp>
        <p:nvSpPr>
          <p:cNvPr id="8" name="文本框 7">
            <a:extLst>
              <a:ext uri="{FF2B5EF4-FFF2-40B4-BE49-F238E27FC236}">
                <a16:creationId xmlns:a16="http://schemas.microsoft.com/office/drawing/2014/main" id="{E54A8A01-7735-ED63-08D8-11A5A0C02C87}"/>
              </a:ext>
            </a:extLst>
          </p:cNvPr>
          <p:cNvSpPr txBox="1"/>
          <p:nvPr/>
        </p:nvSpPr>
        <p:spPr>
          <a:xfrm>
            <a:off x="7949436" y="3917147"/>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0272A5A2-3694-7059-1F50-146FE9E1224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83704" y="3917146"/>
            <a:ext cx="481863" cy="481863"/>
          </a:xfrm>
          <a:prstGeom prst="rect">
            <a:avLst/>
          </a:prstGeom>
        </p:spPr>
      </p:pic>
      <p:sp>
        <p:nvSpPr>
          <p:cNvPr id="10" name="文本框 9">
            <a:extLst>
              <a:ext uri="{FF2B5EF4-FFF2-40B4-BE49-F238E27FC236}">
                <a16:creationId xmlns:a16="http://schemas.microsoft.com/office/drawing/2014/main" id="{92139D7D-8721-2B30-5B99-04FB0B5123A6}"/>
              </a:ext>
            </a:extLst>
          </p:cNvPr>
          <p:cNvSpPr txBox="1"/>
          <p:nvPr/>
        </p:nvSpPr>
        <p:spPr>
          <a:xfrm>
            <a:off x="372173" y="4398114"/>
            <a:ext cx="3064936" cy="2308324"/>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1.能够详细阐述研磨的基本原理；</a:t>
            </a:r>
          </a:p>
          <a:p>
            <a:r>
              <a:rPr lang="zh-CN" altLang="zh-CN" dirty="0">
                <a:latin typeface="宋体" panose="02010600030101010101" pitchFamily="2" charset="-122"/>
                <a:ea typeface="宋体" panose="02010600030101010101" pitchFamily="2" charset="-122"/>
              </a:rPr>
              <a:t>2.能够描述研磨工具的基本构造；</a:t>
            </a:r>
          </a:p>
          <a:p>
            <a:r>
              <a:rPr lang="zh-CN" altLang="zh-CN" dirty="0">
                <a:latin typeface="宋体" panose="02010600030101010101" pitchFamily="2" charset="-122"/>
                <a:ea typeface="宋体" panose="02010600030101010101" pitchFamily="2" charset="-122"/>
              </a:rPr>
              <a:t>3.能够熟练使用研磨工具的能力；</a:t>
            </a:r>
          </a:p>
          <a:p>
            <a:r>
              <a:rPr lang="zh-CN" altLang="zh-CN" dirty="0">
                <a:latin typeface="宋体" panose="02010600030101010101" pitchFamily="2" charset="-122"/>
                <a:ea typeface="宋体" panose="02010600030101010101" pitchFamily="2" charset="-122"/>
              </a:rPr>
              <a:t>4.能够正确进行研磨操作的能力。</a:t>
            </a:r>
          </a:p>
        </p:txBody>
      </p:sp>
      <p:sp>
        <p:nvSpPr>
          <p:cNvPr id="12" name="文本框 11">
            <a:extLst>
              <a:ext uri="{FF2B5EF4-FFF2-40B4-BE49-F238E27FC236}">
                <a16:creationId xmlns:a16="http://schemas.microsoft.com/office/drawing/2014/main" id="{D418EC7E-EA9A-2255-F488-4F206DDB7DEF}"/>
              </a:ext>
            </a:extLst>
          </p:cNvPr>
          <p:cNvSpPr txBox="1"/>
          <p:nvPr/>
        </p:nvSpPr>
        <p:spPr>
          <a:xfrm>
            <a:off x="7424143" y="4399010"/>
            <a:ext cx="4403792" cy="2308324"/>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四方块研磨采取平面研磨的方法，它包含了一般平面和狭窄平面研磨。要使样块表面各处都受到均匀的切削，研磨方法与轨迹很重要。研磨方法的正确直接影响到研磨的质量，所以掌握正确的研磨方法是重点。通过研磨进一步了解研磨的特点和使用的研具材料、磨料、研磨液的作用，并能达到图样要求。</a:t>
            </a:r>
          </a:p>
        </p:txBody>
      </p:sp>
      <p:sp>
        <p:nvSpPr>
          <p:cNvPr id="13" name="文本框 12">
            <a:extLst>
              <a:ext uri="{FF2B5EF4-FFF2-40B4-BE49-F238E27FC236}">
                <a16:creationId xmlns:a16="http://schemas.microsoft.com/office/drawing/2014/main" id="{F0412215-E32E-7688-5398-286A0E012A83}"/>
              </a:ext>
            </a:extLst>
          </p:cNvPr>
          <p:cNvSpPr txBox="1"/>
          <p:nvPr/>
        </p:nvSpPr>
        <p:spPr>
          <a:xfrm>
            <a:off x="364067" y="737574"/>
            <a:ext cx="4114800"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10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四方块</a:t>
            </a:r>
            <a:r>
              <a:rPr lang="zh-CN" altLang="en-US"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研磨</a:t>
            </a:r>
            <a:endPar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8A6B29BD-66F4-C79B-6996-1DAC8D1E00C9}"/>
              </a:ext>
            </a:extLst>
          </p:cNvPr>
          <p:cNvPicPr>
            <a:picLocks noChangeAspect="1"/>
          </p:cNvPicPr>
          <p:nvPr/>
        </p:nvPicPr>
        <p:blipFill>
          <a:blip r:embed="rId8"/>
          <a:stretch>
            <a:fillRect/>
          </a:stretch>
        </p:blipFill>
        <p:spPr>
          <a:xfrm>
            <a:off x="3429001" y="4113295"/>
            <a:ext cx="3905336" cy="2593143"/>
          </a:xfrm>
          <a:prstGeom prst="rect">
            <a:avLst/>
          </a:prstGeom>
        </p:spPr>
      </p:pic>
      <p:sp>
        <p:nvSpPr>
          <p:cNvPr id="14" name="文本框 13">
            <a:extLst>
              <a:ext uri="{FF2B5EF4-FFF2-40B4-BE49-F238E27FC236}">
                <a16:creationId xmlns:a16="http://schemas.microsoft.com/office/drawing/2014/main" id="{B6CEBF9E-332D-9BD5-DB4C-415378893263}"/>
              </a:ext>
            </a:extLst>
          </p:cNvPr>
          <p:cNvSpPr txBox="1"/>
          <p:nvPr/>
        </p:nvSpPr>
        <p:spPr>
          <a:xfrm>
            <a:off x="4149027" y="2036156"/>
            <a:ext cx="7678908"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魏红权获得过“全国最美职工”、“中华技能大奖”、“全国技能能手”、全国机械工业突出贡献技师，湖北省劳动模范等三十余项殊荣，如图</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2-10-3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所示。魏红权经过在工作中多年反复的实践，摸索出了一套超精密的工作法方法</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“化学刷削”</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研磨棒，经过他手工研磨的零部件精度达到甚至超过机械生产的精度，手工研磨精度达</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0.001mm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，达到一根头发丝的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1/70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，人们都称他为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机械手</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，用实际行动诠释中国兵器的工匠精神。</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a:extLst>
              <a:ext uri="{FF2B5EF4-FFF2-40B4-BE49-F238E27FC236}">
                <a16:creationId xmlns:a16="http://schemas.microsoft.com/office/drawing/2014/main" id="{424D5920-6423-5CEE-A151-8EE1E0BCA0CD}"/>
              </a:ext>
            </a:extLst>
          </p:cNvPr>
          <p:cNvPicPr>
            <a:picLocks noChangeAspect="1"/>
          </p:cNvPicPr>
          <p:nvPr/>
        </p:nvPicPr>
        <p:blipFill>
          <a:blip r:embed="rId9"/>
          <a:stretch>
            <a:fillRect/>
          </a:stretch>
        </p:blipFill>
        <p:spPr>
          <a:xfrm>
            <a:off x="949034" y="1950480"/>
            <a:ext cx="3012136" cy="2031325"/>
          </a:xfrm>
          <a:prstGeom prst="rect">
            <a:avLst/>
          </a:prstGeom>
        </p:spPr>
      </p:pic>
    </p:spTree>
    <p:extLst>
      <p:ext uri="{BB962C8B-B14F-4D97-AF65-F5344CB8AC3E}">
        <p14:creationId xmlns:p14="http://schemas.microsoft.com/office/powerpoint/2010/main" val="1390715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D859B-D943-D202-DCC2-FC774F49BC0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E9B8554-975D-FA76-3BDB-ED712C9CEE67}"/>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1584AAD-4A77-8CDD-0458-4EF2D7F4B8A1}"/>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6" name="图形 5" descr="剪贴板">
            <a:extLst>
              <a:ext uri="{FF2B5EF4-FFF2-40B4-BE49-F238E27FC236}">
                <a16:creationId xmlns:a16="http://schemas.microsoft.com/office/drawing/2014/main" id="{95D1751C-AED2-1CC8-FABE-C936F1FADBD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8" name="文本框 7">
            <a:extLst>
              <a:ext uri="{FF2B5EF4-FFF2-40B4-BE49-F238E27FC236}">
                <a16:creationId xmlns:a16="http://schemas.microsoft.com/office/drawing/2014/main" id="{72DF77E1-0AB4-0811-C9F3-ED3F48DD6D2D}"/>
              </a:ext>
            </a:extLst>
          </p:cNvPr>
          <p:cNvSpPr txBox="1"/>
          <p:nvPr/>
        </p:nvSpPr>
        <p:spPr>
          <a:xfrm>
            <a:off x="67734" y="1380880"/>
            <a:ext cx="2269066"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63B4FF2D-B4CE-2215-C684-DCB97B4BDED9}"/>
              </a:ext>
            </a:extLst>
          </p:cNvPr>
          <p:cNvPicPr>
            <a:picLocks noChangeAspect="1"/>
          </p:cNvPicPr>
          <p:nvPr/>
        </p:nvPicPr>
        <p:blipFill>
          <a:blip r:embed="rId4"/>
          <a:stretch>
            <a:fillRect/>
          </a:stretch>
        </p:blipFill>
        <p:spPr>
          <a:xfrm>
            <a:off x="553890" y="1823758"/>
            <a:ext cx="4338946" cy="5107223"/>
          </a:xfrm>
          <a:prstGeom prst="rect">
            <a:avLst/>
          </a:prstGeom>
        </p:spPr>
      </p:pic>
      <p:sp>
        <p:nvSpPr>
          <p:cNvPr id="11" name="文本框 10">
            <a:extLst>
              <a:ext uri="{FF2B5EF4-FFF2-40B4-BE49-F238E27FC236}">
                <a16:creationId xmlns:a16="http://schemas.microsoft.com/office/drawing/2014/main" id="{8DAB76A4-305C-282D-6264-F0848002793C}"/>
              </a:ext>
            </a:extLst>
          </p:cNvPr>
          <p:cNvSpPr txBox="1"/>
          <p:nvPr/>
        </p:nvSpPr>
        <p:spPr>
          <a:xfrm>
            <a:off x="5435600" y="1416797"/>
            <a:ext cx="6096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40562CBE-4200-3A38-EC0B-F91205A0FFBE}"/>
              </a:ext>
            </a:extLst>
          </p:cNvPr>
          <p:cNvPicPr>
            <a:picLocks noChangeAspect="1"/>
          </p:cNvPicPr>
          <p:nvPr/>
        </p:nvPicPr>
        <p:blipFill>
          <a:blip r:embed="rId5"/>
          <a:stretch>
            <a:fillRect/>
          </a:stretch>
        </p:blipFill>
        <p:spPr>
          <a:xfrm>
            <a:off x="5769355" y="1859675"/>
            <a:ext cx="4379997" cy="5061920"/>
          </a:xfrm>
          <a:prstGeom prst="rect">
            <a:avLst/>
          </a:prstGeom>
        </p:spPr>
      </p:pic>
    </p:spTree>
    <p:extLst>
      <p:ext uri="{BB962C8B-B14F-4D97-AF65-F5344CB8AC3E}">
        <p14:creationId xmlns:p14="http://schemas.microsoft.com/office/powerpoint/2010/main" val="110053263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A39F4-BABF-C7D3-6058-C8E1240E604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E16A24C-5FF4-074B-3AD6-CCBFCC38A2FD}"/>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99371748-2A92-8C03-D3AA-4D8C08502C7A}"/>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7681026B-3563-ED28-6E6F-DDFABAFD26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CF9D628F-592D-F064-EDCF-17B5CD4EF4AD}"/>
              </a:ext>
            </a:extLst>
          </p:cNvPr>
          <p:cNvSpPr txBox="1"/>
          <p:nvPr/>
        </p:nvSpPr>
        <p:spPr>
          <a:xfrm>
            <a:off x="101600" y="1256057"/>
            <a:ext cx="20150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一、研磨原理</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F1DEF347-E5ED-4AAE-D2C0-28358F12174E}"/>
              </a:ext>
            </a:extLst>
          </p:cNvPr>
          <p:cNvSpPr txBox="1"/>
          <p:nvPr/>
        </p:nvSpPr>
        <p:spPr>
          <a:xfrm>
            <a:off x="364066" y="1635036"/>
            <a:ext cx="5858934"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研磨是以物理和化学作用除去零件表层金属的一种加工方法，因而包含着物理和化学的综合作用。在其它金属切削加工方法未能满足工件精度和光洁度要求时，通常所采用的一种精密加工工艺。</a:t>
            </a:r>
            <a:endParaRPr lang="zh-CN" altLang="en-US" dirty="0"/>
          </a:p>
        </p:txBody>
      </p:sp>
      <p:sp>
        <p:nvSpPr>
          <p:cNvPr id="10" name="文本框 9">
            <a:extLst>
              <a:ext uri="{FF2B5EF4-FFF2-40B4-BE49-F238E27FC236}">
                <a16:creationId xmlns:a16="http://schemas.microsoft.com/office/drawing/2014/main" id="{A1A43AC8-D16F-8013-5A67-E2A24CAE1298}"/>
              </a:ext>
            </a:extLst>
          </p:cNvPr>
          <p:cNvSpPr txBox="1"/>
          <p:nvPr/>
        </p:nvSpPr>
        <p:spPr>
          <a:xfrm>
            <a:off x="101600" y="2657143"/>
            <a:ext cx="2446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研磨的物理作用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D342FE5A-C954-A923-6710-7AF41EC8330E}"/>
              </a:ext>
            </a:extLst>
          </p:cNvPr>
          <p:cNvSpPr txBox="1"/>
          <p:nvPr/>
        </p:nvSpPr>
        <p:spPr>
          <a:xfrm>
            <a:off x="110067" y="2973747"/>
            <a:ext cx="24384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研磨的化学作用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C2BEBDF9-30EB-8A7C-ACAD-8C0CD057D43B}"/>
              </a:ext>
            </a:extLst>
          </p:cNvPr>
          <p:cNvSpPr txBox="1"/>
          <p:nvPr/>
        </p:nvSpPr>
        <p:spPr>
          <a:xfrm>
            <a:off x="110067" y="3302726"/>
            <a:ext cx="22098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二、研磨的特点</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CA409182-B4A9-3106-7F3C-39CE3DA63CD6}"/>
              </a:ext>
            </a:extLst>
          </p:cNvPr>
          <p:cNvSpPr txBox="1"/>
          <p:nvPr/>
        </p:nvSpPr>
        <p:spPr>
          <a:xfrm>
            <a:off x="101600" y="3615351"/>
            <a:ext cx="25908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较小的表面粗糙度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2BD3A4BA-D237-0672-5A06-9E6B62D7CCE3}"/>
              </a:ext>
            </a:extLst>
          </p:cNvPr>
          <p:cNvSpPr txBox="1"/>
          <p:nvPr/>
        </p:nvSpPr>
        <p:spPr>
          <a:xfrm>
            <a:off x="101600" y="3927976"/>
            <a:ext cx="24384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精确的尺寸精度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0EEE20A4-5CF3-1974-B3E7-B7F5393C573D}"/>
              </a:ext>
            </a:extLst>
          </p:cNvPr>
          <p:cNvSpPr txBox="1"/>
          <p:nvPr/>
        </p:nvSpPr>
        <p:spPr>
          <a:xfrm>
            <a:off x="101600" y="4240601"/>
            <a:ext cx="29718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提高工件的几何精度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8939F18A-86AE-338D-0BF9-953CF2EF66AB}"/>
              </a:ext>
            </a:extLst>
          </p:cNvPr>
          <p:cNvSpPr txBox="1"/>
          <p:nvPr/>
        </p:nvSpPr>
        <p:spPr>
          <a:xfrm>
            <a:off x="101600" y="4525590"/>
            <a:ext cx="2912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延长零件的使用寿命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E00CB644-02CF-4150-05E9-BBF778328BE3}"/>
              </a:ext>
            </a:extLst>
          </p:cNvPr>
          <p:cNvSpPr txBox="1"/>
          <p:nvPr/>
        </p:nvSpPr>
        <p:spPr>
          <a:xfrm>
            <a:off x="110067" y="4834236"/>
            <a:ext cx="29718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三、研磨剂种类与应用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a:extLst>
              <a:ext uri="{FF2B5EF4-FFF2-40B4-BE49-F238E27FC236}">
                <a16:creationId xmlns:a16="http://schemas.microsoft.com/office/drawing/2014/main" id="{1A0534AB-D732-DF8D-034E-16BB05010A7F}"/>
              </a:ext>
            </a:extLst>
          </p:cNvPr>
          <p:cNvSpPr txBox="1"/>
          <p:nvPr/>
        </p:nvSpPr>
        <p:spPr>
          <a:xfrm>
            <a:off x="101600" y="5150840"/>
            <a:ext cx="1430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磨料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7" name="图片 26">
            <a:extLst>
              <a:ext uri="{FF2B5EF4-FFF2-40B4-BE49-F238E27FC236}">
                <a16:creationId xmlns:a16="http://schemas.microsoft.com/office/drawing/2014/main" id="{3F4704C5-38FE-3915-CD9F-FE91776EC523}"/>
              </a:ext>
            </a:extLst>
          </p:cNvPr>
          <p:cNvPicPr>
            <a:picLocks noChangeAspect="1"/>
          </p:cNvPicPr>
          <p:nvPr/>
        </p:nvPicPr>
        <p:blipFill>
          <a:blip r:embed="rId4"/>
          <a:stretch>
            <a:fillRect/>
          </a:stretch>
        </p:blipFill>
        <p:spPr>
          <a:xfrm>
            <a:off x="6764867" y="196225"/>
            <a:ext cx="4898023" cy="4954615"/>
          </a:xfrm>
          <a:prstGeom prst="rect">
            <a:avLst/>
          </a:prstGeom>
        </p:spPr>
      </p:pic>
      <p:sp>
        <p:nvSpPr>
          <p:cNvPr id="29" name="文本框 28">
            <a:extLst>
              <a:ext uri="{FF2B5EF4-FFF2-40B4-BE49-F238E27FC236}">
                <a16:creationId xmlns:a16="http://schemas.microsoft.com/office/drawing/2014/main" id="{6BF0E99F-82E0-56D9-2BD3-34CFEED28C3E}"/>
              </a:ext>
            </a:extLst>
          </p:cNvPr>
          <p:cNvSpPr txBox="1"/>
          <p:nvPr/>
        </p:nvSpPr>
        <p:spPr>
          <a:xfrm>
            <a:off x="94658" y="5427871"/>
            <a:ext cx="2854621"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）氧化物磨料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a:extLst>
              <a:ext uri="{FF2B5EF4-FFF2-40B4-BE49-F238E27FC236}">
                <a16:creationId xmlns:a16="http://schemas.microsoft.com/office/drawing/2014/main" id="{55AC3C6F-7221-8A44-6567-1CBAD957414D}"/>
              </a:ext>
            </a:extLst>
          </p:cNvPr>
          <p:cNvSpPr txBox="1"/>
          <p:nvPr/>
        </p:nvSpPr>
        <p:spPr>
          <a:xfrm>
            <a:off x="94658" y="5655497"/>
            <a:ext cx="23114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）碳化物磨料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57984F08-D31F-16C9-080E-D87EA6F22230}"/>
              </a:ext>
            </a:extLst>
          </p:cNvPr>
          <p:cNvSpPr txBox="1"/>
          <p:nvPr/>
        </p:nvSpPr>
        <p:spPr>
          <a:xfrm>
            <a:off x="101600" y="5883123"/>
            <a:ext cx="24384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）金刚石磨料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4" name="图片 33">
            <a:extLst>
              <a:ext uri="{FF2B5EF4-FFF2-40B4-BE49-F238E27FC236}">
                <a16:creationId xmlns:a16="http://schemas.microsoft.com/office/drawing/2014/main" id="{47D30FB5-139C-F921-D36D-61322ED97A17}"/>
              </a:ext>
            </a:extLst>
          </p:cNvPr>
          <p:cNvPicPr>
            <a:picLocks noChangeAspect="1"/>
          </p:cNvPicPr>
          <p:nvPr/>
        </p:nvPicPr>
        <p:blipFill>
          <a:blip r:embed="rId5"/>
          <a:stretch>
            <a:fillRect/>
          </a:stretch>
        </p:blipFill>
        <p:spPr>
          <a:xfrm>
            <a:off x="6680962" y="5109234"/>
            <a:ext cx="5087056" cy="1760339"/>
          </a:xfrm>
          <a:prstGeom prst="rect">
            <a:avLst/>
          </a:prstGeom>
        </p:spPr>
      </p:pic>
    </p:spTree>
    <p:extLst>
      <p:ext uri="{BB962C8B-B14F-4D97-AF65-F5344CB8AC3E}">
        <p14:creationId xmlns:p14="http://schemas.microsoft.com/office/powerpoint/2010/main" val="18002087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6EB0A-6A0B-4F02-68CD-A6F70FC0481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A179288-6943-4EC6-01F9-5D7DF36F8885}"/>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F2D08A4-9591-A531-75A8-9B7B5F1CC9C0}"/>
              </a:ext>
            </a:extLst>
          </p:cNvPr>
          <p:cNvSpPr txBox="1"/>
          <p:nvPr/>
        </p:nvSpPr>
        <p:spPr>
          <a:xfrm>
            <a:off x="127000" y="712174"/>
            <a:ext cx="14562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研磨液</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89F51EF0-4160-0692-6BB9-8AA233D3FEF2}"/>
              </a:ext>
            </a:extLst>
          </p:cNvPr>
          <p:cNvSpPr txBox="1"/>
          <p:nvPr/>
        </p:nvSpPr>
        <p:spPr>
          <a:xfrm>
            <a:off x="364066" y="1085334"/>
            <a:ext cx="52070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研磨液在研磨中起调和磨料、冷却和润滑的作用。</a:t>
            </a:r>
            <a:endParaRPr lang="zh-CN" altLang="en-US" dirty="0"/>
          </a:p>
        </p:txBody>
      </p:sp>
      <p:sp>
        <p:nvSpPr>
          <p:cNvPr id="8" name="文本框 7">
            <a:extLst>
              <a:ext uri="{FF2B5EF4-FFF2-40B4-BE49-F238E27FC236}">
                <a16:creationId xmlns:a16="http://schemas.microsoft.com/office/drawing/2014/main" id="{6F2E73E6-887F-4E52-2103-DD2EEE4FD852}"/>
              </a:ext>
            </a:extLst>
          </p:cNvPr>
          <p:cNvSpPr txBox="1"/>
          <p:nvPr/>
        </p:nvSpPr>
        <p:spPr>
          <a:xfrm>
            <a:off x="127000" y="1270000"/>
            <a:ext cx="3556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）一定的黏度和稀释能力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7561C42E-A0F7-6AA4-C280-A53B24BE70C1}"/>
              </a:ext>
            </a:extLst>
          </p:cNvPr>
          <p:cNvSpPr txBox="1"/>
          <p:nvPr/>
        </p:nvSpPr>
        <p:spPr>
          <a:xfrm>
            <a:off x="127000" y="1557239"/>
            <a:ext cx="3310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）良好润滑、冷却作用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09957AEE-7996-1523-8AD3-86C66B0587EE}"/>
              </a:ext>
            </a:extLst>
          </p:cNvPr>
          <p:cNvSpPr txBox="1"/>
          <p:nvPr/>
        </p:nvSpPr>
        <p:spPr>
          <a:xfrm>
            <a:off x="127000" y="1827826"/>
            <a:ext cx="2523066"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）加速研磨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23F14066-5485-4B25-EDDB-FF0977A9312A}"/>
              </a:ext>
            </a:extLst>
          </p:cNvPr>
          <p:cNvSpPr txBox="1"/>
          <p:nvPr/>
        </p:nvSpPr>
        <p:spPr>
          <a:xfrm>
            <a:off x="127000" y="2164213"/>
            <a:ext cx="2226733"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四、常用研具</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B2C94F30-1C81-C25B-B7A5-687BAE6FA0A7}"/>
              </a:ext>
            </a:extLst>
          </p:cNvPr>
          <p:cNvSpPr txBox="1"/>
          <p:nvPr/>
        </p:nvSpPr>
        <p:spPr>
          <a:xfrm>
            <a:off x="127000" y="2434800"/>
            <a:ext cx="1684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研具材料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21095545-8991-CA43-4E27-E4FDDF29580F}"/>
              </a:ext>
            </a:extLst>
          </p:cNvPr>
          <p:cNvSpPr txBox="1"/>
          <p:nvPr/>
        </p:nvSpPr>
        <p:spPr>
          <a:xfrm>
            <a:off x="127000" y="2758812"/>
            <a:ext cx="2370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）灰铸铁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595D665B-85F7-E21C-A162-E1CE3F49EFDA}"/>
              </a:ext>
            </a:extLst>
          </p:cNvPr>
          <p:cNvSpPr txBox="1"/>
          <p:nvPr/>
        </p:nvSpPr>
        <p:spPr>
          <a:xfrm>
            <a:off x="127000" y="3041774"/>
            <a:ext cx="2523066"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）球墨铸铁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C8881A96-492D-4225-CDFE-A7313E36D1E4}"/>
              </a:ext>
            </a:extLst>
          </p:cNvPr>
          <p:cNvSpPr txBox="1"/>
          <p:nvPr/>
        </p:nvSpPr>
        <p:spPr>
          <a:xfrm>
            <a:off x="127000" y="3338401"/>
            <a:ext cx="2015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）软钢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C4B5859D-EFD2-7EC5-79F2-AB0A225A7203}"/>
              </a:ext>
            </a:extLst>
          </p:cNvPr>
          <p:cNvSpPr txBox="1"/>
          <p:nvPr/>
        </p:nvSpPr>
        <p:spPr>
          <a:xfrm>
            <a:off x="127000" y="3621363"/>
            <a:ext cx="1905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a:extLst>
              <a:ext uri="{FF2B5EF4-FFF2-40B4-BE49-F238E27FC236}">
                <a16:creationId xmlns:a16="http://schemas.microsoft.com/office/drawing/2014/main" id="{C31C4620-1E5E-A46E-B2CA-24224DD029A7}"/>
              </a:ext>
            </a:extLst>
          </p:cNvPr>
          <p:cNvSpPr txBox="1"/>
          <p:nvPr/>
        </p:nvSpPr>
        <p:spPr>
          <a:xfrm>
            <a:off x="127000" y="3906255"/>
            <a:ext cx="20150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研具的类型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F01235E4-7377-336C-38CB-A569F0647E66}"/>
              </a:ext>
            </a:extLst>
          </p:cNvPr>
          <p:cNvSpPr txBox="1"/>
          <p:nvPr/>
        </p:nvSpPr>
        <p:spPr>
          <a:xfrm>
            <a:off x="127000" y="4214617"/>
            <a:ext cx="2235200"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五、研磨方法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E16D32AD-A694-6C17-46BE-2C3D18ACC7F9}"/>
              </a:ext>
            </a:extLst>
          </p:cNvPr>
          <p:cNvSpPr txBox="1"/>
          <p:nvPr/>
        </p:nvSpPr>
        <p:spPr>
          <a:xfrm>
            <a:off x="127000" y="4502777"/>
            <a:ext cx="1896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手工研磨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a:extLst>
              <a:ext uri="{FF2B5EF4-FFF2-40B4-BE49-F238E27FC236}">
                <a16:creationId xmlns:a16="http://schemas.microsoft.com/office/drawing/2014/main" id="{1E575D01-9B4F-EA4F-DE01-F81EF1217EB5}"/>
              </a:ext>
            </a:extLst>
          </p:cNvPr>
          <p:cNvSpPr txBox="1"/>
          <p:nvPr/>
        </p:nvSpPr>
        <p:spPr>
          <a:xfrm>
            <a:off x="143933" y="4804603"/>
            <a:ext cx="1761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）湿研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5540A899-6651-1332-AC6F-54B46D9696B3}"/>
              </a:ext>
            </a:extLst>
          </p:cNvPr>
          <p:cNvSpPr txBox="1"/>
          <p:nvPr/>
        </p:nvSpPr>
        <p:spPr>
          <a:xfrm>
            <a:off x="127000" y="5100590"/>
            <a:ext cx="2015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）干研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6" name="文本框 35">
            <a:extLst>
              <a:ext uri="{FF2B5EF4-FFF2-40B4-BE49-F238E27FC236}">
                <a16:creationId xmlns:a16="http://schemas.microsoft.com/office/drawing/2014/main" id="{E1E4693B-BDE4-B876-BB6B-3FFD14BEA33D}"/>
              </a:ext>
            </a:extLst>
          </p:cNvPr>
          <p:cNvSpPr txBox="1"/>
          <p:nvPr/>
        </p:nvSpPr>
        <p:spPr>
          <a:xfrm>
            <a:off x="143933" y="5375085"/>
            <a:ext cx="18034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）半干研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a:extLst>
              <a:ext uri="{FF2B5EF4-FFF2-40B4-BE49-F238E27FC236}">
                <a16:creationId xmlns:a16="http://schemas.microsoft.com/office/drawing/2014/main" id="{48477505-70D3-0DAE-A015-812C688DB467}"/>
              </a:ext>
            </a:extLst>
          </p:cNvPr>
          <p:cNvSpPr txBox="1"/>
          <p:nvPr/>
        </p:nvSpPr>
        <p:spPr>
          <a:xfrm>
            <a:off x="165099" y="5663245"/>
            <a:ext cx="18203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0" name="文本框 39">
            <a:extLst>
              <a:ext uri="{FF2B5EF4-FFF2-40B4-BE49-F238E27FC236}">
                <a16:creationId xmlns:a16="http://schemas.microsoft.com/office/drawing/2014/main" id="{000A57B3-9D1D-160F-4497-0DEBD1588C4F}"/>
              </a:ext>
            </a:extLst>
          </p:cNvPr>
          <p:cNvSpPr txBox="1"/>
          <p:nvPr/>
        </p:nvSpPr>
        <p:spPr>
          <a:xfrm>
            <a:off x="127000" y="5945567"/>
            <a:ext cx="29887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）一般平面研磨方法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2" name="文本框 41">
            <a:extLst>
              <a:ext uri="{FF2B5EF4-FFF2-40B4-BE49-F238E27FC236}">
                <a16:creationId xmlns:a16="http://schemas.microsoft.com/office/drawing/2014/main" id="{B20A815E-8D4F-EAD3-A472-E75595B426E2}"/>
              </a:ext>
            </a:extLst>
          </p:cNvPr>
          <p:cNvSpPr txBox="1"/>
          <p:nvPr/>
        </p:nvSpPr>
        <p:spPr>
          <a:xfrm>
            <a:off x="389467" y="6269579"/>
            <a:ext cx="6096000"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一般平面研磨，工件沿平板全部表面按</a:t>
            </a:r>
            <a:r>
              <a:rPr lang="en-US" altLang="zh-CN" sz="1800" dirty="0">
                <a:effectLst/>
                <a:latin typeface="Times New Roman" panose="02020603050405020304" pitchFamily="18" charset="0"/>
                <a:ea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字形、仿</a:t>
            </a:r>
            <a:r>
              <a:rPr lang="en-US" altLang="zh-CN" sz="1800" dirty="0">
                <a:effectLst/>
                <a:latin typeface="Times New Roman" panose="02020603050405020304" pitchFamily="18" charset="0"/>
                <a:ea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字形或螺旋形运动轨迹进行研磨。</a:t>
            </a:r>
            <a:endParaRPr lang="zh-CN" altLang="en-US" dirty="0"/>
          </a:p>
        </p:txBody>
      </p:sp>
      <p:sp>
        <p:nvSpPr>
          <p:cNvPr id="44" name="文本框 43">
            <a:extLst>
              <a:ext uri="{FF2B5EF4-FFF2-40B4-BE49-F238E27FC236}">
                <a16:creationId xmlns:a16="http://schemas.microsoft.com/office/drawing/2014/main" id="{42507E3F-559A-A260-1FAE-5CE60514C997}"/>
              </a:ext>
            </a:extLst>
          </p:cNvPr>
          <p:cNvSpPr txBox="1"/>
          <p:nvPr/>
        </p:nvSpPr>
        <p:spPr>
          <a:xfrm>
            <a:off x="6163733" y="748575"/>
            <a:ext cx="3310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）狭窄平面研磨方法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5" name="图片 44">
            <a:extLst>
              <a:ext uri="{FF2B5EF4-FFF2-40B4-BE49-F238E27FC236}">
                <a16:creationId xmlns:a16="http://schemas.microsoft.com/office/drawing/2014/main" id="{60B8B57A-D20E-D728-22A8-76445B368D69}"/>
              </a:ext>
            </a:extLst>
          </p:cNvPr>
          <p:cNvPicPr>
            <a:picLocks noChangeAspect="1"/>
          </p:cNvPicPr>
          <p:nvPr/>
        </p:nvPicPr>
        <p:blipFill>
          <a:blip r:embed="rId2"/>
          <a:stretch>
            <a:fillRect/>
          </a:stretch>
        </p:blipFill>
        <p:spPr>
          <a:xfrm>
            <a:off x="6939063" y="1218813"/>
            <a:ext cx="1977075" cy="1316521"/>
          </a:xfrm>
          <a:prstGeom prst="rect">
            <a:avLst/>
          </a:prstGeom>
        </p:spPr>
      </p:pic>
      <p:pic>
        <p:nvPicPr>
          <p:cNvPr id="46" name="图片 45">
            <a:extLst>
              <a:ext uri="{FF2B5EF4-FFF2-40B4-BE49-F238E27FC236}">
                <a16:creationId xmlns:a16="http://schemas.microsoft.com/office/drawing/2014/main" id="{239AE18E-70D4-FA1E-D343-39BF04F01852}"/>
              </a:ext>
            </a:extLst>
          </p:cNvPr>
          <p:cNvPicPr>
            <a:picLocks noChangeAspect="1"/>
          </p:cNvPicPr>
          <p:nvPr/>
        </p:nvPicPr>
        <p:blipFill>
          <a:blip r:embed="rId3"/>
          <a:stretch>
            <a:fillRect/>
          </a:stretch>
        </p:blipFill>
        <p:spPr>
          <a:xfrm>
            <a:off x="9409582" y="1203828"/>
            <a:ext cx="1749105" cy="1298131"/>
          </a:xfrm>
          <a:prstGeom prst="rect">
            <a:avLst/>
          </a:prstGeom>
        </p:spPr>
      </p:pic>
      <p:sp>
        <p:nvSpPr>
          <p:cNvPr id="48" name="文本框 47">
            <a:extLst>
              <a:ext uri="{FF2B5EF4-FFF2-40B4-BE49-F238E27FC236}">
                <a16:creationId xmlns:a16="http://schemas.microsoft.com/office/drawing/2014/main" id="{0E1A9213-6972-85DF-8AF5-3B9594306664}"/>
              </a:ext>
            </a:extLst>
          </p:cNvPr>
          <p:cNvSpPr txBox="1"/>
          <p:nvPr/>
        </p:nvSpPr>
        <p:spPr>
          <a:xfrm>
            <a:off x="6186458" y="2501959"/>
            <a:ext cx="26077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）圆柱面研磨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0" name="文本框 49">
            <a:extLst>
              <a:ext uri="{FF2B5EF4-FFF2-40B4-BE49-F238E27FC236}">
                <a16:creationId xmlns:a16="http://schemas.microsoft.com/office/drawing/2014/main" id="{DB052686-8EC3-3BF1-EE62-5D783CE6AC0E}"/>
              </a:ext>
            </a:extLst>
          </p:cNvPr>
          <p:cNvSpPr txBox="1"/>
          <p:nvPr/>
        </p:nvSpPr>
        <p:spPr>
          <a:xfrm>
            <a:off x="6237068" y="2807225"/>
            <a:ext cx="2667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）外圆柱面研磨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2" name="文本框 51">
            <a:extLst>
              <a:ext uri="{FF2B5EF4-FFF2-40B4-BE49-F238E27FC236}">
                <a16:creationId xmlns:a16="http://schemas.microsoft.com/office/drawing/2014/main" id="{F8A99E1E-6B02-8A67-BB77-65C12CD8A2B8}"/>
              </a:ext>
            </a:extLst>
          </p:cNvPr>
          <p:cNvSpPr txBox="1"/>
          <p:nvPr/>
        </p:nvSpPr>
        <p:spPr>
          <a:xfrm>
            <a:off x="6237068" y="3116962"/>
            <a:ext cx="18372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4" name="文本框 53">
            <a:extLst>
              <a:ext uri="{FF2B5EF4-FFF2-40B4-BE49-F238E27FC236}">
                <a16:creationId xmlns:a16="http://schemas.microsoft.com/office/drawing/2014/main" id="{53496A5A-EC9D-698B-8661-5FBC990A092D}"/>
              </a:ext>
            </a:extLst>
          </p:cNvPr>
          <p:cNvSpPr txBox="1"/>
          <p:nvPr/>
        </p:nvSpPr>
        <p:spPr>
          <a:xfrm>
            <a:off x="6485467" y="3520871"/>
            <a:ext cx="44704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外圆柱面研磨时采用研磨环作为主要研具</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55" name="图片 54">
            <a:extLst>
              <a:ext uri="{FF2B5EF4-FFF2-40B4-BE49-F238E27FC236}">
                <a16:creationId xmlns:a16="http://schemas.microsoft.com/office/drawing/2014/main" id="{66BD87B1-57DA-CF0E-3FC5-181DA21E1ADE}"/>
              </a:ext>
            </a:extLst>
          </p:cNvPr>
          <p:cNvPicPr>
            <a:picLocks noChangeAspect="1"/>
          </p:cNvPicPr>
          <p:nvPr/>
        </p:nvPicPr>
        <p:blipFill>
          <a:blip r:embed="rId4"/>
          <a:stretch>
            <a:fillRect/>
          </a:stretch>
        </p:blipFill>
        <p:spPr>
          <a:xfrm>
            <a:off x="7772840" y="3909632"/>
            <a:ext cx="2802027" cy="994720"/>
          </a:xfrm>
          <a:prstGeom prst="rect">
            <a:avLst/>
          </a:prstGeom>
        </p:spPr>
      </p:pic>
      <p:sp>
        <p:nvSpPr>
          <p:cNvPr id="57" name="文本框 56">
            <a:extLst>
              <a:ext uri="{FF2B5EF4-FFF2-40B4-BE49-F238E27FC236}">
                <a16:creationId xmlns:a16="http://schemas.microsoft.com/office/drawing/2014/main" id="{CDE42F16-7325-AD09-ADC5-8080979A8EE5}"/>
              </a:ext>
            </a:extLst>
          </p:cNvPr>
          <p:cNvSpPr txBox="1"/>
          <p:nvPr/>
        </p:nvSpPr>
        <p:spPr>
          <a:xfrm>
            <a:off x="6257306" y="4827979"/>
            <a:ext cx="21166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9" name="文本框 58">
            <a:extLst>
              <a:ext uri="{FF2B5EF4-FFF2-40B4-BE49-F238E27FC236}">
                <a16:creationId xmlns:a16="http://schemas.microsoft.com/office/drawing/2014/main" id="{7B1DE0B9-458F-8F83-0B10-212C504E792D}"/>
              </a:ext>
            </a:extLst>
          </p:cNvPr>
          <p:cNvSpPr txBox="1"/>
          <p:nvPr/>
        </p:nvSpPr>
        <p:spPr>
          <a:xfrm>
            <a:off x="9474200" y="5219480"/>
            <a:ext cx="2676345" cy="120032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当研磨工件较短时，用自定心卡盘夹持；研磨工件较长时，可在后端用顶尖支承。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60" name="图片 59">
            <a:extLst>
              <a:ext uri="{FF2B5EF4-FFF2-40B4-BE49-F238E27FC236}">
                <a16:creationId xmlns:a16="http://schemas.microsoft.com/office/drawing/2014/main" id="{604A0D73-D7C5-8D0E-3375-068B710CAD8C}"/>
              </a:ext>
            </a:extLst>
          </p:cNvPr>
          <p:cNvPicPr>
            <a:picLocks noChangeAspect="1"/>
          </p:cNvPicPr>
          <p:nvPr/>
        </p:nvPicPr>
        <p:blipFill>
          <a:blip r:embed="rId5"/>
          <a:stretch>
            <a:fillRect/>
          </a:stretch>
        </p:blipFill>
        <p:spPr>
          <a:xfrm>
            <a:off x="5667415" y="5278499"/>
            <a:ext cx="3806785" cy="915738"/>
          </a:xfrm>
          <a:prstGeom prst="rect">
            <a:avLst/>
          </a:prstGeom>
        </p:spPr>
      </p:pic>
    </p:spTree>
    <p:extLst>
      <p:ext uri="{BB962C8B-B14F-4D97-AF65-F5344CB8AC3E}">
        <p14:creationId xmlns:p14="http://schemas.microsoft.com/office/powerpoint/2010/main" val="314508158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9A133-4E09-1EAB-0E0C-1D08F2BD30E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077BDC7-6DC1-467D-6D60-DB1EE2E2A9A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823C1939-F43B-9914-8FC9-2AFF9E7351E7}"/>
              </a:ext>
            </a:extLst>
          </p:cNvPr>
          <p:cNvSpPr txBox="1"/>
          <p:nvPr/>
        </p:nvSpPr>
        <p:spPr>
          <a:xfrm>
            <a:off x="143934" y="712174"/>
            <a:ext cx="24384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）内圆柱面研磨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BD0CEF1E-882E-91BC-9904-A62E1E38C2C4}"/>
              </a:ext>
            </a:extLst>
          </p:cNvPr>
          <p:cNvSpPr txBox="1"/>
          <p:nvPr/>
        </p:nvSpPr>
        <p:spPr>
          <a:xfrm>
            <a:off x="84667" y="1023161"/>
            <a:ext cx="2108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AF2B9B1C-73E5-FD3B-DCF1-58EA7CF0D931}"/>
              </a:ext>
            </a:extLst>
          </p:cNvPr>
          <p:cNvSpPr txBox="1"/>
          <p:nvPr/>
        </p:nvSpPr>
        <p:spPr>
          <a:xfrm>
            <a:off x="364066" y="1407694"/>
            <a:ext cx="4682067"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内圆柱面研磨时采用的研具主要是研磨棒</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9" name="图片 8">
            <a:extLst>
              <a:ext uri="{FF2B5EF4-FFF2-40B4-BE49-F238E27FC236}">
                <a16:creationId xmlns:a16="http://schemas.microsoft.com/office/drawing/2014/main" id="{EE943BAA-A8AB-2B2D-B570-7770CF60D9BE}"/>
              </a:ext>
            </a:extLst>
          </p:cNvPr>
          <p:cNvPicPr>
            <a:picLocks noChangeAspect="1"/>
          </p:cNvPicPr>
          <p:nvPr/>
        </p:nvPicPr>
        <p:blipFill>
          <a:blip r:embed="rId2"/>
          <a:stretch>
            <a:fillRect/>
          </a:stretch>
        </p:blipFill>
        <p:spPr>
          <a:xfrm>
            <a:off x="1212273" y="1777026"/>
            <a:ext cx="3535986" cy="1018120"/>
          </a:xfrm>
          <a:prstGeom prst="rect">
            <a:avLst/>
          </a:prstGeom>
        </p:spPr>
      </p:pic>
      <p:sp>
        <p:nvSpPr>
          <p:cNvPr id="11" name="文本框 10">
            <a:extLst>
              <a:ext uri="{FF2B5EF4-FFF2-40B4-BE49-F238E27FC236}">
                <a16:creationId xmlns:a16="http://schemas.microsoft.com/office/drawing/2014/main" id="{8145AED7-CEA4-6FAF-1F5A-C2E467E6A1A4}"/>
              </a:ext>
            </a:extLst>
          </p:cNvPr>
          <p:cNvSpPr txBox="1"/>
          <p:nvPr/>
        </p:nvSpPr>
        <p:spPr>
          <a:xfrm>
            <a:off x="143934" y="2721600"/>
            <a:ext cx="1828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4500BBCC-F7B4-28BF-9533-21FDA82F3922}"/>
              </a:ext>
            </a:extLst>
          </p:cNvPr>
          <p:cNvPicPr>
            <a:picLocks noChangeAspect="1"/>
          </p:cNvPicPr>
          <p:nvPr/>
        </p:nvPicPr>
        <p:blipFill>
          <a:blip r:embed="rId3"/>
          <a:stretch>
            <a:fillRect/>
          </a:stretch>
        </p:blipFill>
        <p:spPr>
          <a:xfrm>
            <a:off x="1490647" y="3164880"/>
            <a:ext cx="2641088" cy="1057285"/>
          </a:xfrm>
          <a:prstGeom prst="rect">
            <a:avLst/>
          </a:prstGeom>
        </p:spPr>
      </p:pic>
      <p:sp>
        <p:nvSpPr>
          <p:cNvPr id="14" name="文本框 13">
            <a:extLst>
              <a:ext uri="{FF2B5EF4-FFF2-40B4-BE49-F238E27FC236}">
                <a16:creationId xmlns:a16="http://schemas.microsoft.com/office/drawing/2014/main" id="{27C66AF3-C615-11C2-3F78-C96AD4BAE796}"/>
              </a:ext>
            </a:extLst>
          </p:cNvPr>
          <p:cNvSpPr txBox="1"/>
          <p:nvPr/>
        </p:nvSpPr>
        <p:spPr>
          <a:xfrm>
            <a:off x="143934" y="4136646"/>
            <a:ext cx="2751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）圆锥面研磨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a:extLst>
              <a:ext uri="{FF2B5EF4-FFF2-40B4-BE49-F238E27FC236}">
                <a16:creationId xmlns:a16="http://schemas.microsoft.com/office/drawing/2014/main" id="{0347681A-2E51-A8FD-9E2A-5056CEA193D3}"/>
              </a:ext>
            </a:extLst>
          </p:cNvPr>
          <p:cNvPicPr>
            <a:picLocks noChangeAspect="1"/>
          </p:cNvPicPr>
          <p:nvPr/>
        </p:nvPicPr>
        <p:blipFill>
          <a:blip r:embed="rId4"/>
          <a:stretch>
            <a:fillRect/>
          </a:stretch>
        </p:blipFill>
        <p:spPr>
          <a:xfrm>
            <a:off x="1113099" y="4591899"/>
            <a:ext cx="3734334" cy="803463"/>
          </a:xfrm>
          <a:prstGeom prst="rect">
            <a:avLst/>
          </a:prstGeom>
        </p:spPr>
      </p:pic>
      <p:sp>
        <p:nvSpPr>
          <p:cNvPr id="17" name="文本框 16">
            <a:extLst>
              <a:ext uri="{FF2B5EF4-FFF2-40B4-BE49-F238E27FC236}">
                <a16:creationId xmlns:a16="http://schemas.microsoft.com/office/drawing/2014/main" id="{759A4E31-619D-3A21-A7E7-363E40B8A5F2}"/>
              </a:ext>
            </a:extLst>
          </p:cNvPr>
          <p:cNvSpPr txBox="1"/>
          <p:nvPr/>
        </p:nvSpPr>
        <p:spPr>
          <a:xfrm>
            <a:off x="220133" y="5360597"/>
            <a:ext cx="28448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研磨时的运动轨迹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D62B8D93-A012-26DB-82F0-81FDEA02DD71}"/>
              </a:ext>
            </a:extLst>
          </p:cNvPr>
          <p:cNvSpPr txBox="1"/>
          <p:nvPr/>
        </p:nvSpPr>
        <p:spPr>
          <a:xfrm>
            <a:off x="212179" y="5664418"/>
            <a:ext cx="2641088"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）直线运动轨迹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C6840BAC-C7F0-C047-442B-8BDD28ED1AA0}"/>
              </a:ext>
            </a:extLst>
          </p:cNvPr>
          <p:cNvSpPr txBox="1"/>
          <p:nvPr/>
        </p:nvSpPr>
        <p:spPr>
          <a:xfrm>
            <a:off x="220133" y="5936433"/>
            <a:ext cx="33443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）直线摆动运动轨迹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3FF05617-2584-16F2-1AD1-A6AF6AA0FAD4}"/>
              </a:ext>
            </a:extLst>
          </p:cNvPr>
          <p:cNvSpPr txBox="1"/>
          <p:nvPr/>
        </p:nvSpPr>
        <p:spPr>
          <a:xfrm>
            <a:off x="220133" y="6205489"/>
            <a:ext cx="29125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）螺旋形运动轨迹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C2079A7D-789A-F55B-5F7D-F16E6F1B03FA}"/>
              </a:ext>
            </a:extLst>
          </p:cNvPr>
          <p:cNvSpPr txBox="1"/>
          <p:nvPr/>
        </p:nvSpPr>
        <p:spPr>
          <a:xfrm>
            <a:off x="5554133" y="771670"/>
            <a:ext cx="3818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字形和仿</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字形运动轨迹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A552354D-FE5C-35AE-CFCA-2634B5E841A1}"/>
              </a:ext>
            </a:extLst>
          </p:cNvPr>
          <p:cNvSpPr txBox="1"/>
          <p:nvPr/>
        </p:nvSpPr>
        <p:spPr>
          <a:xfrm>
            <a:off x="5621869" y="1023161"/>
            <a:ext cx="3048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研磨时的速度和压力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a:extLst>
              <a:ext uri="{FF2B5EF4-FFF2-40B4-BE49-F238E27FC236}">
                <a16:creationId xmlns:a16="http://schemas.microsoft.com/office/drawing/2014/main" id="{61D58B8D-619F-C5C4-E277-033EDE590F8E}"/>
              </a:ext>
            </a:extLst>
          </p:cNvPr>
          <p:cNvSpPr txBox="1"/>
          <p:nvPr/>
        </p:nvSpPr>
        <p:spPr>
          <a:xfrm>
            <a:off x="5894340" y="1407694"/>
            <a:ext cx="6096000"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粗研磨时，压力为</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100MPa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，速度以</a:t>
            </a:r>
            <a:r>
              <a:rPr lang="en-US" altLang="zh-CN" sz="1800" dirty="0">
                <a:effectLst/>
                <a:latin typeface="Times New Roman" panose="02020603050405020304" pitchFamily="18" charset="0"/>
                <a:ea typeface="宋体" panose="02010600030101010101" pitchFamily="2" charset="-122"/>
              </a:rPr>
              <a:t>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次</a:t>
            </a:r>
            <a:r>
              <a:rPr lang="en-US" altLang="zh-CN" sz="1800" dirty="0">
                <a:effectLst/>
                <a:latin typeface="Times New Roman" panose="02020603050405020304" pitchFamily="18" charset="0"/>
                <a:ea typeface="宋体" panose="02010600030101010101" pitchFamily="2" charset="-122"/>
              </a:rPr>
              <a:t>/min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左右为宜；精研磨时，压力为</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10MPa</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，速度以</a:t>
            </a:r>
            <a:r>
              <a:rPr lang="en-US" altLang="zh-CN" sz="1800" dirty="0">
                <a:effectLst/>
                <a:latin typeface="Times New Roman" panose="02020603050405020304" pitchFamily="18" charset="0"/>
                <a:ea typeface="宋体" panose="02010600030101010101" pitchFamily="2" charset="-122"/>
              </a:rPr>
              <a:t>30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次</a:t>
            </a:r>
            <a:r>
              <a:rPr lang="en-US" altLang="zh-CN" sz="1800" dirty="0">
                <a:effectLst/>
                <a:latin typeface="Times New Roman" panose="02020603050405020304" pitchFamily="18" charset="0"/>
                <a:ea typeface="宋体" panose="02010600030101010101" pitchFamily="2" charset="-122"/>
              </a:rPr>
              <a:t>/min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左右为宜。</a:t>
            </a:r>
            <a:endParaRPr lang="zh-CN" altLang="en-US" dirty="0"/>
          </a:p>
        </p:txBody>
      </p:sp>
      <p:sp>
        <p:nvSpPr>
          <p:cNvPr id="33" name="文本框 32">
            <a:extLst>
              <a:ext uri="{FF2B5EF4-FFF2-40B4-BE49-F238E27FC236}">
                <a16:creationId xmlns:a16="http://schemas.microsoft.com/office/drawing/2014/main" id="{634266AD-B538-0107-B76D-EEFB7C8C2548}"/>
              </a:ext>
            </a:extLst>
          </p:cNvPr>
          <p:cNvSpPr txBox="1"/>
          <p:nvPr/>
        </p:nvSpPr>
        <p:spPr>
          <a:xfrm>
            <a:off x="5643299" y="2174628"/>
            <a:ext cx="2430448"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六、研磨的余量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4" name="图片 33">
            <a:extLst>
              <a:ext uri="{FF2B5EF4-FFF2-40B4-BE49-F238E27FC236}">
                <a16:creationId xmlns:a16="http://schemas.microsoft.com/office/drawing/2014/main" id="{8946D9DA-2526-C179-C4FF-43C0E2A08FD1}"/>
              </a:ext>
            </a:extLst>
          </p:cNvPr>
          <p:cNvPicPr>
            <a:picLocks noChangeAspect="1"/>
          </p:cNvPicPr>
          <p:nvPr/>
        </p:nvPicPr>
        <p:blipFill>
          <a:blip r:embed="rId5"/>
          <a:stretch>
            <a:fillRect/>
          </a:stretch>
        </p:blipFill>
        <p:spPr>
          <a:xfrm>
            <a:off x="6330743" y="2617506"/>
            <a:ext cx="5276088" cy="1825752"/>
          </a:xfrm>
          <a:prstGeom prst="rect">
            <a:avLst/>
          </a:prstGeom>
        </p:spPr>
      </p:pic>
      <p:sp>
        <p:nvSpPr>
          <p:cNvPr id="36" name="文本框 35">
            <a:extLst>
              <a:ext uri="{FF2B5EF4-FFF2-40B4-BE49-F238E27FC236}">
                <a16:creationId xmlns:a16="http://schemas.microsoft.com/office/drawing/2014/main" id="{7AC240CC-4E9B-99A9-7708-2C8F05E4ECE1}"/>
              </a:ext>
            </a:extLst>
          </p:cNvPr>
          <p:cNvSpPr txBox="1"/>
          <p:nvPr/>
        </p:nvSpPr>
        <p:spPr>
          <a:xfrm>
            <a:off x="6443133" y="4248856"/>
            <a:ext cx="6096000" cy="230832"/>
          </a:xfrm>
          <a:prstGeom prst="rect">
            <a:avLst/>
          </a:prstGeom>
          <a:noFill/>
        </p:spPr>
        <p:txBody>
          <a:bodyPr wrap="square">
            <a:spAutoFit/>
          </a:bodyPr>
          <a:lstStyle/>
          <a:p>
            <a:pPr>
              <a:buNone/>
            </a:pPr>
            <a:r>
              <a:rPr lang="zh-CN" altLang="zh-CN" sz="900" dirty="0">
                <a:effectLst/>
                <a:latin typeface="Times New Roman" panose="02020603050405020304" pitchFamily="18" charset="0"/>
                <a:ea typeface="宋体" panose="02010600030101010101" pitchFamily="2" charset="-122"/>
                <a:cs typeface="Times New Roman" panose="02020603050405020304" pitchFamily="18" charset="0"/>
              </a:rPr>
              <a:t>注：经过精磨的零件，手工研磨余量每面</a:t>
            </a:r>
            <a:r>
              <a:rPr lang="en-US" altLang="zh-CN" sz="900" dirty="0">
                <a:effectLst/>
                <a:latin typeface="Times New Roman" panose="02020603050405020304" pitchFamily="18" charset="0"/>
                <a:ea typeface="宋体" panose="02010600030101010101" pitchFamily="2" charset="-122"/>
                <a:cs typeface="宋体" panose="02010600030101010101" pitchFamily="2" charset="-122"/>
              </a:rPr>
              <a:t>0.003</a:t>
            </a:r>
            <a:r>
              <a:rPr lang="zh-CN" altLang="zh-CN" sz="9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900" dirty="0">
                <a:effectLst/>
                <a:latin typeface="Times New Roman" panose="02020603050405020304" pitchFamily="18" charset="0"/>
                <a:ea typeface="宋体" panose="02010600030101010101" pitchFamily="2" charset="-122"/>
                <a:cs typeface="宋体" panose="02010600030101010101" pitchFamily="2" charset="-122"/>
              </a:rPr>
              <a:t>0.005mm</a:t>
            </a:r>
            <a:r>
              <a:rPr lang="zh-CN" altLang="zh-CN" sz="900" dirty="0">
                <a:effectLst/>
                <a:latin typeface="Times New Roman" panose="02020603050405020304" pitchFamily="18" charset="0"/>
                <a:ea typeface="宋体" panose="02010600030101010101" pitchFamily="2" charset="-122"/>
                <a:cs typeface="Times New Roman" panose="02020603050405020304" pitchFamily="18" charset="0"/>
              </a:rPr>
              <a:t>，机械研磨余量每面</a:t>
            </a:r>
            <a:r>
              <a:rPr lang="en-US" altLang="zh-CN" sz="900" dirty="0">
                <a:effectLst/>
                <a:latin typeface="Times New Roman" panose="02020603050405020304" pitchFamily="18" charset="0"/>
                <a:ea typeface="宋体" panose="02010600030101010101" pitchFamily="2" charset="-122"/>
                <a:cs typeface="宋体" panose="02010600030101010101" pitchFamily="2" charset="-122"/>
              </a:rPr>
              <a:t>0.005</a:t>
            </a:r>
            <a:r>
              <a:rPr lang="zh-CN" altLang="zh-CN" sz="9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900" dirty="0">
                <a:effectLst/>
                <a:latin typeface="Times New Roman" panose="02020603050405020304" pitchFamily="18" charset="0"/>
                <a:ea typeface="宋体" panose="02010600030101010101" pitchFamily="2" charset="-122"/>
                <a:cs typeface="宋体" panose="02010600030101010101" pitchFamily="2" charset="-122"/>
              </a:rPr>
              <a:t>0.010mm</a:t>
            </a:r>
            <a:r>
              <a:rPr lang="zh-CN" altLang="zh-CN" sz="9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9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a:extLst>
              <a:ext uri="{FF2B5EF4-FFF2-40B4-BE49-F238E27FC236}">
                <a16:creationId xmlns:a16="http://schemas.microsoft.com/office/drawing/2014/main" id="{C76E9B8A-0BB5-E642-D897-25A1CADD5DB7}"/>
              </a:ext>
            </a:extLst>
          </p:cNvPr>
          <p:cNvSpPr txBox="1"/>
          <p:nvPr/>
        </p:nvSpPr>
        <p:spPr>
          <a:xfrm>
            <a:off x="5730082" y="4364272"/>
            <a:ext cx="2343665"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七、研磨质量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0" name="文本框 39">
            <a:extLst>
              <a:ext uri="{FF2B5EF4-FFF2-40B4-BE49-F238E27FC236}">
                <a16:creationId xmlns:a16="http://schemas.microsoft.com/office/drawing/2014/main" id="{6D6E6996-CB44-8ED5-05EF-967FECF80CB1}"/>
              </a:ext>
            </a:extLst>
          </p:cNvPr>
          <p:cNvSpPr txBox="1"/>
          <p:nvPr/>
        </p:nvSpPr>
        <p:spPr>
          <a:xfrm>
            <a:off x="5730082" y="4685351"/>
            <a:ext cx="2579436"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研磨质量检验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2" name="文本框 41">
            <a:extLst>
              <a:ext uri="{FF2B5EF4-FFF2-40B4-BE49-F238E27FC236}">
                <a16:creationId xmlns:a16="http://schemas.microsoft.com/office/drawing/2014/main" id="{EA95EB99-C7C3-0A61-F810-D66F723E7CE2}"/>
              </a:ext>
            </a:extLst>
          </p:cNvPr>
          <p:cNvSpPr txBox="1"/>
          <p:nvPr/>
        </p:nvSpPr>
        <p:spPr>
          <a:xfrm>
            <a:off x="6009726" y="5140604"/>
            <a:ext cx="1584874"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研磨后一般采用光隙判别法进行质量检验。</a:t>
            </a:r>
            <a:endParaRPr lang="zh-CN" altLang="en-US" dirty="0"/>
          </a:p>
        </p:txBody>
      </p:sp>
      <p:pic>
        <p:nvPicPr>
          <p:cNvPr id="43" name="图片 42">
            <a:extLst>
              <a:ext uri="{FF2B5EF4-FFF2-40B4-BE49-F238E27FC236}">
                <a16:creationId xmlns:a16="http://schemas.microsoft.com/office/drawing/2014/main" id="{6E73D45C-F799-770C-4034-545BEF9C4D74}"/>
              </a:ext>
            </a:extLst>
          </p:cNvPr>
          <p:cNvPicPr>
            <a:picLocks noChangeAspect="1"/>
          </p:cNvPicPr>
          <p:nvPr/>
        </p:nvPicPr>
        <p:blipFill>
          <a:blip r:embed="rId6"/>
          <a:stretch>
            <a:fillRect/>
          </a:stretch>
        </p:blipFill>
        <p:spPr>
          <a:xfrm>
            <a:off x="7641976" y="5128229"/>
            <a:ext cx="4348364" cy="1475022"/>
          </a:xfrm>
          <a:prstGeom prst="rect">
            <a:avLst/>
          </a:prstGeom>
        </p:spPr>
      </p:pic>
    </p:spTree>
    <p:extLst>
      <p:ext uri="{BB962C8B-B14F-4D97-AF65-F5344CB8AC3E}">
        <p14:creationId xmlns:p14="http://schemas.microsoft.com/office/powerpoint/2010/main" val="236690212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46A4F-B069-DD2B-4A7B-42E1068FFF8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F202E65-57E3-6A27-C096-13B21E76280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987AADC4-0EAD-C2A4-EB29-3F9182CADE63}"/>
              </a:ext>
            </a:extLst>
          </p:cNvPr>
          <p:cNvSpPr txBox="1"/>
          <p:nvPr/>
        </p:nvSpPr>
        <p:spPr>
          <a:xfrm>
            <a:off x="110066" y="695241"/>
            <a:ext cx="3048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研磨常见的缺陷及原因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A2B3E305-FC39-1CBE-79E3-D120067963B4}"/>
              </a:ext>
            </a:extLst>
          </p:cNvPr>
          <p:cNvPicPr>
            <a:picLocks noChangeAspect="1"/>
          </p:cNvPicPr>
          <p:nvPr/>
        </p:nvPicPr>
        <p:blipFill>
          <a:blip r:embed="rId2"/>
          <a:stretch>
            <a:fillRect/>
          </a:stretch>
        </p:blipFill>
        <p:spPr>
          <a:xfrm>
            <a:off x="467411" y="1150494"/>
            <a:ext cx="5381309" cy="4849707"/>
          </a:xfrm>
          <a:prstGeom prst="rect">
            <a:avLst/>
          </a:prstGeom>
        </p:spPr>
      </p:pic>
      <p:sp>
        <p:nvSpPr>
          <p:cNvPr id="7" name="文本框 6">
            <a:extLst>
              <a:ext uri="{FF2B5EF4-FFF2-40B4-BE49-F238E27FC236}">
                <a16:creationId xmlns:a16="http://schemas.microsoft.com/office/drawing/2014/main" id="{E4F7CDF4-F532-01E0-3E11-9EB4E503F037}"/>
              </a:ext>
            </a:extLst>
          </p:cNvPr>
          <p:cNvSpPr txBox="1"/>
          <p:nvPr/>
        </p:nvSpPr>
        <p:spPr>
          <a:xfrm>
            <a:off x="6416862" y="831165"/>
            <a:ext cx="5487271" cy="4524315"/>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样块研磨时要保持平稳，不可以左右晃动。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为防止研磨平板研磨过程中产生局部凹凸缺陷，研磨时不能在研磨平板同一位置，要经常变换位置和调头。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粗研与精研尽量不要在同一块平板上进行，如果在同一块平板进行粗精研，那粗研后一定要将粗研磨料清洗掉，再进行精研磨。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磨料研磨剂每次上料不宜太多，并要分布均匀。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研磨操作中要注意清洁，不能在研磨剂中夹杂质，以免在研磨过程中划伤工件表面。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研磨窄平面时要采用导靠块并将工件与导靠块靠紧，保持研磨平面与侧面垂直，避免研磨过程中产生倾斜和圆角。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研磨工具与工件要相对固定其一，否则会造成移动或晃动，容易产生研具与工件损坏及伤人事故。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0667611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74ADF-FA50-9BB2-97DE-E4DB4CA7F74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93269D0-A656-B4CD-AA97-2906FE3CC0B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AD562AC6-037B-1783-6F2A-212142A69E54}"/>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DFAE0F38-746B-958B-8924-AE7C0C58A818}"/>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AEFAC630-F9A5-E78C-1368-CD4586963E03}"/>
              </a:ext>
            </a:extLst>
          </p:cNvPr>
          <p:cNvSpPr txBox="1"/>
          <p:nvPr/>
        </p:nvSpPr>
        <p:spPr>
          <a:xfrm>
            <a:off x="101600" y="1342078"/>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7F3DC28E-4719-FC04-394A-A48CB10FE59B}"/>
              </a:ext>
            </a:extLst>
          </p:cNvPr>
          <p:cNvPicPr>
            <a:picLocks noChangeAspect="1"/>
          </p:cNvPicPr>
          <p:nvPr/>
        </p:nvPicPr>
        <p:blipFill>
          <a:blip r:embed="rId4"/>
          <a:stretch>
            <a:fillRect/>
          </a:stretch>
        </p:blipFill>
        <p:spPr>
          <a:xfrm>
            <a:off x="1201401" y="1784956"/>
            <a:ext cx="3896397" cy="5153554"/>
          </a:xfrm>
          <a:prstGeom prst="rect">
            <a:avLst/>
          </a:prstGeom>
        </p:spPr>
      </p:pic>
      <p:sp>
        <p:nvSpPr>
          <p:cNvPr id="9" name="文本框 8">
            <a:extLst>
              <a:ext uri="{FF2B5EF4-FFF2-40B4-BE49-F238E27FC236}">
                <a16:creationId xmlns:a16="http://schemas.microsoft.com/office/drawing/2014/main" id="{0A85F8F0-1913-6E90-DC85-E12033E3548E}"/>
              </a:ext>
            </a:extLst>
          </p:cNvPr>
          <p:cNvSpPr txBox="1"/>
          <p:nvPr/>
        </p:nvSpPr>
        <p:spPr>
          <a:xfrm>
            <a:off x="5596467" y="1375831"/>
            <a:ext cx="2142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E0E3ADAD-EAF0-CE35-5B39-82F7B7D7FF4C}"/>
              </a:ext>
            </a:extLst>
          </p:cNvPr>
          <p:cNvSpPr txBox="1"/>
          <p:nvPr/>
        </p:nvSpPr>
        <p:spPr>
          <a:xfrm>
            <a:off x="5596467" y="1686693"/>
            <a:ext cx="17187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3FD40226-41F9-A261-0D0F-839EF716E665}"/>
              </a:ext>
            </a:extLst>
          </p:cNvPr>
          <p:cNvSpPr txBox="1"/>
          <p:nvPr/>
        </p:nvSpPr>
        <p:spPr>
          <a:xfrm>
            <a:off x="5829296" y="2090680"/>
            <a:ext cx="6206067"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本任务是需要为任务</a:t>
            </a:r>
            <a:r>
              <a:rPr lang="en-US" altLang="zh-CN" sz="1800" dirty="0">
                <a:effectLst/>
                <a:latin typeface="Times New Roman" panose="02020603050405020304" pitchFamily="18" charset="0"/>
                <a:ea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完成的四方体提高尺寸和表面精度，并进行研磨操作，达到精度</a:t>
            </a:r>
            <a:r>
              <a:rPr lang="en-US" altLang="zh-CN" sz="1800" dirty="0">
                <a:effectLst/>
                <a:latin typeface="Times New Roman" panose="02020603050405020304" pitchFamily="18" charset="0"/>
                <a:ea typeface="宋体" panose="02010600030101010101" pitchFamily="2" charset="-122"/>
              </a:rPr>
              <a:t>±0.01mm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15" name="文本框 14">
            <a:extLst>
              <a:ext uri="{FF2B5EF4-FFF2-40B4-BE49-F238E27FC236}">
                <a16:creationId xmlns:a16="http://schemas.microsoft.com/office/drawing/2014/main" id="{D813FE10-ACAC-B1BA-A91A-2D3A38DE7285}"/>
              </a:ext>
            </a:extLst>
          </p:cNvPr>
          <p:cNvSpPr txBox="1"/>
          <p:nvPr/>
        </p:nvSpPr>
        <p:spPr>
          <a:xfrm>
            <a:off x="5829295" y="2623234"/>
            <a:ext cx="6206067" cy="120032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）采用标准平板进行研磨，粗研磨时用有槽平板，精研磨时用精密光滑平板。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）正确选用和配制研磨剂。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）正确进行平面精度的检测。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9487C9E7-946D-C1E5-D5C5-4FD2CC374A95}"/>
              </a:ext>
            </a:extLst>
          </p:cNvPr>
          <p:cNvSpPr txBox="1"/>
          <p:nvPr/>
        </p:nvSpPr>
        <p:spPr>
          <a:xfrm>
            <a:off x="5600700" y="3667427"/>
            <a:ext cx="17610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研磨步骤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3C56476E-BE68-3D81-C25E-EB26AE260C7C}"/>
              </a:ext>
            </a:extLst>
          </p:cNvPr>
          <p:cNvSpPr txBox="1"/>
          <p:nvPr/>
        </p:nvSpPr>
        <p:spPr>
          <a:xfrm>
            <a:off x="5829295" y="4122680"/>
            <a:ext cx="5880105" cy="2308324"/>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）检查来料尺寸是否符合加工要求。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）粗研磨选用</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W50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W100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的研磨粉（或选用粗型研磨膏），均匀涂在有槽平板的研磨面上，握持四方块，按</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顺序分别研磨各面，保证尺寸公差</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）精研磨采用光滑平板，选用</a:t>
            </a:r>
            <a:r>
              <a:rPr lang="en-US" altLang="zh-CN" sz="1800" dirty="0">
                <a:effectLst/>
                <a:latin typeface="Times New Roman" panose="02020603050405020304" pitchFamily="18" charset="0"/>
                <a:ea typeface="宋体" panose="02010600030101010101" pitchFamily="2" charset="-122"/>
              </a:rPr>
              <a:t>W40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W20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的研磨粉（或选用细型研磨膏），均匀涂在平板的研磨面上，利用工件自重进行精研磨，使表面粗糙度值达到</a:t>
            </a:r>
            <a:r>
              <a:rPr lang="en-US" altLang="zh-CN" sz="1800" i="1" dirty="0">
                <a:effectLst/>
                <a:latin typeface="Times New Roman" panose="02020603050405020304" pitchFamily="18" charset="0"/>
                <a:ea typeface="宋体" panose="02010600030101010101" pitchFamily="2" charset="-122"/>
              </a:rPr>
              <a:t>Ra</a:t>
            </a:r>
            <a:r>
              <a:rPr lang="en-US" altLang="zh-CN" sz="1800" dirty="0">
                <a:effectLst/>
                <a:latin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0.2μm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111320126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41726-58CB-0ADF-5B34-7115A828DCD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AA4A5C3-C184-5260-2E06-90F793628AD2}"/>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6710CBB-27B3-B3DB-5EB1-64A4D4763FAD}"/>
              </a:ext>
            </a:extLst>
          </p:cNvPr>
          <p:cNvSpPr txBox="1"/>
          <p:nvPr/>
        </p:nvSpPr>
        <p:spPr>
          <a:xfrm>
            <a:off x="127000" y="709895"/>
            <a:ext cx="36660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制定四方体刮削的工作计划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401BAFD6-B377-66AF-19B2-6FD72F88B363}"/>
              </a:ext>
            </a:extLst>
          </p:cNvPr>
          <p:cNvPicPr>
            <a:picLocks noChangeAspect="1"/>
          </p:cNvPicPr>
          <p:nvPr/>
        </p:nvPicPr>
        <p:blipFill>
          <a:blip r:embed="rId2"/>
          <a:stretch>
            <a:fillRect/>
          </a:stretch>
        </p:blipFill>
        <p:spPr>
          <a:xfrm>
            <a:off x="1440802" y="1131907"/>
            <a:ext cx="3419065" cy="5726093"/>
          </a:xfrm>
          <a:prstGeom prst="rect">
            <a:avLst/>
          </a:prstGeom>
        </p:spPr>
      </p:pic>
      <p:sp>
        <p:nvSpPr>
          <p:cNvPr id="6" name="文本框 5">
            <a:extLst>
              <a:ext uri="{FF2B5EF4-FFF2-40B4-BE49-F238E27FC236}">
                <a16:creationId xmlns:a16="http://schemas.microsoft.com/office/drawing/2014/main" id="{BC96912A-3FCA-8019-3068-7F355C1B786A}"/>
              </a:ext>
            </a:extLst>
          </p:cNvPr>
          <p:cNvSpPr txBox="1"/>
          <p:nvPr/>
        </p:nvSpPr>
        <p:spPr>
          <a:xfrm>
            <a:off x="6714069" y="431055"/>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7" name="图形 6" descr="剪贴板">
            <a:extLst>
              <a:ext uri="{FF2B5EF4-FFF2-40B4-BE49-F238E27FC236}">
                <a16:creationId xmlns:a16="http://schemas.microsoft.com/office/drawing/2014/main" id="{B9599527-6F5E-5BF5-9472-BA4B43CA48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31468" y="245533"/>
            <a:ext cx="585632" cy="585632"/>
          </a:xfrm>
          <a:prstGeom prst="rect">
            <a:avLst/>
          </a:prstGeom>
        </p:spPr>
      </p:pic>
      <p:sp>
        <p:nvSpPr>
          <p:cNvPr id="9" name="文本框 8">
            <a:extLst>
              <a:ext uri="{FF2B5EF4-FFF2-40B4-BE49-F238E27FC236}">
                <a16:creationId xmlns:a16="http://schemas.microsoft.com/office/drawing/2014/main" id="{2C53B110-126B-0926-324D-21ADFE219DF0}"/>
              </a:ext>
            </a:extLst>
          </p:cNvPr>
          <p:cNvSpPr txBox="1"/>
          <p:nvPr/>
        </p:nvSpPr>
        <p:spPr>
          <a:xfrm>
            <a:off x="5892800" y="709895"/>
            <a:ext cx="25738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6C3245E6-B0DC-0EF4-95A0-61BCEE42DB96}"/>
              </a:ext>
            </a:extLst>
          </p:cNvPr>
          <p:cNvPicPr>
            <a:picLocks noChangeAspect="1"/>
          </p:cNvPicPr>
          <p:nvPr/>
        </p:nvPicPr>
        <p:blipFill>
          <a:blip r:embed="rId5"/>
          <a:stretch>
            <a:fillRect/>
          </a:stretch>
        </p:blipFill>
        <p:spPr>
          <a:xfrm>
            <a:off x="6524284" y="1110005"/>
            <a:ext cx="5002859" cy="5888692"/>
          </a:xfrm>
          <a:prstGeom prst="rect">
            <a:avLst/>
          </a:prstGeom>
        </p:spPr>
      </p:pic>
    </p:spTree>
    <p:extLst>
      <p:ext uri="{BB962C8B-B14F-4D97-AF65-F5344CB8AC3E}">
        <p14:creationId xmlns:p14="http://schemas.microsoft.com/office/powerpoint/2010/main" val="368967597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07FDE-DA31-45B2-39E0-0F622DD3E59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1BD2FC4-60F0-4BF2-1518-F229A6C4081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5E8B4901-3C40-61F5-C980-6FE6F4075064}"/>
              </a:ext>
            </a:extLst>
          </p:cNvPr>
          <p:cNvSpPr txBox="1"/>
          <p:nvPr/>
        </p:nvSpPr>
        <p:spPr>
          <a:xfrm>
            <a:off x="101600" y="676028"/>
            <a:ext cx="24214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2A3C7EEF-2C5D-8520-C978-008F631E705E}"/>
              </a:ext>
            </a:extLst>
          </p:cNvPr>
          <p:cNvPicPr>
            <a:picLocks noChangeAspect="1"/>
          </p:cNvPicPr>
          <p:nvPr/>
        </p:nvPicPr>
        <p:blipFill>
          <a:blip r:embed="rId2"/>
          <a:stretch>
            <a:fillRect/>
          </a:stretch>
        </p:blipFill>
        <p:spPr>
          <a:xfrm>
            <a:off x="702734" y="1118906"/>
            <a:ext cx="4930702" cy="5790940"/>
          </a:xfrm>
          <a:prstGeom prst="rect">
            <a:avLst/>
          </a:prstGeom>
        </p:spPr>
      </p:pic>
      <p:sp>
        <p:nvSpPr>
          <p:cNvPr id="7" name="文本框 6">
            <a:extLst>
              <a:ext uri="{FF2B5EF4-FFF2-40B4-BE49-F238E27FC236}">
                <a16:creationId xmlns:a16="http://schemas.microsoft.com/office/drawing/2014/main" id="{34A2C3B1-6519-394A-EF53-9BCBE367B16E}"/>
              </a:ext>
            </a:extLst>
          </p:cNvPr>
          <p:cNvSpPr txBox="1"/>
          <p:nvPr/>
        </p:nvSpPr>
        <p:spPr>
          <a:xfrm>
            <a:off x="5816600" y="676028"/>
            <a:ext cx="24214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EA0DDA90-8A94-6790-B6AF-0C88050CADCB}"/>
              </a:ext>
            </a:extLst>
          </p:cNvPr>
          <p:cNvPicPr>
            <a:picLocks noChangeAspect="1"/>
          </p:cNvPicPr>
          <p:nvPr/>
        </p:nvPicPr>
        <p:blipFill>
          <a:blip r:embed="rId3"/>
          <a:stretch>
            <a:fillRect/>
          </a:stretch>
        </p:blipFill>
        <p:spPr>
          <a:xfrm>
            <a:off x="7157506" y="1073420"/>
            <a:ext cx="3899962" cy="5836426"/>
          </a:xfrm>
          <a:prstGeom prst="rect">
            <a:avLst/>
          </a:prstGeom>
        </p:spPr>
      </p:pic>
    </p:spTree>
    <p:extLst>
      <p:ext uri="{BB962C8B-B14F-4D97-AF65-F5344CB8AC3E}">
        <p14:creationId xmlns:p14="http://schemas.microsoft.com/office/powerpoint/2010/main" val="285288400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FFA66-E580-30EA-F303-4D574D37AB2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EB8BFC4-CCE7-B77D-47EA-ACABBDC9DAB6}"/>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AACFB011-11D7-577B-2311-44DA7AC3EA66}"/>
              </a:ext>
            </a:extLst>
          </p:cNvPr>
          <p:cNvSpPr txBox="1"/>
          <p:nvPr/>
        </p:nvSpPr>
        <p:spPr>
          <a:xfrm>
            <a:off x="101600" y="709894"/>
            <a:ext cx="24638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C3C0AFAB-C3B3-7FD3-B88A-1B8C8A017798}"/>
              </a:ext>
            </a:extLst>
          </p:cNvPr>
          <p:cNvPicPr>
            <a:picLocks noChangeAspect="1"/>
          </p:cNvPicPr>
          <p:nvPr/>
        </p:nvPicPr>
        <p:blipFill>
          <a:blip r:embed="rId2"/>
          <a:stretch>
            <a:fillRect/>
          </a:stretch>
        </p:blipFill>
        <p:spPr>
          <a:xfrm>
            <a:off x="1051644" y="1154077"/>
            <a:ext cx="4940977" cy="5874368"/>
          </a:xfrm>
          <a:prstGeom prst="rect">
            <a:avLst/>
          </a:prstGeom>
        </p:spPr>
      </p:pic>
    </p:spTree>
    <p:extLst>
      <p:ext uri="{BB962C8B-B14F-4D97-AF65-F5344CB8AC3E}">
        <p14:creationId xmlns:p14="http://schemas.microsoft.com/office/powerpoint/2010/main" val="298851181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A6AFF-CC23-9FC9-C97D-68CD0EE1BA2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309D163-CB2C-2A9B-7EC5-BE9927E3497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A9AAF2F9-0717-ADF7-934D-A5C19D601BBA}"/>
              </a:ext>
            </a:extLst>
          </p:cNvPr>
          <p:cNvSpPr txBox="1"/>
          <p:nvPr/>
        </p:nvSpPr>
        <p:spPr>
          <a:xfrm>
            <a:off x="968711" y="997710"/>
            <a:ext cx="2235200" cy="400110"/>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【项目导入】</a:t>
            </a:r>
            <a:endParaRPr lang="zh-CN" altLang="en-US" sz="2000" dirty="0">
              <a:latin typeface="宋体" panose="02010600030101010101" pitchFamily="2" charset="-122"/>
              <a:ea typeface="宋体" panose="02010600030101010101" pitchFamily="2" charset="-122"/>
            </a:endParaRPr>
          </a:p>
        </p:txBody>
      </p:sp>
      <p:pic>
        <p:nvPicPr>
          <p:cNvPr id="4" name="图形 3" descr="教室">
            <a:extLst>
              <a:ext uri="{FF2B5EF4-FFF2-40B4-BE49-F238E27FC236}">
                <a16:creationId xmlns:a16="http://schemas.microsoft.com/office/drawing/2014/main" id="{CAC0654A-10DB-8CC1-7043-A508243E2F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1798" y="831165"/>
            <a:ext cx="566548" cy="583481"/>
          </a:xfrm>
          <a:prstGeom prst="rect">
            <a:avLst/>
          </a:prstGeom>
        </p:spPr>
      </p:pic>
      <p:sp>
        <p:nvSpPr>
          <p:cNvPr id="6" name="文本框 5">
            <a:extLst>
              <a:ext uri="{FF2B5EF4-FFF2-40B4-BE49-F238E27FC236}">
                <a16:creationId xmlns:a16="http://schemas.microsoft.com/office/drawing/2014/main" id="{1043E514-8DAF-50CA-1096-D6AD97E1C8FB}"/>
              </a:ext>
            </a:extLst>
          </p:cNvPr>
          <p:cNvSpPr txBox="1"/>
          <p:nvPr/>
        </p:nvSpPr>
        <p:spPr>
          <a:xfrm>
            <a:off x="431798" y="1479766"/>
            <a:ext cx="11684002" cy="1754326"/>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钳工是使用钳工工具或设备，主要从事工件的划线与加工、机器的装配与调试、设备的安装与维修及工具的制造与修理等工作的工种，应用在以机械加工方法不方便或难以解决的场合。其特点是以手工操作为主、灵活性强、工作范围广、技术要求高，操作者的技能水平直接影响产品质量。因此，钳工是机械制造业中不可缺少的工种。在机床制造业中，如机床的装配、机床结构的维修等工作岗位对钳工操作技术的要求更高。本项目是对前面已经学习的知识与技能的总结提升，加深已学知识和技能，对已学知识和技能的检验与应用，能熟练进行较复杂零件的钳工综合加工。只有熟练掌握各项钳工操作技术，才能在今后的工作中做到得心应手，较好地完成装配或维修任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1DD880A7-DB32-8F2F-2C75-534A56AD1B04}"/>
              </a:ext>
            </a:extLst>
          </p:cNvPr>
          <p:cNvSpPr txBox="1"/>
          <p:nvPr/>
        </p:nvSpPr>
        <p:spPr>
          <a:xfrm>
            <a:off x="829735" y="3377553"/>
            <a:ext cx="2235200" cy="400110"/>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学习目标</a:t>
            </a:r>
            <a:r>
              <a:rPr lang="zh-CN" altLang="zh-CN" sz="2000" b="1" dirty="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id="{7510675B-12DC-2B77-02F6-4EA44DD77277}"/>
              </a:ext>
            </a:extLst>
          </p:cNvPr>
          <p:cNvSpPr txBox="1"/>
          <p:nvPr/>
        </p:nvSpPr>
        <p:spPr>
          <a:xfrm>
            <a:off x="414143" y="3723844"/>
            <a:ext cx="3404324" cy="2585323"/>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知识目标</a:t>
            </a:r>
            <a:endParaRPr lang="en-US" altLang="zh-CN" b="1"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֍能够完整阐述锉配的基本原理；</a:t>
            </a:r>
          </a:p>
          <a:p>
            <a:r>
              <a:rPr lang="zh-CN" altLang="zh-CN" dirty="0">
                <a:latin typeface="宋体" panose="02010600030101010101" pitchFamily="2" charset="-122"/>
                <a:ea typeface="宋体" panose="02010600030101010101" pitchFamily="2" charset="-122"/>
              </a:rPr>
              <a:t>֍能够完整阐述装配的基本原理；</a:t>
            </a:r>
          </a:p>
          <a:p>
            <a:r>
              <a:rPr lang="zh-CN" altLang="zh-CN" dirty="0">
                <a:latin typeface="宋体" panose="02010600030101010101" pitchFamily="2" charset="-122"/>
                <a:ea typeface="宋体" panose="02010600030101010101" pitchFamily="2" charset="-122"/>
              </a:rPr>
              <a:t>֍能够完整阐述常见零件的装配要求；</a:t>
            </a:r>
          </a:p>
          <a:p>
            <a:r>
              <a:rPr lang="zh-CN" altLang="zh-CN" dirty="0">
                <a:latin typeface="宋体" panose="02010600030101010101" pitchFamily="2" charset="-122"/>
                <a:ea typeface="宋体" panose="02010600030101010101" pitchFamily="2" charset="-122"/>
              </a:rPr>
              <a:t>֍能够正确描述装配工具的基本构造；</a:t>
            </a:r>
          </a:p>
          <a:p>
            <a:r>
              <a:rPr lang="zh-CN" altLang="zh-CN" dirty="0">
                <a:latin typeface="宋体" panose="02010600030101010101" pitchFamily="2" charset="-122"/>
                <a:ea typeface="宋体" panose="02010600030101010101" pitchFamily="2" charset="-122"/>
              </a:rPr>
              <a:t>֍能够完整阐述钳工安全文明操作的基本要求。</a:t>
            </a:r>
            <a:endParaRPr lang="zh-CN" altLang="en-US" dirty="0">
              <a:latin typeface="宋体" panose="02010600030101010101" pitchFamily="2" charset="-122"/>
              <a:ea typeface="宋体" panose="02010600030101010101" pitchFamily="2" charset="-122"/>
            </a:endParaRPr>
          </a:p>
        </p:txBody>
      </p:sp>
      <p:sp>
        <p:nvSpPr>
          <p:cNvPr id="9" name="文本框 8">
            <a:extLst>
              <a:ext uri="{FF2B5EF4-FFF2-40B4-BE49-F238E27FC236}">
                <a16:creationId xmlns:a16="http://schemas.microsoft.com/office/drawing/2014/main" id="{0CAE6146-2917-FAF2-2ED1-AE5779710BA7}"/>
              </a:ext>
            </a:extLst>
          </p:cNvPr>
          <p:cNvSpPr txBox="1"/>
          <p:nvPr/>
        </p:nvSpPr>
        <p:spPr>
          <a:xfrm>
            <a:off x="4313893" y="3700256"/>
            <a:ext cx="3869011" cy="2862322"/>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能力目标</a:t>
            </a:r>
          </a:p>
          <a:p>
            <a:r>
              <a:rPr lang="zh-CN" altLang="zh-CN" dirty="0">
                <a:latin typeface="宋体" panose="02010600030101010101" pitchFamily="2" charset="-122"/>
                <a:ea typeface="宋体" panose="02010600030101010101" pitchFamily="2" charset="-122"/>
              </a:rPr>
              <a:t>֍能够根据图纸选择合理的钳工加工技能并正确进行操作的能力；</a:t>
            </a:r>
          </a:p>
          <a:p>
            <a:r>
              <a:rPr lang="zh-CN" altLang="zh-CN" dirty="0">
                <a:latin typeface="宋体" panose="02010600030101010101" pitchFamily="2" charset="-122"/>
                <a:ea typeface="宋体" panose="02010600030101010101" pitchFamily="2" charset="-122"/>
              </a:rPr>
              <a:t>֍能够正确使用钳工加工工具、量具和设备的能力；</a:t>
            </a:r>
          </a:p>
          <a:p>
            <a:r>
              <a:rPr lang="zh-CN" altLang="zh-CN" dirty="0">
                <a:latin typeface="宋体" panose="02010600030101010101" pitchFamily="2" charset="-122"/>
                <a:ea typeface="宋体" panose="02010600030101010101" pitchFamily="2" charset="-122"/>
              </a:rPr>
              <a:t>֍能够正确完成钳工加工产品的能力；</a:t>
            </a:r>
          </a:p>
          <a:p>
            <a:r>
              <a:rPr lang="zh-CN" altLang="zh-CN" dirty="0">
                <a:latin typeface="宋体" panose="02010600030101010101" pitchFamily="2" charset="-122"/>
                <a:ea typeface="宋体" panose="02010600030101010101" pitchFamily="2" charset="-122"/>
              </a:rPr>
              <a:t>֍能够正确进行锉配的能力；</a:t>
            </a:r>
          </a:p>
          <a:p>
            <a:r>
              <a:rPr lang="zh-CN" altLang="zh-CN" dirty="0">
                <a:latin typeface="宋体" panose="02010600030101010101" pitchFamily="2" charset="-122"/>
                <a:ea typeface="宋体" panose="02010600030101010101" pitchFamily="2" charset="-122"/>
              </a:rPr>
              <a:t>֍能够正确分析装配工艺并正确完成装配的能力；</a:t>
            </a:r>
          </a:p>
          <a:p>
            <a:r>
              <a:rPr lang="zh-CN" altLang="zh-CN" dirty="0">
                <a:latin typeface="宋体" panose="02010600030101010101" pitchFamily="2" charset="-122"/>
                <a:ea typeface="宋体" panose="02010600030101010101" pitchFamily="2" charset="-122"/>
              </a:rPr>
              <a:t>֍能够进行安全文明操作的能力。</a:t>
            </a:r>
          </a:p>
        </p:txBody>
      </p:sp>
      <p:sp>
        <p:nvSpPr>
          <p:cNvPr id="10" name="文本框 9">
            <a:extLst>
              <a:ext uri="{FF2B5EF4-FFF2-40B4-BE49-F238E27FC236}">
                <a16:creationId xmlns:a16="http://schemas.microsoft.com/office/drawing/2014/main" id="{DB88BF4F-BC7A-1201-1B0F-36611C0F62FF}"/>
              </a:ext>
            </a:extLst>
          </p:cNvPr>
          <p:cNvSpPr txBox="1"/>
          <p:nvPr/>
        </p:nvSpPr>
        <p:spPr>
          <a:xfrm>
            <a:off x="8433522" y="3700256"/>
            <a:ext cx="3344335" cy="1754326"/>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素质目标</a:t>
            </a:r>
          </a:p>
          <a:p>
            <a:r>
              <a:rPr lang="zh-CN" altLang="zh-CN" dirty="0">
                <a:latin typeface="宋体" panose="02010600030101010101" pitchFamily="2" charset="-122"/>
                <a:ea typeface="宋体" panose="02010600030101010101" pitchFamily="2" charset="-122"/>
              </a:rPr>
              <a:t>֍培养严格遵守安全文明生产规范的工作作风；</a:t>
            </a:r>
          </a:p>
          <a:p>
            <a:r>
              <a:rPr lang="zh-CN" altLang="zh-CN" dirty="0">
                <a:latin typeface="宋体" panose="02010600030101010101" pitchFamily="2" charset="-122"/>
                <a:ea typeface="宋体" panose="02010600030101010101" pitchFamily="2" charset="-122"/>
              </a:rPr>
              <a:t>֍培养团队合作的良好工作氛围；</a:t>
            </a:r>
          </a:p>
          <a:p>
            <a:r>
              <a:rPr lang="zh-CN" altLang="zh-CN" dirty="0">
                <a:latin typeface="宋体" panose="02010600030101010101" pitchFamily="2" charset="-122"/>
                <a:ea typeface="宋体" panose="02010600030101010101" pitchFamily="2" charset="-122"/>
              </a:rPr>
              <a:t>֍培养精益求精的工匠精神。</a:t>
            </a:r>
          </a:p>
        </p:txBody>
      </p:sp>
      <p:pic>
        <p:nvPicPr>
          <p:cNvPr id="11" name="图形 10" descr="灯泡和齿轮">
            <a:extLst>
              <a:ext uri="{FF2B5EF4-FFF2-40B4-BE49-F238E27FC236}">
                <a16:creationId xmlns:a16="http://schemas.microsoft.com/office/drawing/2014/main" id="{7CA7CE3B-4B54-D67E-AB24-96C5B671287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6472" y="3211970"/>
            <a:ext cx="511874" cy="511874"/>
          </a:xfrm>
          <a:prstGeom prst="rect">
            <a:avLst/>
          </a:prstGeom>
        </p:spPr>
      </p:pic>
    </p:spTree>
    <p:extLst>
      <p:ext uri="{BB962C8B-B14F-4D97-AF65-F5344CB8AC3E}">
        <p14:creationId xmlns:p14="http://schemas.microsoft.com/office/powerpoint/2010/main" val="74911580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D9FBB-FDE8-F6AC-5871-593F234B735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5CB8CCA-1E76-B70D-70EC-3FBC7855659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C49484D3-FA39-0A8F-56EE-9A452CC0BF4F}"/>
              </a:ext>
            </a:extLst>
          </p:cNvPr>
          <p:cNvSpPr txBox="1"/>
          <p:nvPr/>
        </p:nvSpPr>
        <p:spPr>
          <a:xfrm>
            <a:off x="364066" y="737574"/>
            <a:ext cx="3623734" cy="637675"/>
          </a:xfrm>
          <a:prstGeom prst="rect">
            <a:avLst/>
          </a:prstGeom>
          <a:noFill/>
        </p:spPr>
        <p:txBody>
          <a:bodyPr wrap="square">
            <a:spAutoFit/>
          </a:bodyPr>
          <a:lstStyle/>
          <a:p>
            <a:pPr>
              <a:lnSpc>
                <a:spcPct val="150000"/>
              </a:lnSpc>
            </a:pPr>
            <a:r>
              <a:rPr lang="zh-CN" altLang="zh-CN" sz="28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 </a:t>
            </a:r>
            <a:r>
              <a:rPr lang="zh-CN" altLang="zh-CN" sz="2800" b="1" dirty="0">
                <a:solidFill>
                  <a:srgbClr val="000000"/>
                </a:solidFill>
                <a:latin typeface="宋体" panose="02010600030101010101" pitchFamily="2" charset="-122"/>
                <a:ea typeface="宋体" panose="02010600030101010101" pitchFamily="2" charset="-122"/>
              </a:rPr>
              <a:t>四方体锉配</a:t>
            </a:r>
          </a:p>
        </p:txBody>
      </p:sp>
      <p:sp>
        <p:nvSpPr>
          <p:cNvPr id="5" name="文本框 4">
            <a:extLst>
              <a:ext uri="{FF2B5EF4-FFF2-40B4-BE49-F238E27FC236}">
                <a16:creationId xmlns:a16="http://schemas.microsoft.com/office/drawing/2014/main" id="{273D6AA4-6D17-7C0B-EFE2-F4E4E83FD65D}"/>
              </a:ext>
            </a:extLst>
          </p:cNvPr>
          <p:cNvSpPr txBox="1"/>
          <p:nvPr/>
        </p:nvSpPr>
        <p:spPr>
          <a:xfrm>
            <a:off x="972948" y="1462359"/>
            <a:ext cx="2480733"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“丝极”标准</a:t>
            </a:r>
          </a:p>
        </p:txBody>
      </p:sp>
      <p:pic>
        <p:nvPicPr>
          <p:cNvPr id="6" name="图形 5" descr="带齿轮的头部">
            <a:extLst>
              <a:ext uri="{FF2B5EF4-FFF2-40B4-BE49-F238E27FC236}">
                <a16:creationId xmlns:a16="http://schemas.microsoft.com/office/drawing/2014/main" id="{CA82FD43-FB44-A45F-AF95-DE22BAFD97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361092"/>
            <a:ext cx="490349" cy="490349"/>
          </a:xfrm>
          <a:prstGeom prst="rect">
            <a:avLst/>
          </a:prstGeom>
        </p:spPr>
      </p:pic>
      <p:pic>
        <p:nvPicPr>
          <p:cNvPr id="7" name="图片 6">
            <a:extLst>
              <a:ext uri="{FF2B5EF4-FFF2-40B4-BE49-F238E27FC236}">
                <a16:creationId xmlns:a16="http://schemas.microsoft.com/office/drawing/2014/main" id="{66969235-71C0-4CF1-F526-F15ECF75133F}"/>
              </a:ext>
            </a:extLst>
          </p:cNvPr>
          <p:cNvPicPr>
            <a:picLocks noChangeAspect="1"/>
          </p:cNvPicPr>
          <p:nvPr/>
        </p:nvPicPr>
        <p:blipFill>
          <a:blip r:embed="rId4"/>
          <a:stretch>
            <a:fillRect/>
          </a:stretch>
        </p:blipFill>
        <p:spPr>
          <a:xfrm>
            <a:off x="567266" y="1949579"/>
            <a:ext cx="4121849" cy="2743162"/>
          </a:xfrm>
          <a:prstGeom prst="rect">
            <a:avLst/>
          </a:prstGeom>
        </p:spPr>
      </p:pic>
      <p:sp>
        <p:nvSpPr>
          <p:cNvPr id="16" name="文本框 15">
            <a:extLst>
              <a:ext uri="{FF2B5EF4-FFF2-40B4-BE49-F238E27FC236}">
                <a16:creationId xmlns:a16="http://schemas.microsoft.com/office/drawing/2014/main" id="{22054CC7-39FD-9ADC-5F74-AF44F93D2C98}"/>
              </a:ext>
            </a:extLst>
          </p:cNvPr>
          <p:cNvSpPr txBox="1"/>
          <p:nvPr/>
        </p:nvSpPr>
        <p:spPr>
          <a:xfrm>
            <a:off x="4756365" y="1862469"/>
            <a:ext cx="7359435" cy="369331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蛟龙号深海载人潜水器，是我国自主研发的，去过世界上最深的海沟</a:t>
            </a:r>
            <a:r>
              <a:rPr lang="en-US"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马里亚纳海沟，能够下潜探索</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99.8%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的海洋区域，最大工作设计深度是</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7000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米，在国际上处于领先位置。蛟龙号潜水器有数以十万的零部件，把它们造出来，对拥有完全工业体系的中国来说，或许不算最难，但是要让这些零部件完完整整地组装起来，不会在深海中，被海水的巨大压力压成铁饼，就要在组装过程中做到绝对的密封性，就是对组装的精密度要求极高，要达到“丝级”标准。而所谓的“丝级”标准指的是安装缝隙要控制在一根头发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，多一毫厘都可能造成不可挽救的后果。当时，在全中国，工艺能能做到这个级别的只有顾秋亮一人，他在中国船舶重工集团第七〇二研究所的钳工岗位干了</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年，正是一线工匠们的辛勤付出，作为国家经济细胞的企业才有了生命力和创造力，他们是国家的宝贵财富。他们对技术创新的执着，对技艺完美的追求，感染我们，也值得全社会尊重。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535631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D3BFB-D31B-F3C7-C035-CC71BF4D803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41319A6-EA48-C06E-BE26-06727ACE041A}"/>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C7A0095F-4574-86E6-1F83-01B6ADA71A27}"/>
              </a:ext>
            </a:extLst>
          </p:cNvPr>
          <p:cNvSpPr txBox="1"/>
          <p:nvPr/>
        </p:nvSpPr>
        <p:spPr>
          <a:xfrm>
            <a:off x="186267" y="831165"/>
            <a:ext cx="23876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D440277B-46D1-13A4-38F1-E7372D66D99C}"/>
              </a:ext>
            </a:extLst>
          </p:cNvPr>
          <p:cNvPicPr>
            <a:picLocks noChangeAspect="1"/>
          </p:cNvPicPr>
          <p:nvPr/>
        </p:nvPicPr>
        <p:blipFill>
          <a:blip r:embed="rId2"/>
          <a:stretch>
            <a:fillRect/>
          </a:stretch>
        </p:blipFill>
        <p:spPr>
          <a:xfrm>
            <a:off x="486156" y="1566680"/>
            <a:ext cx="4458377" cy="4364367"/>
          </a:xfrm>
          <a:prstGeom prst="rect">
            <a:avLst/>
          </a:prstGeom>
        </p:spPr>
      </p:pic>
      <p:sp>
        <p:nvSpPr>
          <p:cNvPr id="7" name="文本框 6">
            <a:extLst>
              <a:ext uri="{FF2B5EF4-FFF2-40B4-BE49-F238E27FC236}">
                <a16:creationId xmlns:a16="http://schemas.microsoft.com/office/drawing/2014/main" id="{34ADB0EF-28CE-73A1-495A-1CCD1DE1D492}"/>
              </a:ext>
            </a:extLst>
          </p:cNvPr>
          <p:cNvSpPr txBox="1"/>
          <p:nvPr/>
        </p:nvSpPr>
        <p:spPr>
          <a:xfrm>
            <a:off x="5113867" y="832597"/>
            <a:ext cx="2565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7DDE7D91-D809-3341-E5E8-D49E148973DC}"/>
              </a:ext>
            </a:extLst>
          </p:cNvPr>
          <p:cNvPicPr>
            <a:picLocks noChangeAspect="1"/>
          </p:cNvPicPr>
          <p:nvPr/>
        </p:nvPicPr>
        <p:blipFill>
          <a:blip r:embed="rId3"/>
          <a:stretch>
            <a:fillRect/>
          </a:stretch>
        </p:blipFill>
        <p:spPr>
          <a:xfrm>
            <a:off x="7377862" y="914400"/>
            <a:ext cx="4521484" cy="6059989"/>
          </a:xfrm>
          <a:prstGeom prst="rect">
            <a:avLst/>
          </a:prstGeom>
        </p:spPr>
      </p:pic>
    </p:spTree>
    <p:extLst>
      <p:ext uri="{BB962C8B-B14F-4D97-AF65-F5344CB8AC3E}">
        <p14:creationId xmlns:p14="http://schemas.microsoft.com/office/powerpoint/2010/main" val="27449961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BF2BB-F511-1D72-72F2-A432F2344E8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BA154A8-54DA-8F9D-7CF5-6B13FF2EBC96}"/>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AE7551CD-A402-62CC-EE88-BB5A76988788}"/>
              </a:ext>
            </a:extLst>
          </p:cNvPr>
          <p:cNvSpPr txBox="1"/>
          <p:nvPr/>
        </p:nvSpPr>
        <p:spPr>
          <a:xfrm>
            <a:off x="895799" y="936139"/>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4" name="图形 3" descr="灯泡和齿轮">
            <a:extLst>
              <a:ext uri="{FF2B5EF4-FFF2-40B4-BE49-F238E27FC236}">
                <a16:creationId xmlns:a16="http://schemas.microsoft.com/office/drawing/2014/main" id="{CBEFE1DF-A419-5157-7B34-11E1A0BFF8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4933" y="848098"/>
            <a:ext cx="511874" cy="488154"/>
          </a:xfrm>
          <a:prstGeom prst="rect">
            <a:avLst/>
          </a:prstGeom>
        </p:spPr>
      </p:pic>
      <p:sp>
        <p:nvSpPr>
          <p:cNvPr id="5" name="文本框 4">
            <a:extLst>
              <a:ext uri="{FF2B5EF4-FFF2-40B4-BE49-F238E27FC236}">
                <a16:creationId xmlns:a16="http://schemas.microsoft.com/office/drawing/2014/main" id="{2D642863-BEAF-22E8-99ED-D11B4360FCE8}"/>
              </a:ext>
            </a:extLst>
          </p:cNvPr>
          <p:cNvSpPr txBox="1"/>
          <p:nvPr/>
        </p:nvSpPr>
        <p:spPr>
          <a:xfrm>
            <a:off x="895799" y="3000304"/>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6" name="图形 5" descr="研究">
            <a:extLst>
              <a:ext uri="{FF2B5EF4-FFF2-40B4-BE49-F238E27FC236}">
                <a16:creationId xmlns:a16="http://schemas.microsoft.com/office/drawing/2014/main" id="{FDF42BF9-0051-342F-39C5-C7EF2B259E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4944" y="3000304"/>
            <a:ext cx="481863" cy="481863"/>
          </a:xfrm>
          <a:prstGeom prst="rect">
            <a:avLst/>
          </a:prstGeom>
        </p:spPr>
      </p:pic>
      <p:sp>
        <p:nvSpPr>
          <p:cNvPr id="7" name="文本框 6">
            <a:extLst>
              <a:ext uri="{FF2B5EF4-FFF2-40B4-BE49-F238E27FC236}">
                <a16:creationId xmlns:a16="http://schemas.microsoft.com/office/drawing/2014/main" id="{E9DEF69B-CF83-D246-5C72-630008A4B328}"/>
              </a:ext>
            </a:extLst>
          </p:cNvPr>
          <p:cNvSpPr txBox="1"/>
          <p:nvPr/>
        </p:nvSpPr>
        <p:spPr>
          <a:xfrm>
            <a:off x="524933" y="1418002"/>
            <a:ext cx="4199467" cy="1477328"/>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1.能够详细阐述锉配的基本原理；</a:t>
            </a:r>
          </a:p>
          <a:p>
            <a:r>
              <a:rPr lang="zh-CN" altLang="zh-CN" dirty="0">
                <a:latin typeface="宋体" panose="02010600030101010101" pitchFamily="2" charset="-122"/>
                <a:ea typeface="宋体" panose="02010600030101010101" pitchFamily="2" charset="-122"/>
              </a:rPr>
              <a:t>2.能够阐述锉配的基本方法；</a:t>
            </a:r>
          </a:p>
          <a:p>
            <a:r>
              <a:rPr lang="zh-CN" altLang="zh-CN" dirty="0">
                <a:latin typeface="宋体" panose="02010600030101010101" pitchFamily="2" charset="-122"/>
                <a:ea typeface="宋体" panose="02010600030101010101" pitchFamily="2" charset="-122"/>
              </a:rPr>
              <a:t>3.能够正确进行锉配精度分配的能力；</a:t>
            </a:r>
          </a:p>
          <a:p>
            <a:r>
              <a:rPr lang="zh-CN" altLang="zh-CN" dirty="0">
                <a:latin typeface="宋体" panose="02010600030101010101" pitchFamily="2" charset="-122"/>
                <a:ea typeface="宋体" panose="02010600030101010101" pitchFamily="2" charset="-122"/>
              </a:rPr>
              <a:t>4.能够正确编制锉配工艺的能力；</a:t>
            </a:r>
          </a:p>
          <a:p>
            <a:r>
              <a:rPr lang="zh-CN" altLang="zh-CN" dirty="0">
                <a:latin typeface="宋体" panose="02010600030101010101" pitchFamily="2" charset="-122"/>
                <a:ea typeface="宋体" panose="02010600030101010101" pitchFamily="2" charset="-122"/>
              </a:rPr>
              <a:t>5.能够正确进行锉配加工的能力。</a:t>
            </a:r>
          </a:p>
        </p:txBody>
      </p:sp>
      <p:pic>
        <p:nvPicPr>
          <p:cNvPr id="8" name="图片 7">
            <a:extLst>
              <a:ext uri="{FF2B5EF4-FFF2-40B4-BE49-F238E27FC236}">
                <a16:creationId xmlns:a16="http://schemas.microsoft.com/office/drawing/2014/main" id="{557A3BB5-DDA4-DCF7-0AC2-3882B67A0B50}"/>
              </a:ext>
            </a:extLst>
          </p:cNvPr>
          <p:cNvPicPr>
            <a:picLocks noChangeAspect="1"/>
          </p:cNvPicPr>
          <p:nvPr/>
        </p:nvPicPr>
        <p:blipFill>
          <a:blip r:embed="rId6"/>
          <a:stretch>
            <a:fillRect/>
          </a:stretch>
        </p:blipFill>
        <p:spPr>
          <a:xfrm>
            <a:off x="5767988" y="2897697"/>
            <a:ext cx="6067791" cy="3439570"/>
          </a:xfrm>
          <a:prstGeom prst="rect">
            <a:avLst/>
          </a:prstGeom>
        </p:spPr>
      </p:pic>
      <p:sp>
        <p:nvSpPr>
          <p:cNvPr id="9" name="文本框 8">
            <a:extLst>
              <a:ext uri="{FF2B5EF4-FFF2-40B4-BE49-F238E27FC236}">
                <a16:creationId xmlns:a16="http://schemas.microsoft.com/office/drawing/2014/main" id="{FF493913-3566-E392-874F-1D02308BE9E9}"/>
              </a:ext>
            </a:extLst>
          </p:cNvPr>
          <p:cNvSpPr txBox="1"/>
          <p:nvPr/>
        </p:nvSpPr>
        <p:spPr>
          <a:xfrm>
            <a:off x="524933" y="3587141"/>
            <a:ext cx="4902200" cy="2585323"/>
          </a:xfrm>
          <a:prstGeom prst="rect">
            <a:avLst/>
          </a:prstGeom>
          <a:noFill/>
        </p:spPr>
        <p:txBody>
          <a:bodyPr wrap="square">
            <a:spAutoFit/>
          </a:bodyPr>
          <a:lstStyle/>
          <a:p>
            <a:r>
              <a:rPr lang="en-US" altLang="zh-CN" dirty="0">
                <a:latin typeface="宋体" panose="02010600030101010101" pitchFamily="2" charset="-122"/>
                <a:ea typeface="宋体" panose="02010600030101010101" pitchFamily="2" charset="-122"/>
              </a:rPr>
              <a:t>1.</a:t>
            </a:r>
            <a:r>
              <a:rPr lang="zh-CN" altLang="zh-CN" dirty="0">
                <a:latin typeface="宋体" panose="02010600030101010101" pitchFamily="2" charset="-122"/>
                <a:ea typeface="宋体" panose="02010600030101010101" pitchFamily="2" charset="-122"/>
              </a:rPr>
              <a:t>四方体锉配中应注意尺寸和形位公差的控制，测量时对平面度、垂直度和尺寸同时测量，全面综合地分析，需要学会控制尺寸时考虑到形位误差的修正。</a:t>
            </a:r>
          </a:p>
          <a:p>
            <a:r>
              <a:rPr lang="en-US" altLang="zh-CN" dirty="0">
                <a:latin typeface="宋体" panose="02010600030101010101" pitchFamily="2" charset="-122"/>
                <a:ea typeface="宋体" panose="02010600030101010101" pitchFamily="2" charset="-122"/>
              </a:rPr>
              <a:t>2.</a:t>
            </a:r>
            <a:r>
              <a:rPr lang="zh-CN" altLang="zh-CN" dirty="0">
                <a:latin typeface="宋体" panose="02010600030101010101" pitchFamily="2" charset="-122"/>
                <a:ea typeface="宋体" panose="02010600030101010101" pitchFamily="2" charset="-122"/>
              </a:rPr>
              <a:t>四方体锉配时各内平面应与基准大平面垂直，以防止配合后产生喇叭口；试配时，必须认真修配以达到配合精度要求；试配时不可以用手锤敲打，防止锉配面“咬毛”或将工件“敲伤”。</a:t>
            </a:r>
          </a:p>
        </p:txBody>
      </p:sp>
    </p:spTree>
    <p:extLst>
      <p:ext uri="{BB962C8B-B14F-4D97-AF65-F5344CB8AC3E}">
        <p14:creationId xmlns:p14="http://schemas.microsoft.com/office/powerpoint/2010/main" val="119309390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8790E-B720-9217-802D-16AF4EDC1D7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9BD1A50-55F9-E970-2E1B-51DB2177AB1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BC044A20-4F14-1FBF-9C9F-3E1580DDF3E1}"/>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11721410-793D-19C0-D99D-A96E9898AA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42CF6826-A20E-02C2-5EA6-E4CCD1C6E011}"/>
              </a:ext>
            </a:extLst>
          </p:cNvPr>
          <p:cNvSpPr txBox="1"/>
          <p:nvPr/>
        </p:nvSpPr>
        <p:spPr>
          <a:xfrm>
            <a:off x="76200" y="1167821"/>
            <a:ext cx="16256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一、锉配</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8C105D1A-FBF6-8C40-EE0A-E6DABC0B3D26}"/>
              </a:ext>
            </a:extLst>
          </p:cNvPr>
          <p:cNvSpPr txBox="1"/>
          <p:nvPr/>
        </p:nvSpPr>
        <p:spPr>
          <a:xfrm>
            <a:off x="364066" y="1542671"/>
            <a:ext cx="5842001"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通过锉削，使一个零件（基准件）</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能放入另一个零件（配合件）的孔或槽内，且配合精度符合要求。常广泛应用在机器装配、修理及工模具的制造上。</a:t>
            </a:r>
            <a:endParaRPr lang="zh-CN" altLang="en-US" dirty="0"/>
          </a:p>
        </p:txBody>
      </p:sp>
      <p:sp>
        <p:nvSpPr>
          <p:cNvPr id="10" name="文本框 9">
            <a:extLst>
              <a:ext uri="{FF2B5EF4-FFF2-40B4-BE49-F238E27FC236}">
                <a16:creationId xmlns:a16="http://schemas.microsoft.com/office/drawing/2014/main" id="{938B5FB0-3639-D606-9530-F11A5756EE5C}"/>
              </a:ext>
            </a:extLst>
          </p:cNvPr>
          <p:cNvSpPr txBox="1"/>
          <p:nvPr/>
        </p:nvSpPr>
        <p:spPr>
          <a:xfrm>
            <a:off x="76200" y="2322205"/>
            <a:ext cx="31580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锉配件的常见技术要求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398B5B27-CB9A-D8FA-EB94-4A8C55B769AE}"/>
              </a:ext>
            </a:extLst>
          </p:cNvPr>
          <p:cNvSpPr txBox="1"/>
          <p:nvPr/>
        </p:nvSpPr>
        <p:spPr>
          <a:xfrm>
            <a:off x="71966" y="2613224"/>
            <a:ext cx="3158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）尺寸精度（含间隙）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284D5139-49BF-2F12-D24A-90DB1536E9C2}"/>
              </a:ext>
            </a:extLst>
          </p:cNvPr>
          <p:cNvSpPr txBox="1"/>
          <p:nvPr/>
        </p:nvSpPr>
        <p:spPr>
          <a:xfrm>
            <a:off x="364066" y="2924681"/>
            <a:ext cx="5638801" cy="1754326"/>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）平面类尺寸可以用游标卡尺、千分尺、百分表、塞尺等进行检测。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）角度尺寸可以用直角尺游标万能角度尺、正弦规等进行检测。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）圆弧类尺寸可以用半径规、测量心轴等进行检测。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）配合间隙可以用塞尺或透光法来判定。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36B1595C-BF12-F896-BC7E-39F56C86CDC8}"/>
              </a:ext>
            </a:extLst>
          </p:cNvPr>
          <p:cNvSpPr txBox="1"/>
          <p:nvPr/>
        </p:nvSpPr>
        <p:spPr>
          <a:xfrm>
            <a:off x="71966" y="4535211"/>
            <a:ext cx="24807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）几何精度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AB16F319-F474-D140-ACAB-32447A8C85C3}"/>
              </a:ext>
            </a:extLst>
          </p:cNvPr>
          <p:cNvSpPr txBox="1"/>
          <p:nvPr/>
        </p:nvSpPr>
        <p:spPr>
          <a:xfrm>
            <a:off x="364066" y="4907607"/>
            <a:ext cx="5638801" cy="2031325"/>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）平面类的平面度误差可以用刀口形直尺、百分表等检测，垂直度误差可以用直角尺检测，平行度误差可以用千分尺（计算法）、百分表检测。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）角度类的平面度误差可以用刀口形直尺检测，垂直度误差可以用直角尺检测。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）圆弧类的轮廓度误差可以用半径样规或心轴检测，垂直度误差可以用直角尺检测。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F38B6BBD-19C6-046F-7587-C85C85712C38}"/>
              </a:ext>
            </a:extLst>
          </p:cNvPr>
          <p:cNvSpPr txBox="1"/>
          <p:nvPr/>
        </p:nvSpPr>
        <p:spPr>
          <a:xfrm>
            <a:off x="6324601" y="1204594"/>
            <a:ext cx="6096000" cy="369332"/>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）对称度误差可以用百分表检测或间接测量。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50BCE695-142A-C242-F73A-56903C7D60C1}"/>
              </a:ext>
            </a:extLst>
          </p:cNvPr>
          <p:cNvSpPr txBox="1"/>
          <p:nvPr/>
        </p:nvSpPr>
        <p:spPr>
          <a:xfrm>
            <a:off x="6002867" y="1430130"/>
            <a:ext cx="264371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）表面粗糙度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39DD0B9B-8B54-F478-1DCE-15BA0ABF8805}"/>
              </a:ext>
            </a:extLst>
          </p:cNvPr>
          <p:cNvSpPr txBox="1"/>
          <p:nvPr/>
        </p:nvSpPr>
        <p:spPr>
          <a:xfrm>
            <a:off x="6324601" y="1799462"/>
            <a:ext cx="512445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可以通过经验法目测或用粗糙度仪进行测量。</a:t>
            </a:r>
            <a:endParaRPr lang="zh-CN" altLang="en-US" dirty="0"/>
          </a:p>
        </p:txBody>
      </p:sp>
      <p:sp>
        <p:nvSpPr>
          <p:cNvPr id="26" name="文本框 25">
            <a:extLst>
              <a:ext uri="{FF2B5EF4-FFF2-40B4-BE49-F238E27FC236}">
                <a16:creationId xmlns:a16="http://schemas.microsoft.com/office/drawing/2014/main" id="{C68195EB-2A82-B920-2317-F6715F5E8E9E}"/>
              </a:ext>
            </a:extLst>
          </p:cNvPr>
          <p:cNvSpPr txBox="1"/>
          <p:nvPr/>
        </p:nvSpPr>
        <p:spPr>
          <a:xfrm>
            <a:off x="6002867" y="2004336"/>
            <a:ext cx="268605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）清角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C22F7855-B23C-2D09-DCFD-873F7C84DC57}"/>
              </a:ext>
            </a:extLst>
          </p:cNvPr>
          <p:cNvSpPr txBox="1"/>
          <p:nvPr/>
        </p:nvSpPr>
        <p:spPr>
          <a:xfrm>
            <a:off x="6060018" y="2285432"/>
            <a:ext cx="289771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锉配件的类型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74248B6D-0D54-1ED4-3EFD-8389323D04BD}"/>
              </a:ext>
            </a:extLst>
          </p:cNvPr>
          <p:cNvSpPr txBox="1"/>
          <p:nvPr/>
        </p:nvSpPr>
        <p:spPr>
          <a:xfrm>
            <a:off x="6002867" y="2576227"/>
            <a:ext cx="3083985"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）开式半封闭配合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1" name="图片 30">
            <a:extLst>
              <a:ext uri="{FF2B5EF4-FFF2-40B4-BE49-F238E27FC236}">
                <a16:creationId xmlns:a16="http://schemas.microsoft.com/office/drawing/2014/main" id="{33DBA6B1-85F7-EC6A-D456-462B7F4CDD08}"/>
              </a:ext>
            </a:extLst>
          </p:cNvPr>
          <p:cNvPicPr>
            <a:picLocks noChangeAspect="1"/>
          </p:cNvPicPr>
          <p:nvPr/>
        </p:nvPicPr>
        <p:blipFill>
          <a:blip r:embed="rId4"/>
          <a:stretch>
            <a:fillRect/>
          </a:stretch>
        </p:blipFill>
        <p:spPr>
          <a:xfrm>
            <a:off x="7219425" y="3021781"/>
            <a:ext cx="3305891" cy="1596177"/>
          </a:xfrm>
          <a:prstGeom prst="rect">
            <a:avLst/>
          </a:prstGeom>
        </p:spPr>
      </p:pic>
      <p:sp>
        <p:nvSpPr>
          <p:cNvPr id="33" name="文本框 32">
            <a:extLst>
              <a:ext uri="{FF2B5EF4-FFF2-40B4-BE49-F238E27FC236}">
                <a16:creationId xmlns:a16="http://schemas.microsoft.com/office/drawing/2014/main" id="{FB9B056F-0CFB-437F-8320-E97DB965146C}"/>
              </a:ext>
            </a:extLst>
          </p:cNvPr>
          <p:cNvSpPr txBox="1"/>
          <p:nvPr/>
        </p:nvSpPr>
        <p:spPr>
          <a:xfrm>
            <a:off x="6060018" y="4557689"/>
            <a:ext cx="351578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）闭式配合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4" name="图片 33">
            <a:extLst>
              <a:ext uri="{FF2B5EF4-FFF2-40B4-BE49-F238E27FC236}">
                <a16:creationId xmlns:a16="http://schemas.microsoft.com/office/drawing/2014/main" id="{B1A0C10C-48A8-A7B2-BEA2-61FE480A014E}"/>
              </a:ext>
            </a:extLst>
          </p:cNvPr>
          <p:cNvPicPr>
            <a:picLocks noChangeAspect="1"/>
          </p:cNvPicPr>
          <p:nvPr/>
        </p:nvPicPr>
        <p:blipFill>
          <a:blip r:embed="rId5"/>
          <a:stretch>
            <a:fillRect/>
          </a:stretch>
        </p:blipFill>
        <p:spPr>
          <a:xfrm>
            <a:off x="7204969" y="5063512"/>
            <a:ext cx="3334801" cy="1658256"/>
          </a:xfrm>
          <a:prstGeom prst="rect">
            <a:avLst/>
          </a:prstGeom>
        </p:spPr>
      </p:pic>
    </p:spTree>
    <p:extLst>
      <p:ext uri="{BB962C8B-B14F-4D97-AF65-F5344CB8AC3E}">
        <p14:creationId xmlns:p14="http://schemas.microsoft.com/office/powerpoint/2010/main" val="42873317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BDED6-77CE-32FA-AE27-CBD31CACEEE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7272602-88E6-D1B5-7155-AE2B43E670E3}"/>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ECFC9292-504D-24BA-8ACC-F7828DEC4AAA}"/>
              </a:ext>
            </a:extLst>
          </p:cNvPr>
          <p:cNvSpPr txBox="1"/>
          <p:nvPr/>
        </p:nvSpPr>
        <p:spPr>
          <a:xfrm>
            <a:off x="67733" y="669840"/>
            <a:ext cx="33189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）不见面配合（盲配）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EFB00286-F19E-C502-9F51-039FACCB0743}"/>
              </a:ext>
            </a:extLst>
          </p:cNvPr>
          <p:cNvPicPr>
            <a:picLocks noChangeAspect="1"/>
          </p:cNvPicPr>
          <p:nvPr/>
        </p:nvPicPr>
        <p:blipFill>
          <a:blip r:embed="rId2"/>
          <a:stretch>
            <a:fillRect/>
          </a:stretch>
        </p:blipFill>
        <p:spPr>
          <a:xfrm>
            <a:off x="1554433" y="1139462"/>
            <a:ext cx="2658580" cy="1639967"/>
          </a:xfrm>
          <a:prstGeom prst="rect">
            <a:avLst/>
          </a:prstGeom>
        </p:spPr>
      </p:pic>
      <p:sp>
        <p:nvSpPr>
          <p:cNvPr id="7" name="文本框 6">
            <a:extLst>
              <a:ext uri="{FF2B5EF4-FFF2-40B4-BE49-F238E27FC236}">
                <a16:creationId xmlns:a16="http://schemas.microsoft.com/office/drawing/2014/main" id="{04353A17-C7EE-D599-E089-1F9E8BC9ED39}"/>
              </a:ext>
            </a:extLst>
          </p:cNvPr>
          <p:cNvSpPr txBox="1"/>
          <p:nvPr/>
        </p:nvSpPr>
        <p:spPr>
          <a:xfrm>
            <a:off x="144472" y="2722215"/>
            <a:ext cx="21251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）多件配合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3CD97D03-F14F-BC88-3422-A16493627FFA}"/>
              </a:ext>
            </a:extLst>
          </p:cNvPr>
          <p:cNvPicPr>
            <a:picLocks noChangeAspect="1"/>
          </p:cNvPicPr>
          <p:nvPr/>
        </p:nvPicPr>
        <p:blipFill>
          <a:blip r:embed="rId3"/>
          <a:stretch>
            <a:fillRect/>
          </a:stretch>
        </p:blipFill>
        <p:spPr>
          <a:xfrm>
            <a:off x="1350433" y="3177468"/>
            <a:ext cx="3014980" cy="1466600"/>
          </a:xfrm>
          <a:prstGeom prst="rect">
            <a:avLst/>
          </a:prstGeom>
        </p:spPr>
      </p:pic>
      <p:sp>
        <p:nvSpPr>
          <p:cNvPr id="10" name="文本框 9">
            <a:extLst>
              <a:ext uri="{FF2B5EF4-FFF2-40B4-BE49-F238E27FC236}">
                <a16:creationId xmlns:a16="http://schemas.microsoft.com/office/drawing/2014/main" id="{655BE6E7-CDD7-DCCB-F908-F5C46B8DD52B}"/>
              </a:ext>
            </a:extLst>
          </p:cNvPr>
          <p:cNvSpPr txBox="1"/>
          <p:nvPr/>
        </p:nvSpPr>
        <p:spPr>
          <a:xfrm>
            <a:off x="144472" y="4586854"/>
            <a:ext cx="2269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）旋转配合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01004F2E-E841-F77A-C721-BE36587BB7F3}"/>
              </a:ext>
            </a:extLst>
          </p:cNvPr>
          <p:cNvPicPr>
            <a:picLocks noChangeAspect="1"/>
          </p:cNvPicPr>
          <p:nvPr/>
        </p:nvPicPr>
        <p:blipFill>
          <a:blip r:embed="rId4"/>
          <a:stretch>
            <a:fillRect/>
          </a:stretch>
        </p:blipFill>
        <p:spPr>
          <a:xfrm>
            <a:off x="1223426" y="5125732"/>
            <a:ext cx="3314707" cy="1473841"/>
          </a:xfrm>
          <a:prstGeom prst="rect">
            <a:avLst/>
          </a:prstGeom>
        </p:spPr>
      </p:pic>
      <p:sp>
        <p:nvSpPr>
          <p:cNvPr id="13" name="文本框 12">
            <a:extLst>
              <a:ext uri="{FF2B5EF4-FFF2-40B4-BE49-F238E27FC236}">
                <a16:creationId xmlns:a16="http://schemas.microsoft.com/office/drawing/2014/main" id="{8221DD6F-5F3A-ED59-39A7-5A23FBF5D524}"/>
              </a:ext>
            </a:extLst>
          </p:cNvPr>
          <p:cNvSpPr txBox="1"/>
          <p:nvPr/>
        </p:nvSpPr>
        <p:spPr>
          <a:xfrm>
            <a:off x="5494867" y="710638"/>
            <a:ext cx="2794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）装配式配合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D691954E-E383-04B2-5F62-960828F561CB}"/>
              </a:ext>
            </a:extLst>
          </p:cNvPr>
          <p:cNvPicPr>
            <a:picLocks noChangeAspect="1"/>
          </p:cNvPicPr>
          <p:nvPr/>
        </p:nvPicPr>
        <p:blipFill>
          <a:blip r:embed="rId5"/>
          <a:stretch>
            <a:fillRect/>
          </a:stretch>
        </p:blipFill>
        <p:spPr>
          <a:xfrm>
            <a:off x="7532877" y="1165891"/>
            <a:ext cx="1722490" cy="1199877"/>
          </a:xfrm>
          <a:prstGeom prst="rect">
            <a:avLst/>
          </a:prstGeom>
        </p:spPr>
      </p:pic>
      <p:sp>
        <p:nvSpPr>
          <p:cNvPr id="16" name="文本框 15">
            <a:extLst>
              <a:ext uri="{FF2B5EF4-FFF2-40B4-BE49-F238E27FC236}">
                <a16:creationId xmlns:a16="http://schemas.microsoft.com/office/drawing/2014/main" id="{9EB07047-18E2-5F5B-32E5-D77F986CC919}"/>
              </a:ext>
            </a:extLst>
          </p:cNvPr>
          <p:cNvSpPr txBox="1"/>
          <p:nvPr/>
        </p:nvSpPr>
        <p:spPr>
          <a:xfrm>
            <a:off x="5541433" y="2279337"/>
            <a:ext cx="27008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二、锉配原则</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A8A3175F-5C97-A992-4B99-F9F657B820A1}"/>
              </a:ext>
            </a:extLst>
          </p:cNvPr>
          <p:cNvSpPr txBox="1"/>
          <p:nvPr/>
        </p:nvSpPr>
        <p:spPr>
          <a:xfrm>
            <a:off x="5860039" y="2659491"/>
            <a:ext cx="6272693" cy="2031325"/>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配工作是先把镶配的两个零件中的一个加工至符合图样要求，再根据已加工好的零件锉配另一工件。一般情况下先粗锉后精锉，先凸件后凹件。由于外表面容易加工和方便测量，所以应先锉好外表面的零件（凸件），然后再锉配内表面的零件（凹件），但有些镶配件因为加工要求的原因，加工零件的顺序会相反。根据图纸要求，编制好正确的加工工艺，是加工好镶配件的基本条件。</a:t>
            </a:r>
            <a:endParaRPr lang="zh-CN" altLang="en-US" dirty="0"/>
          </a:p>
        </p:txBody>
      </p:sp>
      <p:sp>
        <p:nvSpPr>
          <p:cNvPr id="20" name="文本框 19">
            <a:extLst>
              <a:ext uri="{FF2B5EF4-FFF2-40B4-BE49-F238E27FC236}">
                <a16:creationId xmlns:a16="http://schemas.microsoft.com/office/drawing/2014/main" id="{E14A365E-1A3F-EA79-D4BD-622AB99323FD}"/>
              </a:ext>
            </a:extLst>
          </p:cNvPr>
          <p:cNvSpPr txBox="1"/>
          <p:nvPr/>
        </p:nvSpPr>
        <p:spPr>
          <a:xfrm>
            <a:off x="5571374" y="4544129"/>
            <a:ext cx="2429934"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三、锉配技巧</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1D28C512-E42A-9AE1-4020-68C6662B1C1C}"/>
              </a:ext>
            </a:extLst>
          </p:cNvPr>
          <p:cNvSpPr txBox="1"/>
          <p:nvPr/>
        </p:nvSpPr>
        <p:spPr>
          <a:xfrm>
            <a:off x="5571374" y="4843343"/>
            <a:ext cx="3175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外直角面或平行面锉削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72708668-05DB-B169-A5FD-661DA42643AC}"/>
              </a:ext>
            </a:extLst>
          </p:cNvPr>
          <p:cNvSpPr txBox="1"/>
          <p:nvPr/>
        </p:nvSpPr>
        <p:spPr>
          <a:xfrm>
            <a:off x="5575851" y="5125732"/>
            <a:ext cx="3420534"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内直角面的锉削及清角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a:extLst>
              <a:ext uri="{FF2B5EF4-FFF2-40B4-BE49-F238E27FC236}">
                <a16:creationId xmlns:a16="http://schemas.microsoft.com/office/drawing/2014/main" id="{F548BD86-D283-D623-38EB-B5CE0CC039CB}"/>
              </a:ext>
            </a:extLst>
          </p:cNvPr>
          <p:cNvSpPr txBox="1"/>
          <p:nvPr/>
        </p:nvSpPr>
        <p:spPr>
          <a:xfrm>
            <a:off x="5571374" y="5407399"/>
            <a:ext cx="3175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清角锉刀及锐角的锉削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C55C1A5B-18C5-5EFF-2F6F-EA139EBA4FF7}"/>
              </a:ext>
            </a:extLst>
          </p:cNvPr>
          <p:cNvSpPr txBox="1"/>
          <p:nvPr/>
        </p:nvSpPr>
        <p:spPr>
          <a:xfrm>
            <a:off x="5571374" y="5702113"/>
            <a:ext cx="24765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对称件的锉削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1FF2537A-FAD0-AA36-6011-9988F699C435}"/>
              </a:ext>
            </a:extLst>
          </p:cNvPr>
          <p:cNvSpPr txBox="1"/>
          <p:nvPr/>
        </p:nvSpPr>
        <p:spPr>
          <a:xfrm>
            <a:off x="5571374" y="5971455"/>
            <a:ext cx="2226734"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圆弧面的锉削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a:extLst>
              <a:ext uri="{FF2B5EF4-FFF2-40B4-BE49-F238E27FC236}">
                <a16:creationId xmlns:a16="http://schemas.microsoft.com/office/drawing/2014/main" id="{F9F11C8E-0127-DE62-6F43-F65236BD1C5A}"/>
              </a:ext>
            </a:extLst>
          </p:cNvPr>
          <p:cNvSpPr txBox="1"/>
          <p:nvPr/>
        </p:nvSpPr>
        <p:spPr>
          <a:xfrm>
            <a:off x="5571374" y="6278494"/>
            <a:ext cx="2506441"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四方锉配的方法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18830391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19CFF-9E36-2DDB-D915-025721A23DC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8ECDCF5-97D0-E4A6-7CF8-40BCB936F8F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77B84BC3-6F96-D58D-0EAF-18256A7CE19D}"/>
              </a:ext>
            </a:extLst>
          </p:cNvPr>
          <p:cNvSpPr txBox="1"/>
          <p:nvPr/>
        </p:nvSpPr>
        <p:spPr>
          <a:xfrm>
            <a:off x="364066" y="768529"/>
            <a:ext cx="6096000" cy="923330"/>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）由于镶配锉削加工外表面比内表面容易加工和测量，易达到较高精度，因此，先加工外四方体（凸件），后加工内四方体（凹件）。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4507061-D181-3EA1-33E7-D1D1F4964E58}"/>
              </a:ext>
            </a:extLst>
          </p:cNvPr>
          <p:cNvSpPr txBox="1"/>
          <p:nvPr/>
        </p:nvSpPr>
        <p:spPr>
          <a:xfrm>
            <a:off x="364066" y="1600917"/>
            <a:ext cx="6096000" cy="2308324"/>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）内表面加工时为了便于控制尺寸和各形位公差，一般都会选择有关外表面作为测量基准，因此，外四方体外形基准面加工时必须达到较高的精度要求。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）遇到凹形表面的形位公差无法测量时，可预先加工样板，利用样板来检测内表面。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）内四方内角清角时所用锉刀一侧棱边必须修磨至小于</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90°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，且棱角笔直锋利，锉削时修磨边紧贴内棱角进行直线锉削。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0DAA612F-D4F8-684C-C9DC-8332FE7E9C70}"/>
              </a:ext>
            </a:extLst>
          </p:cNvPr>
          <p:cNvSpPr txBox="1"/>
          <p:nvPr/>
        </p:nvSpPr>
        <p:spPr>
          <a:xfrm>
            <a:off x="59267" y="3749428"/>
            <a:ext cx="38100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四、锉削基准的选择</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78B02429-9506-F9CA-9475-E6B8F6EB1E7B}"/>
              </a:ext>
            </a:extLst>
          </p:cNvPr>
          <p:cNvSpPr txBox="1"/>
          <p:nvPr/>
        </p:nvSpPr>
        <p:spPr>
          <a:xfrm>
            <a:off x="364066" y="4141464"/>
            <a:ext cx="5223934" cy="120032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）选用已加工最大平整面作为锉削基准。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）选用锉削量最少的面作为锉削基准。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）选用划线基准、测量基准作为锉削基准。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）选用加工精度最高的面作为锉削基准。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4A5CF6A5-C8C8-CCE3-A0C7-1D2BDD1482A8}"/>
              </a:ext>
            </a:extLst>
          </p:cNvPr>
          <p:cNvSpPr txBox="1"/>
          <p:nvPr/>
        </p:nvSpPr>
        <p:spPr>
          <a:xfrm>
            <a:off x="59267" y="5197227"/>
            <a:ext cx="32850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五、锉配间隙的控制</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FC37F13F-FB20-499A-2EEF-E6453AFA265C}"/>
              </a:ext>
            </a:extLst>
          </p:cNvPr>
          <p:cNvSpPr txBox="1"/>
          <p:nvPr/>
        </p:nvSpPr>
        <p:spPr>
          <a:xfrm>
            <a:off x="6561665" y="656273"/>
            <a:ext cx="5571068" cy="2862322"/>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）间隙超标不能互换，</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因此</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在加工中严格控制加工尺寸和形位公差，把测量、加工误差控制在最小范围内，在加工中要经常检测加工面的垂直度，及时清角，做到整体检查，微量修整。及时锉去局部的硬点，以保证互换的要求。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）凹凸件对称度不好的解决办法是在加工中必须控制好凸台和凹槽相对于外侧面的对称度。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）配合尺寸达不到要求</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因此在保证基准件尺寸的情况下，提高配合件的尺寸精度，及时测量配合尺寸，努力做到整体修配，达到配合尺寸的要求。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24C00C6A-24EE-275D-3235-E2B64AA6DDEA}"/>
              </a:ext>
            </a:extLst>
          </p:cNvPr>
          <p:cNvSpPr txBox="1"/>
          <p:nvPr/>
        </p:nvSpPr>
        <p:spPr>
          <a:xfrm>
            <a:off x="364066" y="5574016"/>
            <a:ext cx="6096000"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）严格保证锉削的平面度、平行度和垂直度符合图纸的要求，同时做到及时测量尺寸，正确使用游标卡尺、千分尺</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不能以划线尺寸来代替测量尺寸，在测量中，一个尺寸要多测量几个点，使每个地方的尺寸都符合图纸的要求。</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06CF0D57-666F-DD9A-31D6-F86C082C553E}"/>
              </a:ext>
            </a:extLst>
          </p:cNvPr>
          <p:cNvSpPr txBox="1"/>
          <p:nvPr/>
        </p:nvSpPr>
        <p:spPr>
          <a:xfrm>
            <a:off x="6294967" y="3361036"/>
            <a:ext cx="3661832"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六、表面粗糙度控制方法</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4FF65737-888F-19F5-FCF0-7C3F9F4E9904}"/>
              </a:ext>
            </a:extLst>
          </p:cNvPr>
          <p:cNvSpPr txBox="1"/>
          <p:nvPr/>
        </p:nvSpPr>
        <p:spPr>
          <a:xfrm>
            <a:off x="6604002" y="3803914"/>
            <a:ext cx="5571068" cy="2308324"/>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可以先通过多接触表面粗糙度样板，加强表面粗糙度的理解，增强表面粗糙度等级的印象，在对操作能力充分了解后，锉削时根据锉削加工量的大小把加工余量分为三份，粗加工余量、尺寸控制余量、精度修整和表面粗糙度加工余量。加工时正确选择锉刀，在用粗锉刀进行加工时，一定要留出精加工余量，以便用中、细锉刀进行精加工，最后进行锉削时一定要采用顺向锉削方法，可极大地减小工件的表面粗糙度值。</a:t>
            </a:r>
            <a:endParaRPr lang="zh-CN" altLang="en-US" dirty="0"/>
          </a:p>
        </p:txBody>
      </p:sp>
    </p:spTree>
    <p:extLst>
      <p:ext uri="{BB962C8B-B14F-4D97-AF65-F5344CB8AC3E}">
        <p14:creationId xmlns:p14="http://schemas.microsoft.com/office/powerpoint/2010/main" val="164342977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3A26E-901F-5143-38C8-10EA54216C9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A8FA8E3-39FE-0B22-0850-FC9934A0112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B04A83F9-D9FF-2839-C7EC-5389243C172E}"/>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F189EA73-1444-438A-6253-CCEBF408B157}"/>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83AD2DE6-69E1-CEBD-952B-1818C6A16DB4}"/>
              </a:ext>
            </a:extLst>
          </p:cNvPr>
          <p:cNvSpPr txBox="1"/>
          <p:nvPr/>
        </p:nvSpPr>
        <p:spPr>
          <a:xfrm>
            <a:off x="110067" y="1376823"/>
            <a:ext cx="3200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6FA42C6D-EB99-8ACB-2E46-D474501ACB27}"/>
              </a:ext>
            </a:extLst>
          </p:cNvPr>
          <p:cNvPicPr>
            <a:picLocks noChangeAspect="1"/>
          </p:cNvPicPr>
          <p:nvPr/>
        </p:nvPicPr>
        <p:blipFill>
          <a:blip r:embed="rId4"/>
          <a:srcRect b="56145"/>
          <a:stretch>
            <a:fillRect/>
          </a:stretch>
        </p:blipFill>
        <p:spPr>
          <a:xfrm>
            <a:off x="7709909" y="37813"/>
            <a:ext cx="3337559" cy="1586704"/>
          </a:xfrm>
          <a:prstGeom prst="rect">
            <a:avLst/>
          </a:prstGeom>
        </p:spPr>
      </p:pic>
      <p:pic>
        <p:nvPicPr>
          <p:cNvPr id="17" name="图片 16">
            <a:extLst>
              <a:ext uri="{FF2B5EF4-FFF2-40B4-BE49-F238E27FC236}">
                <a16:creationId xmlns:a16="http://schemas.microsoft.com/office/drawing/2014/main" id="{749A70B8-E691-A5C8-40EB-1412476C3A93}"/>
              </a:ext>
            </a:extLst>
          </p:cNvPr>
          <p:cNvPicPr>
            <a:picLocks noChangeAspect="1"/>
          </p:cNvPicPr>
          <p:nvPr/>
        </p:nvPicPr>
        <p:blipFill>
          <a:blip r:embed="rId5"/>
          <a:stretch>
            <a:fillRect/>
          </a:stretch>
        </p:blipFill>
        <p:spPr>
          <a:xfrm>
            <a:off x="7709909" y="1591913"/>
            <a:ext cx="3337559" cy="5342795"/>
          </a:xfrm>
          <a:prstGeom prst="rect">
            <a:avLst/>
          </a:prstGeom>
        </p:spPr>
      </p:pic>
      <p:sp>
        <p:nvSpPr>
          <p:cNvPr id="19" name="文本框 18">
            <a:extLst>
              <a:ext uri="{FF2B5EF4-FFF2-40B4-BE49-F238E27FC236}">
                <a16:creationId xmlns:a16="http://schemas.microsoft.com/office/drawing/2014/main" id="{04379F90-23F4-AE77-7217-403426E8ACC6}"/>
              </a:ext>
            </a:extLst>
          </p:cNvPr>
          <p:cNvSpPr txBox="1"/>
          <p:nvPr/>
        </p:nvSpPr>
        <p:spPr>
          <a:xfrm>
            <a:off x="110067" y="1691692"/>
            <a:ext cx="19981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0DFF5C64-8310-FD69-DBF1-CC77A5096777}"/>
              </a:ext>
            </a:extLst>
          </p:cNvPr>
          <p:cNvSpPr txBox="1"/>
          <p:nvPr/>
        </p:nvSpPr>
        <p:spPr>
          <a:xfrm>
            <a:off x="110067" y="1994186"/>
            <a:ext cx="1684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a:extLst>
              <a:ext uri="{FF2B5EF4-FFF2-40B4-BE49-F238E27FC236}">
                <a16:creationId xmlns:a16="http://schemas.microsoft.com/office/drawing/2014/main" id="{BC887FB6-01BB-24CC-4EF0-DBE80DBB6A03}"/>
              </a:ext>
            </a:extLst>
          </p:cNvPr>
          <p:cNvSpPr txBox="1"/>
          <p:nvPr/>
        </p:nvSpPr>
        <p:spPr>
          <a:xfrm>
            <a:off x="364066" y="2365359"/>
            <a:ext cx="6366934"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应用已学知识编制闭式锉配（四方体）加工工艺，概括内直角锉配时的注意事项、分析锉配间隙的控制方法。完成锉配四方体精度的误差检验和修正方法，较熟练使用量具进行准确测量。会对锉配精度的误差检验和修正方法。</a:t>
            </a:r>
            <a:endParaRPr lang="zh-CN" altLang="en-US" dirty="0"/>
          </a:p>
        </p:txBody>
      </p:sp>
      <p:sp>
        <p:nvSpPr>
          <p:cNvPr id="25" name="文本框 24">
            <a:extLst>
              <a:ext uri="{FF2B5EF4-FFF2-40B4-BE49-F238E27FC236}">
                <a16:creationId xmlns:a16="http://schemas.microsoft.com/office/drawing/2014/main" id="{E7AF7061-76C8-4060-E770-F7AFB9FD9371}"/>
              </a:ext>
            </a:extLst>
          </p:cNvPr>
          <p:cNvSpPr txBox="1"/>
          <p:nvPr/>
        </p:nvSpPr>
        <p:spPr>
          <a:xfrm>
            <a:off x="110067" y="3429000"/>
            <a:ext cx="1896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锉配步骤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5920EFC5-3CA4-C45C-A0DF-3E46CF48A70A}"/>
              </a:ext>
            </a:extLst>
          </p:cNvPr>
          <p:cNvSpPr txBox="1"/>
          <p:nvPr/>
        </p:nvSpPr>
        <p:spPr>
          <a:xfrm>
            <a:off x="364065" y="3807220"/>
            <a:ext cx="6739467" cy="2585323"/>
          </a:xfrm>
          <a:prstGeom prst="rect">
            <a:avLst/>
          </a:prstGeom>
          <a:noFill/>
        </p:spPr>
        <p:txBody>
          <a:bodyPr wrap="square">
            <a:spAutoFit/>
          </a:bodyPr>
          <a:lstStyle/>
          <a:p>
            <a:pPr algn="just">
              <a:buNone/>
            </a:pPr>
            <a:r>
              <a:rPr lang="en-US" altLang="zh-CN" kern="100" dirty="0">
                <a:latin typeface="等线" panose="02010600030101010101" pitchFamily="2" charset="-122"/>
                <a:ea typeface="宋体" panose="02010600030101010101" pitchFamily="2" charset="-122"/>
                <a:cs typeface="Times New Roman" panose="02020603050405020304" pitchFamily="18" charset="0"/>
              </a:rPr>
              <a:t>1</a:t>
            </a:r>
            <a:r>
              <a:rPr lang="zh-CN" altLang="zh-CN" kern="100" dirty="0">
                <a:latin typeface="等线" panose="02010600030101010101" pitchFamily="2" charset="-122"/>
                <a:ea typeface="宋体" panose="02010600030101010101" pitchFamily="2" charset="-122"/>
                <a:cs typeface="Times New Roman" panose="02020603050405020304" pitchFamily="18" charset="0"/>
              </a:rPr>
              <a:t>）检查毛坯是否与图纸相符合，准备所需的工具、量具、夹具，设备检查（如台钻）。</a:t>
            </a:r>
            <a:endParaRPr lang="en-US" altLang="zh-CN" kern="100" dirty="0">
              <a:latin typeface="等线" panose="02010600030101010101" pitchFamily="2" charset="-122"/>
              <a:ea typeface="宋体" panose="02010600030101010101" pitchFamily="2" charset="-122"/>
              <a:cs typeface="Times New Roman" panose="02020603050405020304" pitchFamily="18" charset="0"/>
            </a:endParaRPr>
          </a:p>
          <a:p>
            <a:pPr algn="just">
              <a:buNone/>
            </a:pPr>
            <a:r>
              <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rPr>
              <a:t>2</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）四方凸件加工（件</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None/>
            </a:pPr>
            <a:r>
              <a:rPr lang="en-US" altLang="zh-CN" sz="1800"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）加工四方凹件（件</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None/>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①外形加工及划线。</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None/>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②钻排孔，去余料。</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None/>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③内四方锉配。</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None/>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④试配。</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None/>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⑤精修整个面。</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0491155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2D1FE-93DC-E6E6-DF0B-AE96278CFDD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380FE7A-F8BD-943F-1474-A075AF67EFB2}"/>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69D57B47-0859-8639-7DDF-CD91BE2D8195}"/>
              </a:ext>
            </a:extLst>
          </p:cNvPr>
          <p:cNvSpPr txBox="1"/>
          <p:nvPr/>
        </p:nvSpPr>
        <p:spPr>
          <a:xfrm>
            <a:off x="93133" y="729107"/>
            <a:ext cx="36576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制定四方体锉配的工作计划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6" name="图片 5">
            <a:extLst>
              <a:ext uri="{FF2B5EF4-FFF2-40B4-BE49-F238E27FC236}">
                <a16:creationId xmlns:a16="http://schemas.microsoft.com/office/drawing/2014/main" id="{10D52024-4A7B-2863-5B90-9B14BC63F79E}"/>
              </a:ext>
            </a:extLst>
          </p:cNvPr>
          <p:cNvPicPr>
            <a:picLocks noChangeAspect="1"/>
          </p:cNvPicPr>
          <p:nvPr/>
        </p:nvPicPr>
        <p:blipFill>
          <a:blip r:embed="rId2"/>
          <a:stretch>
            <a:fillRect/>
          </a:stretch>
        </p:blipFill>
        <p:spPr>
          <a:xfrm>
            <a:off x="591989" y="1253066"/>
            <a:ext cx="5212927" cy="5670677"/>
          </a:xfrm>
          <a:prstGeom prst="rect">
            <a:avLst/>
          </a:prstGeom>
        </p:spPr>
      </p:pic>
      <p:pic>
        <p:nvPicPr>
          <p:cNvPr id="7" name="图片 6">
            <a:extLst>
              <a:ext uri="{FF2B5EF4-FFF2-40B4-BE49-F238E27FC236}">
                <a16:creationId xmlns:a16="http://schemas.microsoft.com/office/drawing/2014/main" id="{73AEF80E-E75D-ADEE-588B-237B9987AF72}"/>
              </a:ext>
            </a:extLst>
          </p:cNvPr>
          <p:cNvPicPr>
            <a:picLocks noChangeAspect="1"/>
          </p:cNvPicPr>
          <p:nvPr/>
        </p:nvPicPr>
        <p:blipFill>
          <a:blip r:embed="rId3"/>
          <a:stretch>
            <a:fillRect/>
          </a:stretch>
        </p:blipFill>
        <p:spPr>
          <a:xfrm>
            <a:off x="6249718" y="1253066"/>
            <a:ext cx="5143876" cy="4978951"/>
          </a:xfrm>
          <a:prstGeom prst="rect">
            <a:avLst/>
          </a:prstGeom>
        </p:spPr>
      </p:pic>
    </p:spTree>
    <p:extLst>
      <p:ext uri="{BB962C8B-B14F-4D97-AF65-F5344CB8AC3E}">
        <p14:creationId xmlns:p14="http://schemas.microsoft.com/office/powerpoint/2010/main" val="24886810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70CB4-3DFF-8BD3-4BEA-D0C3A1000BA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8A1AF76-FD04-94D0-1A72-6BE4282222F5}"/>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970AF438-D9AA-CE4B-BE7F-7667C09C216F}"/>
              </a:ext>
            </a:extLst>
          </p:cNvPr>
          <p:cNvSpPr txBox="1"/>
          <p:nvPr/>
        </p:nvSpPr>
        <p:spPr>
          <a:xfrm>
            <a:off x="905936" y="896722"/>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E20D6ED7-69B9-6977-BBDE-CDEA1C4177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3335" y="711200"/>
            <a:ext cx="585632" cy="585632"/>
          </a:xfrm>
          <a:prstGeom prst="rect">
            <a:avLst/>
          </a:prstGeom>
        </p:spPr>
      </p:pic>
      <p:sp>
        <p:nvSpPr>
          <p:cNvPr id="8" name="文本框 7">
            <a:extLst>
              <a:ext uri="{FF2B5EF4-FFF2-40B4-BE49-F238E27FC236}">
                <a16:creationId xmlns:a16="http://schemas.microsoft.com/office/drawing/2014/main" id="{430D4973-C61D-F3DD-556D-659E28E8DEEE}"/>
              </a:ext>
            </a:extLst>
          </p:cNvPr>
          <p:cNvSpPr txBox="1"/>
          <p:nvPr/>
        </p:nvSpPr>
        <p:spPr>
          <a:xfrm>
            <a:off x="135467" y="1136092"/>
            <a:ext cx="23622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A5D45BCC-9C34-61F2-2F41-4E2A1BECE125}"/>
              </a:ext>
            </a:extLst>
          </p:cNvPr>
          <p:cNvPicPr>
            <a:picLocks noChangeAspect="1"/>
          </p:cNvPicPr>
          <p:nvPr/>
        </p:nvPicPr>
        <p:blipFill>
          <a:blip r:embed="rId4"/>
          <a:stretch>
            <a:fillRect/>
          </a:stretch>
        </p:blipFill>
        <p:spPr>
          <a:xfrm>
            <a:off x="626536" y="1548839"/>
            <a:ext cx="4724370" cy="5470826"/>
          </a:xfrm>
          <a:prstGeom prst="rect">
            <a:avLst/>
          </a:prstGeom>
        </p:spPr>
      </p:pic>
      <p:sp>
        <p:nvSpPr>
          <p:cNvPr id="11" name="文本框 10">
            <a:extLst>
              <a:ext uri="{FF2B5EF4-FFF2-40B4-BE49-F238E27FC236}">
                <a16:creationId xmlns:a16="http://schemas.microsoft.com/office/drawing/2014/main" id="{1B18E7BB-6E33-A785-C2F4-13647AA8774A}"/>
              </a:ext>
            </a:extLst>
          </p:cNvPr>
          <p:cNvSpPr txBox="1"/>
          <p:nvPr/>
        </p:nvSpPr>
        <p:spPr>
          <a:xfrm>
            <a:off x="5960533" y="453844"/>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3813473F-D9A9-F1BC-1BBB-BF3473A1CA87}"/>
              </a:ext>
            </a:extLst>
          </p:cNvPr>
          <p:cNvPicPr>
            <a:picLocks noChangeAspect="1"/>
          </p:cNvPicPr>
          <p:nvPr/>
        </p:nvPicPr>
        <p:blipFill>
          <a:blip r:embed="rId5"/>
          <a:stretch>
            <a:fillRect/>
          </a:stretch>
        </p:blipFill>
        <p:spPr>
          <a:xfrm>
            <a:off x="6370489" y="896722"/>
            <a:ext cx="5276088" cy="6097524"/>
          </a:xfrm>
          <a:prstGeom prst="rect">
            <a:avLst/>
          </a:prstGeom>
        </p:spPr>
      </p:pic>
    </p:spTree>
    <p:extLst>
      <p:ext uri="{BB962C8B-B14F-4D97-AF65-F5344CB8AC3E}">
        <p14:creationId xmlns:p14="http://schemas.microsoft.com/office/powerpoint/2010/main" val="90439985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DE065-54E9-CAFB-5097-24A7ED95555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14FB840-7B0B-4A63-9860-C11C1C44C273}"/>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3145FEE1-DE03-C8FC-B6E7-03EDC762E351}"/>
              </a:ext>
            </a:extLst>
          </p:cNvPr>
          <p:cNvSpPr txBox="1"/>
          <p:nvPr/>
        </p:nvSpPr>
        <p:spPr>
          <a:xfrm>
            <a:off x="59267" y="684494"/>
            <a:ext cx="23198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7D4B1E23-C593-2F41-9ECD-C7CB2F136FAC}"/>
              </a:ext>
            </a:extLst>
          </p:cNvPr>
          <p:cNvPicPr>
            <a:picLocks noChangeAspect="1"/>
          </p:cNvPicPr>
          <p:nvPr/>
        </p:nvPicPr>
        <p:blipFill>
          <a:blip r:embed="rId2"/>
          <a:stretch>
            <a:fillRect/>
          </a:stretch>
        </p:blipFill>
        <p:spPr>
          <a:xfrm>
            <a:off x="736600" y="1051172"/>
            <a:ext cx="3951963" cy="5914246"/>
          </a:xfrm>
          <a:prstGeom prst="rect">
            <a:avLst/>
          </a:prstGeom>
        </p:spPr>
      </p:pic>
      <p:sp>
        <p:nvSpPr>
          <p:cNvPr id="9" name="文本框 8">
            <a:extLst>
              <a:ext uri="{FF2B5EF4-FFF2-40B4-BE49-F238E27FC236}">
                <a16:creationId xmlns:a16="http://schemas.microsoft.com/office/drawing/2014/main" id="{3A48A50E-7F5C-D240-94EA-8F30882462BB}"/>
              </a:ext>
            </a:extLst>
          </p:cNvPr>
          <p:cNvSpPr txBox="1"/>
          <p:nvPr/>
        </p:nvSpPr>
        <p:spPr>
          <a:xfrm>
            <a:off x="6096000" y="684494"/>
            <a:ext cx="24468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9DA09519-0A62-6009-784C-14C56394A1F7}"/>
              </a:ext>
            </a:extLst>
          </p:cNvPr>
          <p:cNvPicPr>
            <a:picLocks noChangeAspect="1"/>
          </p:cNvPicPr>
          <p:nvPr/>
        </p:nvPicPr>
        <p:blipFill>
          <a:blip r:embed="rId3"/>
          <a:stretch>
            <a:fillRect/>
          </a:stretch>
        </p:blipFill>
        <p:spPr>
          <a:xfrm>
            <a:off x="6370489" y="1068104"/>
            <a:ext cx="5276088" cy="5969508"/>
          </a:xfrm>
          <a:prstGeom prst="rect">
            <a:avLst/>
          </a:prstGeom>
        </p:spPr>
      </p:pic>
    </p:spTree>
    <p:extLst>
      <p:ext uri="{BB962C8B-B14F-4D97-AF65-F5344CB8AC3E}">
        <p14:creationId xmlns:p14="http://schemas.microsoft.com/office/powerpoint/2010/main" val="306607529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F235E-567D-2135-27DB-5C33EF30C11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B63531E-717C-E21B-0FDA-864EF428D35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BD8690D8-3D86-D62E-9DF1-0ECA59053C7C}"/>
              </a:ext>
            </a:extLst>
          </p:cNvPr>
          <p:cNvSpPr txBox="1"/>
          <p:nvPr/>
        </p:nvSpPr>
        <p:spPr>
          <a:xfrm>
            <a:off x="364066" y="737574"/>
            <a:ext cx="3623734" cy="637675"/>
          </a:xfrm>
          <a:prstGeom prst="rect">
            <a:avLst/>
          </a:prstGeom>
          <a:noFill/>
        </p:spPr>
        <p:txBody>
          <a:bodyPr wrap="square">
            <a:spAutoFit/>
          </a:bodyPr>
          <a:lstStyle/>
          <a:p>
            <a:pPr>
              <a:lnSpc>
                <a:spcPct val="150000"/>
              </a:lnSpc>
            </a:pPr>
            <a:r>
              <a:rPr lang="zh-CN" altLang="zh-CN" sz="28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塑料模具装配</a:t>
            </a:r>
          </a:p>
        </p:txBody>
      </p:sp>
      <p:sp>
        <p:nvSpPr>
          <p:cNvPr id="5" name="文本框 4">
            <a:extLst>
              <a:ext uri="{FF2B5EF4-FFF2-40B4-BE49-F238E27FC236}">
                <a16:creationId xmlns:a16="http://schemas.microsoft.com/office/drawing/2014/main" id="{E4943E70-C115-8200-B9BC-53932E5ACADF}"/>
              </a:ext>
            </a:extLst>
          </p:cNvPr>
          <p:cNvSpPr txBox="1"/>
          <p:nvPr/>
        </p:nvSpPr>
        <p:spPr>
          <a:xfrm>
            <a:off x="972948" y="1462359"/>
            <a:ext cx="2480733"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“中国精度”</a:t>
            </a:r>
          </a:p>
        </p:txBody>
      </p:sp>
      <p:pic>
        <p:nvPicPr>
          <p:cNvPr id="6" name="图形 5" descr="带齿轮的头部">
            <a:extLst>
              <a:ext uri="{FF2B5EF4-FFF2-40B4-BE49-F238E27FC236}">
                <a16:creationId xmlns:a16="http://schemas.microsoft.com/office/drawing/2014/main" id="{99603854-5627-B0F2-8251-3757EAD665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361092"/>
            <a:ext cx="490349" cy="490349"/>
          </a:xfrm>
          <a:prstGeom prst="rect">
            <a:avLst/>
          </a:prstGeom>
        </p:spPr>
      </p:pic>
      <p:pic>
        <p:nvPicPr>
          <p:cNvPr id="2" name="图片 1">
            <a:extLst>
              <a:ext uri="{FF2B5EF4-FFF2-40B4-BE49-F238E27FC236}">
                <a16:creationId xmlns:a16="http://schemas.microsoft.com/office/drawing/2014/main" id="{E3A76F0D-1C2C-57A6-8391-75EFBB828C15}"/>
              </a:ext>
            </a:extLst>
          </p:cNvPr>
          <p:cNvPicPr>
            <a:picLocks noChangeAspect="1"/>
          </p:cNvPicPr>
          <p:nvPr/>
        </p:nvPicPr>
        <p:blipFill>
          <a:blip r:embed="rId4"/>
          <a:stretch>
            <a:fillRect/>
          </a:stretch>
        </p:blipFill>
        <p:spPr>
          <a:xfrm>
            <a:off x="672434" y="2064082"/>
            <a:ext cx="3981484" cy="2304718"/>
          </a:xfrm>
          <a:prstGeom prst="rect">
            <a:avLst/>
          </a:prstGeom>
        </p:spPr>
      </p:pic>
      <p:sp>
        <p:nvSpPr>
          <p:cNvPr id="9" name="文本框 8">
            <a:extLst>
              <a:ext uri="{FF2B5EF4-FFF2-40B4-BE49-F238E27FC236}">
                <a16:creationId xmlns:a16="http://schemas.microsoft.com/office/drawing/2014/main" id="{BCD64E1E-A0D5-DC7F-A4EB-5E0E743C8356}"/>
              </a:ext>
            </a:extLst>
          </p:cNvPr>
          <p:cNvSpPr txBox="1"/>
          <p:nvPr/>
        </p:nvSpPr>
        <p:spPr>
          <a:xfrm>
            <a:off x="5317067" y="1991512"/>
            <a:ext cx="6096000" cy="2585323"/>
          </a:xfrm>
          <a:prstGeom prst="rect">
            <a:avLst/>
          </a:prstGeom>
          <a:noFill/>
        </p:spPr>
        <p:txBody>
          <a:bodyPr wrap="square">
            <a:spAutoFit/>
          </a:bodyPr>
          <a:lstStyle/>
          <a:p>
            <a:pPr algn="just">
              <a:buNone/>
            </a:pPr>
            <a:r>
              <a:rPr lang="zh-CN" altLang="zh-CN" sz="18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夏立是中国电科网络通信研究院高级技师，如图所示，他从业</a:t>
            </a:r>
            <a:r>
              <a:rPr lang="zh-CN" altLang="zh-CN" sz="1800" dirty="0">
                <a:solidFill>
                  <a:srgbClr val="333333"/>
                </a:solidFill>
                <a:effectLst/>
                <a:latin typeface="宋体" panose="02010600030101010101" pitchFamily="2" charset="-122"/>
                <a:ea typeface="Helvetica" panose="020B0604020202020204" pitchFamily="34" charset="0"/>
                <a:cs typeface="宋体" panose="02010600030101010101" pitchFamily="2" charset="-122"/>
              </a:rPr>
              <a:t>30</a:t>
            </a:r>
            <a:r>
              <a:rPr lang="zh-CN" altLang="zh-CN" sz="18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多年来一直坚守在生产一线，先后出色完成了嫦娥探月工程、“中国天眼”、“北斗”工程等多个高端重要工程项目的装配及保障任务，装配的齿轮间隙仅有</a:t>
            </a:r>
            <a:r>
              <a:rPr lang="zh-CN" altLang="zh-CN" sz="1800" dirty="0">
                <a:solidFill>
                  <a:srgbClr val="333333"/>
                </a:solidFill>
                <a:effectLst/>
                <a:latin typeface="宋体" panose="02010600030101010101" pitchFamily="2" charset="-122"/>
                <a:ea typeface="Helvetica" panose="020B0604020202020204" pitchFamily="34" charset="0"/>
                <a:cs typeface="宋体" panose="02010600030101010101" pitchFamily="2" charset="-122"/>
              </a:rPr>
              <a:t>0.004</a:t>
            </a:r>
            <a:r>
              <a:rPr lang="zh-CN" altLang="zh-CN" sz="18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毫米，精密程度非常高。他还攻克了百余项技术难关，获得了多项发明专利，为我国的军事通信、卫星导航定位、军事测控等作出了突出贡献。夏立亲手装配的天线，亮过“天眼”，指过“北斗”，送过“神舟”，护过战舰，用一次次的极致磨砺，不断提升着“中国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2812634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613D5-1476-E403-D5D5-E4D4270198A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CFDE852-604A-79FD-F4B6-0F95A52F57B4}"/>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9EDF4B9F-9B70-0A55-EB5E-A96C0C897BE9}"/>
              </a:ext>
            </a:extLst>
          </p:cNvPr>
          <p:cNvSpPr txBox="1"/>
          <p:nvPr/>
        </p:nvSpPr>
        <p:spPr>
          <a:xfrm>
            <a:off x="895799" y="936139"/>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4" name="图形 3" descr="灯泡和齿轮">
            <a:extLst>
              <a:ext uri="{FF2B5EF4-FFF2-40B4-BE49-F238E27FC236}">
                <a16:creationId xmlns:a16="http://schemas.microsoft.com/office/drawing/2014/main" id="{A39064EF-EC1B-829B-56C1-20A87D5643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4933" y="848098"/>
            <a:ext cx="511874" cy="488154"/>
          </a:xfrm>
          <a:prstGeom prst="rect">
            <a:avLst/>
          </a:prstGeom>
        </p:spPr>
      </p:pic>
      <p:sp>
        <p:nvSpPr>
          <p:cNvPr id="5" name="文本框 4">
            <a:extLst>
              <a:ext uri="{FF2B5EF4-FFF2-40B4-BE49-F238E27FC236}">
                <a16:creationId xmlns:a16="http://schemas.microsoft.com/office/drawing/2014/main" id="{D241D8AE-9101-153F-2C86-AD22074AC9D8}"/>
              </a:ext>
            </a:extLst>
          </p:cNvPr>
          <p:cNvSpPr txBox="1"/>
          <p:nvPr/>
        </p:nvSpPr>
        <p:spPr>
          <a:xfrm>
            <a:off x="895799" y="3000304"/>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6" name="图形 5" descr="研究">
            <a:extLst>
              <a:ext uri="{FF2B5EF4-FFF2-40B4-BE49-F238E27FC236}">
                <a16:creationId xmlns:a16="http://schemas.microsoft.com/office/drawing/2014/main" id="{EA6CEB25-5FB0-2800-6F69-4B46BF5D7BD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4944" y="3000304"/>
            <a:ext cx="481863" cy="481863"/>
          </a:xfrm>
          <a:prstGeom prst="rect">
            <a:avLst/>
          </a:prstGeom>
        </p:spPr>
      </p:pic>
      <p:sp>
        <p:nvSpPr>
          <p:cNvPr id="7" name="文本框 6">
            <a:extLst>
              <a:ext uri="{FF2B5EF4-FFF2-40B4-BE49-F238E27FC236}">
                <a16:creationId xmlns:a16="http://schemas.microsoft.com/office/drawing/2014/main" id="{1DD4250D-AEF5-0A0E-3672-EA3836DCC1D9}"/>
              </a:ext>
            </a:extLst>
          </p:cNvPr>
          <p:cNvSpPr txBox="1"/>
          <p:nvPr/>
        </p:nvSpPr>
        <p:spPr>
          <a:xfrm>
            <a:off x="524933" y="1418002"/>
            <a:ext cx="4478867" cy="1477328"/>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1.能够详细阐述常见零件装配的基本原理；</a:t>
            </a:r>
          </a:p>
          <a:p>
            <a:r>
              <a:rPr lang="zh-CN" altLang="zh-CN" dirty="0">
                <a:latin typeface="宋体" panose="02010600030101010101" pitchFamily="2" charset="-122"/>
                <a:ea typeface="宋体" panose="02010600030101010101" pitchFamily="2" charset="-122"/>
              </a:rPr>
              <a:t>2.能够阐述常见零件装配的基本方法；</a:t>
            </a:r>
          </a:p>
          <a:p>
            <a:r>
              <a:rPr lang="zh-CN" altLang="zh-CN" dirty="0">
                <a:latin typeface="宋体" panose="02010600030101010101" pitchFamily="2" charset="-122"/>
                <a:ea typeface="宋体" panose="02010600030101010101" pitchFamily="2" charset="-122"/>
              </a:rPr>
              <a:t>3.能够正确使用装配工具的能力；</a:t>
            </a:r>
          </a:p>
          <a:p>
            <a:r>
              <a:rPr lang="zh-CN" altLang="zh-CN" dirty="0">
                <a:latin typeface="宋体" panose="02010600030101010101" pitchFamily="2" charset="-122"/>
                <a:ea typeface="宋体" panose="02010600030101010101" pitchFamily="2" charset="-122"/>
              </a:rPr>
              <a:t>4.能够正确编制装配工艺的能力；</a:t>
            </a:r>
          </a:p>
          <a:p>
            <a:r>
              <a:rPr lang="zh-CN" altLang="zh-CN" dirty="0">
                <a:latin typeface="宋体" panose="02010600030101010101" pitchFamily="2" charset="-122"/>
                <a:ea typeface="宋体" panose="02010600030101010101" pitchFamily="2" charset="-122"/>
              </a:rPr>
              <a:t>5.能够正确进行装配操作的能力。</a:t>
            </a:r>
          </a:p>
        </p:txBody>
      </p:sp>
      <p:sp>
        <p:nvSpPr>
          <p:cNvPr id="9" name="文本框 8">
            <a:extLst>
              <a:ext uri="{FF2B5EF4-FFF2-40B4-BE49-F238E27FC236}">
                <a16:creationId xmlns:a16="http://schemas.microsoft.com/office/drawing/2014/main" id="{9E4A7EB5-1321-D430-1D8E-6F549FD4A6D3}"/>
              </a:ext>
            </a:extLst>
          </p:cNvPr>
          <p:cNvSpPr txBox="1"/>
          <p:nvPr/>
        </p:nvSpPr>
        <p:spPr>
          <a:xfrm>
            <a:off x="524933" y="3587141"/>
            <a:ext cx="4902200" cy="2031325"/>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通过对塑料模具进行装配，全面认识塑料模具典型结构及零部件的装配，为模具设计与制造奠定良好的基础。同时，了解塑料模具零件相互之间的装配形式及配合关系。了解塑料模具各种零件在模具中的作用，全面掌握模具的装配过程、方法和各种工具的使用。掌握操作技能，培养分析问题和解决问题的能力。</a:t>
            </a:r>
          </a:p>
        </p:txBody>
      </p:sp>
      <p:pic>
        <p:nvPicPr>
          <p:cNvPr id="10" name="图片 9">
            <a:extLst>
              <a:ext uri="{FF2B5EF4-FFF2-40B4-BE49-F238E27FC236}">
                <a16:creationId xmlns:a16="http://schemas.microsoft.com/office/drawing/2014/main" id="{1C971B85-ADAA-1805-AC12-CDFE4E6C2E29}"/>
              </a:ext>
            </a:extLst>
          </p:cNvPr>
          <p:cNvPicPr>
            <a:picLocks noChangeAspect="1"/>
          </p:cNvPicPr>
          <p:nvPr/>
        </p:nvPicPr>
        <p:blipFill>
          <a:blip r:embed="rId6"/>
          <a:stretch>
            <a:fillRect/>
          </a:stretch>
        </p:blipFill>
        <p:spPr>
          <a:xfrm>
            <a:off x="6248853" y="1177070"/>
            <a:ext cx="5163760" cy="3846909"/>
          </a:xfrm>
          <a:prstGeom prst="rect">
            <a:avLst/>
          </a:prstGeom>
        </p:spPr>
      </p:pic>
      <p:sp>
        <p:nvSpPr>
          <p:cNvPr id="14" name="文本框 13">
            <a:extLst>
              <a:ext uri="{FF2B5EF4-FFF2-40B4-BE49-F238E27FC236}">
                <a16:creationId xmlns:a16="http://schemas.microsoft.com/office/drawing/2014/main" id="{140495AB-72A7-C1AD-AF50-9460EB94D2AC}"/>
              </a:ext>
            </a:extLst>
          </p:cNvPr>
          <p:cNvSpPr txBox="1"/>
          <p:nvPr/>
        </p:nvSpPr>
        <p:spPr>
          <a:xfrm>
            <a:off x="5926667" y="5023979"/>
            <a:ext cx="6096000" cy="507831"/>
          </a:xfrm>
          <a:prstGeom prst="rect">
            <a:avLst/>
          </a:prstGeom>
          <a:noFill/>
        </p:spPr>
        <p:txBody>
          <a:bodyPr wrap="square">
            <a:spAutoFit/>
          </a:bodyPr>
          <a:lstStyle/>
          <a:p>
            <a:pPr algn="ctr">
              <a:buNone/>
            </a:pP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10-</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定位销；</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定位圈；</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12</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13-</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内六角螺钉；</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浇口套；</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入子；</a:t>
            </a:r>
            <a:endParaRPr lang="zh-CN" altLang="zh-CN" sz="900" dirty="0">
              <a:effectLst/>
              <a:latin typeface="宋体" panose="02010600030101010101" pitchFamily="2" charset="-122"/>
              <a:ea typeface="宋体" panose="02010600030101010101" pitchFamily="2" charset="-122"/>
              <a:cs typeface="宋体" panose="02010600030101010101" pitchFamily="2" charset="-122"/>
            </a:endParaRPr>
          </a:p>
          <a:p>
            <a:pPr algn="ctr">
              <a:buNone/>
            </a:pP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定模座板；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型芯；</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11-</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复位杆；</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14-</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动模座板；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15-</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垫块；</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16-</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顶杆垫板；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17-</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顶杆固定板；</a:t>
            </a:r>
            <a:endParaRPr lang="zh-CN" altLang="zh-CN" sz="900" dirty="0">
              <a:effectLst/>
              <a:latin typeface="宋体" panose="02010600030101010101" pitchFamily="2" charset="-122"/>
              <a:ea typeface="宋体" panose="02010600030101010101" pitchFamily="2" charset="-122"/>
              <a:cs typeface="宋体" panose="02010600030101010101" pitchFamily="2" charset="-122"/>
            </a:endParaRPr>
          </a:p>
          <a:p>
            <a:pPr algn="ctr">
              <a:buNone/>
            </a:pP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18-</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支撑板；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19-</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动模板；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20-</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推板；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21-</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定模板；</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22-</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导柱；</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23-</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导套；</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24-</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拉料杆；</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25-</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水嘴</a:t>
            </a:r>
            <a:endParaRPr lang="zh-CN" altLang="zh-CN" sz="9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870849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39D64-A14A-069D-93B0-D704256D897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5A6D327-AC41-70FA-B137-3384C4CD6B31}"/>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BC15CB6C-8928-B616-9DB5-8C714E199DE3}"/>
              </a:ext>
            </a:extLst>
          </p:cNvPr>
          <p:cNvSpPr txBox="1"/>
          <p:nvPr/>
        </p:nvSpPr>
        <p:spPr>
          <a:xfrm>
            <a:off x="364066" y="914400"/>
            <a:ext cx="4224867" cy="800219"/>
          </a:xfrm>
          <a:prstGeom prst="rect">
            <a:avLst/>
          </a:prstGeom>
          <a:noFill/>
        </p:spPr>
        <p:txBody>
          <a:bodyPr wrap="square" rtlCol="0">
            <a:spAutoFit/>
          </a:bodyPr>
          <a:lstStyle/>
          <a:p>
            <a:r>
              <a:rPr lang="zh-CN" altLang="zh-CN" sz="2800" b="1" dirty="0">
                <a:latin typeface="宋体" panose="02010600030101010101" pitchFamily="2" charset="-122"/>
                <a:ea typeface="宋体" panose="02010600030101010101" pitchFamily="2" charset="-122"/>
              </a:rPr>
              <a:t>任务</a:t>
            </a:r>
            <a:r>
              <a:rPr lang="en-US" altLang="zh-CN" sz="2800" b="1" dirty="0">
                <a:latin typeface="宋体" panose="02010600030101010101" pitchFamily="2" charset="-122"/>
                <a:ea typeface="宋体" panose="02010600030101010101" pitchFamily="2" charset="-122"/>
              </a:rPr>
              <a:t>2 </a:t>
            </a:r>
            <a:r>
              <a:rPr lang="zh-CN" altLang="zh-CN" sz="2800" b="1" dirty="0">
                <a:latin typeface="宋体" panose="02010600030101010101" pitchFamily="2" charset="-122"/>
                <a:ea typeface="宋体" panose="02010600030101010101" pitchFamily="2" charset="-122"/>
              </a:rPr>
              <a:t>游标卡尺的测量</a:t>
            </a:r>
          </a:p>
          <a:p>
            <a:endParaRPr lang="zh-CN" altLang="en-US" dirty="0"/>
          </a:p>
        </p:txBody>
      </p:sp>
      <p:pic>
        <p:nvPicPr>
          <p:cNvPr id="16" name="图形 15" descr="带齿轮的头部">
            <a:extLst>
              <a:ext uri="{FF2B5EF4-FFF2-40B4-BE49-F238E27FC236}">
                <a16:creationId xmlns:a16="http://schemas.microsoft.com/office/drawing/2014/main" id="{00BEC115-ECB8-4772-AEB9-47EA4F5D10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599" y="1469444"/>
            <a:ext cx="490349" cy="490349"/>
          </a:xfrm>
          <a:prstGeom prst="rect">
            <a:avLst/>
          </a:prstGeom>
        </p:spPr>
      </p:pic>
      <p:sp>
        <p:nvSpPr>
          <p:cNvPr id="18" name="文本框 17">
            <a:extLst>
              <a:ext uri="{FF2B5EF4-FFF2-40B4-BE49-F238E27FC236}">
                <a16:creationId xmlns:a16="http://schemas.microsoft.com/office/drawing/2014/main" id="{D6CDC388-8FD6-654E-0E49-F38F2BBB6059}"/>
              </a:ext>
            </a:extLst>
          </p:cNvPr>
          <p:cNvSpPr txBox="1"/>
          <p:nvPr/>
        </p:nvSpPr>
        <p:spPr>
          <a:xfrm>
            <a:off x="1091481" y="1559683"/>
            <a:ext cx="1465452" cy="400110"/>
          </a:xfrm>
          <a:prstGeom prst="rect">
            <a:avLst/>
          </a:prstGeom>
          <a:noFill/>
        </p:spPr>
        <p:txBody>
          <a:bodyPr wrap="square">
            <a:spAutoFit/>
          </a:bodyPr>
          <a:lstStyle/>
          <a:p>
            <a:pPr>
              <a:buNone/>
            </a:pPr>
            <a:r>
              <a:rPr lang="zh-CN" altLang="zh-CN" sz="2000" b="1" dirty="0">
                <a:ln w="9525" cap="rnd" cmpd="sng" algn="ctr">
                  <a:solidFill>
                    <a:srgbClr val="000000"/>
                  </a:solidFill>
                  <a:prstDash val="solid"/>
                  <a:bevel/>
                </a:ln>
                <a:solidFill>
                  <a:srgbClr val="000000"/>
                </a:solidFill>
                <a:effectLst/>
                <a:latin typeface="宋体" panose="02010600030101010101" pitchFamily="2" charset="-122"/>
                <a:ea typeface="宋体" panose="02010600030101010101" pitchFamily="2" charset="-122"/>
                <a:cs typeface="宋体" panose="02010600030101010101" pitchFamily="2" charset="-122"/>
              </a:rPr>
              <a:t>东汉铜卡尺</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D02A656B-5BA0-6B61-2DA7-450BC4CB9FD5}"/>
              </a:ext>
            </a:extLst>
          </p:cNvPr>
          <p:cNvSpPr txBox="1"/>
          <p:nvPr/>
        </p:nvSpPr>
        <p:spPr>
          <a:xfrm>
            <a:off x="5342891" y="2037827"/>
            <a:ext cx="6096000" cy="3784369"/>
          </a:xfrm>
          <a:prstGeom prst="rect">
            <a:avLst/>
          </a:prstGeom>
          <a:noFill/>
        </p:spPr>
        <p:txBody>
          <a:bodyPr wrap="square">
            <a:spAutoFit/>
          </a:bodyPr>
          <a:lstStyle/>
          <a:p>
            <a:pPr>
              <a:lnSpc>
                <a:spcPct val="150000"/>
              </a:lnSpc>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中国汉代科学技术发达，发明了大量的领先当时世界的先进仪器和器具，</a:t>
            </a:r>
            <a:r>
              <a:rPr lang="zh-CN" altLang="zh-CN" dirty="0">
                <a:latin typeface="Times New Roman" panose="02020603050405020304" pitchFamily="18" charset="0"/>
                <a:ea typeface="宋体" panose="02010600030101010101" pitchFamily="2" charset="-122"/>
                <a:cs typeface="Times New Roman" panose="02020603050405020304" pitchFamily="18" charset="0"/>
              </a:rPr>
              <a:t>如浑天仪、地动仪、水排等，这些圆轴类零件的诞生，都昭示着刻线直尺在中国的诞生。在北京国家博物馆中珍藏的</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新莽铜卡尺</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，经过专家考证，它是全世界发现最早的卡尺，制造于公元</a:t>
            </a:r>
            <a:r>
              <a:rPr lang="en-US" altLang="zh-CN"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dirty="0">
                <a:latin typeface="Times New Roman" panose="02020603050405020304" pitchFamily="18" charset="0"/>
                <a:ea typeface="宋体" panose="02010600030101010101" pitchFamily="2" charset="-122"/>
                <a:cs typeface="Times New Roman" panose="02020603050405020304" pitchFamily="18" charset="0"/>
              </a:rPr>
              <a:t>年，距今</a:t>
            </a:r>
            <a:r>
              <a:rPr lang="en-US" altLang="zh-CN" dirty="0">
                <a:latin typeface="Times New Roman" panose="02020603050405020304" pitchFamily="18" charset="0"/>
                <a:ea typeface="宋体" panose="02010600030101010101" pitchFamily="2" charset="-122"/>
                <a:cs typeface="Times New Roman" panose="02020603050405020304" pitchFamily="18" charset="0"/>
              </a:rPr>
              <a:t>2000</a:t>
            </a:r>
            <a:r>
              <a:rPr lang="zh-CN" altLang="zh-CN" dirty="0">
                <a:latin typeface="Times New Roman" panose="02020603050405020304" pitchFamily="18" charset="0"/>
                <a:ea typeface="宋体" panose="02010600030101010101" pitchFamily="2" charset="-122"/>
                <a:cs typeface="Times New Roman" panose="02020603050405020304" pitchFamily="18" charset="0"/>
              </a:rPr>
              <a:t>多年，如图所示。与我国相比，国外在卡尺领域的发明晚了</a:t>
            </a:r>
            <a:r>
              <a:rPr lang="en-US" altLang="zh-CN" dirty="0">
                <a:latin typeface="Times New Roman" panose="02020603050405020304" pitchFamily="18" charset="0"/>
                <a:ea typeface="宋体" panose="02010600030101010101" pitchFamily="2" charset="-122"/>
                <a:cs typeface="Times New Roman" panose="02020603050405020304" pitchFamily="18" charset="0"/>
              </a:rPr>
              <a:t>1000</a:t>
            </a:r>
            <a:r>
              <a:rPr lang="zh-CN" altLang="zh-CN" dirty="0">
                <a:latin typeface="Times New Roman" panose="02020603050405020304" pitchFamily="18" charset="0"/>
                <a:ea typeface="宋体" panose="02010600030101010101" pitchFamily="2" charset="-122"/>
                <a:cs typeface="Times New Roman" panose="02020603050405020304" pitchFamily="18" charset="0"/>
              </a:rPr>
              <a:t>多年，最早的是英国的</a:t>
            </a:r>
            <a:r>
              <a:rPr lang="en-US"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卡钳尺</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，外形酷似游标卡尺，但是与新莽铜卡尺一样，也仅仅是一把刻线卡尺，精度和使用范围都较低。</a:t>
            </a:r>
            <a:endParaRPr lang="zh-CN" altLang="en-US" dirty="0"/>
          </a:p>
        </p:txBody>
      </p:sp>
      <p:pic>
        <p:nvPicPr>
          <p:cNvPr id="22" name="图片 21">
            <a:extLst>
              <a:ext uri="{FF2B5EF4-FFF2-40B4-BE49-F238E27FC236}">
                <a16:creationId xmlns:a16="http://schemas.microsoft.com/office/drawing/2014/main" id="{66DB636D-467F-7D5C-E69D-F562F4D8BE3E}"/>
              </a:ext>
            </a:extLst>
          </p:cNvPr>
          <p:cNvPicPr>
            <a:picLocks noChangeAspect="1"/>
          </p:cNvPicPr>
          <p:nvPr/>
        </p:nvPicPr>
        <p:blipFill>
          <a:blip r:embed="rId4"/>
          <a:stretch>
            <a:fillRect/>
          </a:stretch>
        </p:blipFill>
        <p:spPr>
          <a:xfrm>
            <a:off x="579145" y="2226213"/>
            <a:ext cx="4214977" cy="2671995"/>
          </a:xfrm>
          <a:prstGeom prst="rect">
            <a:avLst/>
          </a:prstGeom>
        </p:spPr>
      </p:pic>
    </p:spTree>
    <p:extLst>
      <p:ext uri="{BB962C8B-B14F-4D97-AF65-F5344CB8AC3E}">
        <p14:creationId xmlns:p14="http://schemas.microsoft.com/office/powerpoint/2010/main" val="291997403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8AF66-29C3-CC9E-6A34-56D2B427272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884A621-E47B-4BBB-319B-73AF7984D34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56DFBFAC-C4C7-A2FE-A57B-A43B1737DDB6}"/>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8B83592E-4DC4-4B5E-BCED-60B9C7584B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8DF3E7CC-6863-2E2B-04C5-11B4F9C9D1BE}"/>
              </a:ext>
            </a:extLst>
          </p:cNvPr>
          <p:cNvSpPr txBox="1"/>
          <p:nvPr/>
        </p:nvSpPr>
        <p:spPr>
          <a:xfrm>
            <a:off x="93134" y="1256057"/>
            <a:ext cx="2760133"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一、装配的基本知识</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B277D55-306A-AD09-53F6-AC9A355E2367}"/>
              </a:ext>
            </a:extLst>
          </p:cNvPr>
          <p:cNvSpPr txBox="1"/>
          <p:nvPr/>
        </p:nvSpPr>
        <p:spPr>
          <a:xfrm>
            <a:off x="93134" y="1555270"/>
            <a:ext cx="14054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A4358DA3-33A8-4CDC-727D-0494303E79C0}"/>
              </a:ext>
            </a:extLst>
          </p:cNvPr>
          <p:cNvSpPr txBox="1"/>
          <p:nvPr/>
        </p:nvSpPr>
        <p:spPr>
          <a:xfrm>
            <a:off x="364066" y="1896200"/>
            <a:ext cx="5461001"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装配是按照规定的技术要求，将若干个零件组装成部件或将若干个零件和部件组装成产品的过程。即将已经加工好，并经检验合格的单个零件，通过各种形式，依次连接在一起，使之成为部件或产品的过程。</a:t>
            </a:r>
            <a:endParaRPr lang="zh-CN" altLang="en-US" dirty="0"/>
          </a:p>
        </p:txBody>
      </p:sp>
      <p:sp>
        <p:nvSpPr>
          <p:cNvPr id="12" name="文本框 11">
            <a:extLst>
              <a:ext uri="{FF2B5EF4-FFF2-40B4-BE49-F238E27FC236}">
                <a16:creationId xmlns:a16="http://schemas.microsoft.com/office/drawing/2014/main" id="{852EABEC-AC95-27BE-D83E-F9122B18779C}"/>
              </a:ext>
            </a:extLst>
          </p:cNvPr>
          <p:cNvSpPr txBox="1"/>
          <p:nvPr/>
        </p:nvSpPr>
        <p:spPr>
          <a:xfrm>
            <a:off x="93134" y="2973747"/>
            <a:ext cx="2667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）装配基本知识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7560A5CE-DAB6-BC59-1924-9980C93D8E63}"/>
              </a:ext>
            </a:extLst>
          </p:cNvPr>
          <p:cNvSpPr txBox="1"/>
          <p:nvPr/>
        </p:nvSpPr>
        <p:spPr>
          <a:xfrm>
            <a:off x="93134" y="3293794"/>
            <a:ext cx="20828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）装配的分类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9AC4D943-3E37-BC57-D666-F2DD1798569F}"/>
              </a:ext>
            </a:extLst>
          </p:cNvPr>
          <p:cNvSpPr txBox="1"/>
          <p:nvPr/>
        </p:nvSpPr>
        <p:spPr>
          <a:xfrm>
            <a:off x="364066" y="3690421"/>
            <a:ext cx="60960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装配分为组件装配、部件装配、总装配。</a:t>
            </a:r>
            <a:endParaRPr lang="zh-CN" altLang="en-US" dirty="0"/>
          </a:p>
        </p:txBody>
      </p:sp>
      <p:sp>
        <p:nvSpPr>
          <p:cNvPr id="18" name="文本框 17">
            <a:extLst>
              <a:ext uri="{FF2B5EF4-FFF2-40B4-BE49-F238E27FC236}">
                <a16:creationId xmlns:a16="http://schemas.microsoft.com/office/drawing/2014/main" id="{2BEE143D-07B8-52DA-93A4-7BBBEA4B5405}"/>
              </a:ext>
            </a:extLst>
          </p:cNvPr>
          <p:cNvSpPr txBox="1"/>
          <p:nvPr/>
        </p:nvSpPr>
        <p:spPr>
          <a:xfrm>
            <a:off x="93134" y="3875087"/>
            <a:ext cx="20150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1F4C3D97-168C-32CF-7090-051248914498}"/>
              </a:ext>
            </a:extLst>
          </p:cNvPr>
          <p:cNvSpPr txBox="1"/>
          <p:nvPr/>
        </p:nvSpPr>
        <p:spPr>
          <a:xfrm>
            <a:off x="364066" y="4217261"/>
            <a:ext cx="5461001"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装配方法有互换装配法、分组装配法、调速装配法、修配装配法。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101319BB-C78B-F85F-A4E3-76F48D8082AB}"/>
              </a:ext>
            </a:extLst>
          </p:cNvPr>
          <p:cNvSpPr txBox="1"/>
          <p:nvPr/>
        </p:nvSpPr>
        <p:spPr>
          <a:xfrm>
            <a:off x="93134" y="4653645"/>
            <a:ext cx="34882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）装配过程的三要素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4B561CEF-74FB-51BB-CFE5-52378AB85410}"/>
              </a:ext>
            </a:extLst>
          </p:cNvPr>
          <p:cNvSpPr txBox="1"/>
          <p:nvPr/>
        </p:nvSpPr>
        <p:spPr>
          <a:xfrm>
            <a:off x="338665" y="5062871"/>
            <a:ext cx="4665133"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装配过程关键的要素有定位、支撑、夹紧。</a:t>
            </a:r>
            <a:endParaRPr lang="zh-CN" altLang="en-US" dirty="0"/>
          </a:p>
        </p:txBody>
      </p:sp>
      <p:sp>
        <p:nvSpPr>
          <p:cNvPr id="26" name="文本框 25">
            <a:extLst>
              <a:ext uri="{FF2B5EF4-FFF2-40B4-BE49-F238E27FC236}">
                <a16:creationId xmlns:a16="http://schemas.microsoft.com/office/drawing/2014/main" id="{0617BD00-F35F-9895-6000-2AE1D1DCF5A6}"/>
              </a:ext>
            </a:extLst>
          </p:cNvPr>
          <p:cNvSpPr txBox="1"/>
          <p:nvPr/>
        </p:nvSpPr>
        <p:spPr>
          <a:xfrm>
            <a:off x="38100" y="5247537"/>
            <a:ext cx="2777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）装配基本要求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EF227627-6654-3C16-249A-3CE486724305}"/>
              </a:ext>
            </a:extLst>
          </p:cNvPr>
          <p:cNvSpPr txBox="1"/>
          <p:nvPr/>
        </p:nvSpPr>
        <p:spPr>
          <a:xfrm>
            <a:off x="93134" y="5545282"/>
            <a:ext cx="38523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）明确装配图在装配中的作用。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63DF3DB7-204C-7A70-AA6F-1F411D5B1396}"/>
              </a:ext>
            </a:extLst>
          </p:cNvPr>
          <p:cNvSpPr txBox="1"/>
          <p:nvPr/>
        </p:nvSpPr>
        <p:spPr>
          <a:xfrm>
            <a:off x="93134" y="5841429"/>
            <a:ext cx="2980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①帮助观察图形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a:extLst>
              <a:ext uri="{FF2B5EF4-FFF2-40B4-BE49-F238E27FC236}">
                <a16:creationId xmlns:a16="http://schemas.microsoft.com/office/drawing/2014/main" id="{6A064B51-041C-E643-C9B9-B4F1F272B6D8}"/>
              </a:ext>
            </a:extLst>
          </p:cNvPr>
          <p:cNvSpPr txBox="1"/>
          <p:nvPr/>
        </p:nvSpPr>
        <p:spPr>
          <a:xfrm>
            <a:off x="93134" y="6137576"/>
            <a:ext cx="2353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②帮助分析尺寸</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3222A6CA-6AD2-E22A-7092-22E93C3D8FFE}"/>
              </a:ext>
            </a:extLst>
          </p:cNvPr>
          <p:cNvSpPr txBox="1"/>
          <p:nvPr/>
        </p:nvSpPr>
        <p:spPr>
          <a:xfrm>
            <a:off x="93134" y="6423692"/>
            <a:ext cx="2777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③帮助了解技术条件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6" name="文本框 35">
            <a:extLst>
              <a:ext uri="{FF2B5EF4-FFF2-40B4-BE49-F238E27FC236}">
                <a16:creationId xmlns:a16="http://schemas.microsoft.com/office/drawing/2014/main" id="{2BD39F9D-2834-A442-FA29-85DB63D3E5B8}"/>
              </a:ext>
            </a:extLst>
          </p:cNvPr>
          <p:cNvSpPr txBox="1"/>
          <p:nvPr/>
        </p:nvSpPr>
        <p:spPr>
          <a:xfrm>
            <a:off x="6036733" y="1264784"/>
            <a:ext cx="4309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④了解标题栏中的内容和零件明细表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a:extLst>
              <a:ext uri="{FF2B5EF4-FFF2-40B4-BE49-F238E27FC236}">
                <a16:creationId xmlns:a16="http://schemas.microsoft.com/office/drawing/2014/main" id="{264C5785-F21B-ED0F-83C8-7DC374D8E84E}"/>
              </a:ext>
            </a:extLst>
          </p:cNvPr>
          <p:cNvSpPr txBox="1"/>
          <p:nvPr/>
        </p:nvSpPr>
        <p:spPr>
          <a:xfrm>
            <a:off x="6290734" y="1698935"/>
            <a:ext cx="5714999" cy="3416320"/>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）装配时，应检查零件与装配有关的形状和尺寸精度是否合格，检查有无变形、损坏等，并应注意零件上各种标记，防止错装。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）固定连接的零部件，不允许有间隙；活动的零件，能在正常的间隙下灵活均匀地按规定方向运动，不应有跳动。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）各运动部件（或零件）的接触表面，必须有足够的润滑，并保证油路畅通。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）各种管道和密封部位，装配后不得有渗漏现象。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）试运行前，应检查各个部件连接的可靠性和运动的灵活性，各操纵手柄是否灵活、手柄位置是否合适；试运行前，从低速（压）到高速（压）逐步进行。</a:t>
            </a:r>
            <a:endParaRPr lang="zh-CN" altLang="en-US" dirty="0"/>
          </a:p>
        </p:txBody>
      </p:sp>
      <p:sp>
        <p:nvSpPr>
          <p:cNvPr id="40" name="文本框 39">
            <a:extLst>
              <a:ext uri="{FF2B5EF4-FFF2-40B4-BE49-F238E27FC236}">
                <a16:creationId xmlns:a16="http://schemas.microsoft.com/office/drawing/2014/main" id="{326FF00E-F0FE-7D57-F87B-B16CDE02F7AB}"/>
              </a:ext>
            </a:extLst>
          </p:cNvPr>
          <p:cNvSpPr txBox="1"/>
          <p:nvPr/>
        </p:nvSpPr>
        <p:spPr>
          <a:xfrm>
            <a:off x="6036733" y="4931438"/>
            <a:ext cx="3048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）装配工艺过程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2" name="文本框 41">
            <a:extLst>
              <a:ext uri="{FF2B5EF4-FFF2-40B4-BE49-F238E27FC236}">
                <a16:creationId xmlns:a16="http://schemas.microsoft.com/office/drawing/2014/main" id="{60633014-DB29-915D-B1BB-2F4ADA302CC3}"/>
              </a:ext>
            </a:extLst>
          </p:cNvPr>
          <p:cNvSpPr txBox="1"/>
          <p:nvPr/>
        </p:nvSpPr>
        <p:spPr>
          <a:xfrm>
            <a:off x="6290734" y="5303848"/>
            <a:ext cx="5714999" cy="1477328"/>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）制订装配工艺过程的步骤（准备工作）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①研究和熟悉产品装配图及有关的技术资料，了解产品的结构、各零件的作用、相互关系及连接方法。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②确定装配方法。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③划分装配单元，确定装配顺序。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55194252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323F4-50F0-8413-7A74-A1C85079209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40D5E1E-1734-0AD6-675F-31A03876F2D2}"/>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4CCEEB07-ECAF-164C-9D8F-6C9263CDA43A}"/>
              </a:ext>
            </a:extLst>
          </p:cNvPr>
          <p:cNvSpPr txBox="1"/>
          <p:nvPr/>
        </p:nvSpPr>
        <p:spPr>
          <a:xfrm>
            <a:off x="330199" y="692077"/>
            <a:ext cx="5799667" cy="369331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④选择并准备装配时所需的工具、量具和辅具等。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⑤制订装配工艺卡片。</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）装配过程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装配遵循的原则：先下后上，先内后外，先难后易，先精密后一般。</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①部件装配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②总装装配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）调整、精度检验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）涂装、防护、扫尾、装箱</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①涂装是为了防止不加工面锈蚀和使产品外表美观。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②涂油是使产品工作表面和零件的已加工表面不生锈。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③扫尾是前期工作的检查确认，最终完整，符合要求。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④装箱是产品的保管，待发运。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C3442C32-15A6-5F6C-4082-07BD2F605CD4}"/>
              </a:ext>
            </a:extLst>
          </p:cNvPr>
          <p:cNvSpPr txBox="1"/>
          <p:nvPr/>
        </p:nvSpPr>
        <p:spPr>
          <a:xfrm>
            <a:off x="76200" y="4225841"/>
            <a:ext cx="33104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）装配前零件的清理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FAE9E2FE-B107-F653-7DB9-3B818828D4C3}"/>
              </a:ext>
            </a:extLst>
          </p:cNvPr>
          <p:cNvSpPr txBox="1"/>
          <p:nvPr/>
        </p:nvSpPr>
        <p:spPr>
          <a:xfrm>
            <a:off x="330199" y="4607215"/>
            <a:ext cx="5799667" cy="1754326"/>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）装配前，清除零件上的残存物，如型砂、铁锈、切屑、油污及其他污物。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）装配后，清除在装配时产生的金属切屑，如钻孔、铰孔、攻螺纹等加工的残存切屑。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）部件或机器试运行后，洗去由摩擦、运行等产生的金属微粒及其他污物。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73BCF2C8-32FC-0A90-C10B-DF5F032D2F7F}"/>
              </a:ext>
            </a:extLst>
          </p:cNvPr>
          <p:cNvSpPr txBox="1"/>
          <p:nvPr/>
        </p:nvSpPr>
        <p:spPr>
          <a:xfrm>
            <a:off x="29632" y="6217913"/>
            <a:ext cx="32004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）拆卸工作的要求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EA602DA6-79D2-7EE3-EB14-FF1B0A63DA64}"/>
              </a:ext>
            </a:extLst>
          </p:cNvPr>
          <p:cNvSpPr txBox="1"/>
          <p:nvPr/>
        </p:nvSpPr>
        <p:spPr>
          <a:xfrm>
            <a:off x="6426202" y="692077"/>
            <a:ext cx="5435599" cy="2862322"/>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）机器拆卸工作，应按其结构的不同，预先考虑拆卸顺序，以免先后倒置。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）拆卸的顺序应与装配的顺序相反。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）拆卸时，使用的工具必须保证对合格零件不会发生损伤。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）拆卸时，零件的旋松方向必须辨别清楚。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）拆下的零部件必须有次序、有规则地放好，并按原来结构套在一起，配合件上做记号，以免搞乱。对丝杠、长轴类零件必须正确放置，防止变形。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装配钳工作业要求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2251524E-DAD9-6693-62D6-5B0AD0CA19FD}"/>
              </a:ext>
            </a:extLst>
          </p:cNvPr>
          <p:cNvSpPr txBox="1"/>
          <p:nvPr/>
        </p:nvSpPr>
        <p:spPr>
          <a:xfrm>
            <a:off x="6426202" y="3429000"/>
            <a:ext cx="3225802"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）装配作业具体要求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）作业前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F6F1CBF1-8B2C-3ABF-482A-E5E3D835C609}"/>
              </a:ext>
            </a:extLst>
          </p:cNvPr>
          <p:cNvSpPr txBox="1"/>
          <p:nvPr/>
        </p:nvSpPr>
        <p:spPr>
          <a:xfrm>
            <a:off x="6159498" y="3930143"/>
            <a:ext cx="2150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）作业中</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F0E654BB-11CE-02CB-0662-A92475408A8C}"/>
              </a:ext>
            </a:extLst>
          </p:cNvPr>
          <p:cNvSpPr txBox="1"/>
          <p:nvPr/>
        </p:nvSpPr>
        <p:spPr>
          <a:xfrm>
            <a:off x="6159498" y="4225841"/>
            <a:ext cx="2506133" cy="455253"/>
          </a:xfrm>
          <a:prstGeom prst="rect">
            <a:avLst/>
          </a:prstGeom>
          <a:noFill/>
        </p:spPr>
        <p:txBody>
          <a:bodyPr wrap="square">
            <a:spAutoFit/>
          </a:bodyPr>
          <a:lstStyle/>
          <a:p>
            <a:pPr indent="266700" algn="just">
              <a:lnSpc>
                <a:spcPct val="150000"/>
              </a:lnSpc>
              <a:buNone/>
            </a:pP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）作业</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后</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6ABED9BA-090B-427D-FD1E-4CCC2AEE1CE7}"/>
              </a:ext>
            </a:extLst>
          </p:cNvPr>
          <p:cNvSpPr txBox="1"/>
          <p:nvPr/>
        </p:nvSpPr>
        <p:spPr>
          <a:xfrm>
            <a:off x="6159498" y="4521539"/>
            <a:ext cx="4021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）对装配工的一般技术要求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01FED606-FCB1-E980-F02E-87198BA41168}"/>
              </a:ext>
            </a:extLst>
          </p:cNvPr>
          <p:cNvSpPr txBox="1"/>
          <p:nvPr/>
        </p:nvSpPr>
        <p:spPr>
          <a:xfrm>
            <a:off x="6426202" y="4886539"/>
            <a:ext cx="5604931" cy="2031325"/>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）应知企业所生产产品的一般结构及主要零部件总成的名称、构造和工作原理。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）应懂得装配的一般常识和螺纹联接的基本知识。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）应熟悉本工位零件总成的名称和编号，掌握标准件的名称、代号规格及拧紧力矩。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）应知常用装配工具的名称、规格、使用及维护方法并会正确使用。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3610175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B6FA3-32E1-E871-056E-A947AE474D6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50D3396-DF4B-9CDB-1AC5-791B33E01B24}"/>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FABA3BB3-4ECD-F9D4-EAEC-340318375635}"/>
              </a:ext>
            </a:extLst>
          </p:cNvPr>
          <p:cNvSpPr txBox="1"/>
          <p:nvPr/>
        </p:nvSpPr>
        <p:spPr>
          <a:xfrm>
            <a:off x="364066" y="831165"/>
            <a:ext cx="5731934" cy="2031325"/>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）懂得本工位所用设备的构造、原理和操作规程，掌握正确的使用方法，了解设备的保养方法，会正确操作本工位的设备。</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）掌握本工位的装配工艺及技术要求。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）能鉴别本工位的装配质量，会选用合格的装配零件。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）能按工艺要求高质量地完成本工位的操作内容。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）通用机械装配技术要求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C01B770-6DD0-1F4C-BB58-1373B89DAA0F}"/>
              </a:ext>
            </a:extLst>
          </p:cNvPr>
          <p:cNvSpPr txBox="1"/>
          <p:nvPr/>
        </p:nvSpPr>
        <p:spPr>
          <a:xfrm>
            <a:off x="364066" y="2777365"/>
            <a:ext cx="3225801" cy="1754326"/>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）装配的完整性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）装配的统一性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）装配的紧固性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）装配的润滑性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）装配的密封性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装配工艺规程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1529E2F4-32DE-A8D6-B766-C83D9A9EF4A1}"/>
              </a:ext>
            </a:extLst>
          </p:cNvPr>
          <p:cNvSpPr txBox="1"/>
          <p:nvPr/>
        </p:nvSpPr>
        <p:spPr>
          <a:xfrm>
            <a:off x="364066" y="4437965"/>
            <a:ext cx="3869264"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）装配工艺过程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）装配前的准备工作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）调整、精度检验和试运行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）涂装、涂油、装箱</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76FB529D-524D-710E-815E-E82095ABAB20}"/>
              </a:ext>
            </a:extLst>
          </p:cNvPr>
          <p:cNvSpPr txBox="1"/>
          <p:nvPr/>
        </p:nvSpPr>
        <p:spPr>
          <a:xfrm>
            <a:off x="84667" y="5687666"/>
            <a:ext cx="33528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）装配工作的组织形式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EE265DF7-0467-0376-5CC6-F1580C8DF026}"/>
              </a:ext>
            </a:extLst>
          </p:cNvPr>
          <p:cNvSpPr txBox="1"/>
          <p:nvPr/>
        </p:nvSpPr>
        <p:spPr>
          <a:xfrm>
            <a:off x="93132" y="5915292"/>
            <a:ext cx="3767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）装配生产作业的基本程序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2AB5AFEF-5396-B803-04E8-49E24D47CC2B}"/>
              </a:ext>
            </a:extLst>
          </p:cNvPr>
          <p:cNvSpPr txBox="1"/>
          <p:nvPr/>
        </p:nvSpPr>
        <p:spPr>
          <a:xfrm>
            <a:off x="364066" y="6275005"/>
            <a:ext cx="5731934" cy="646331"/>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）装配工上岗前应进行培训，熟悉装配作业的技能、技巧，熟悉各零部件良与不良的正确区分。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AF133EDA-4846-CE20-17E0-6F668F6FB8A3}"/>
              </a:ext>
            </a:extLst>
          </p:cNvPr>
          <p:cNvSpPr txBox="1"/>
          <p:nvPr/>
        </p:nvSpPr>
        <p:spPr>
          <a:xfrm>
            <a:off x="6197600" y="815663"/>
            <a:ext cx="5731934" cy="3139321"/>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）装配工严格按照工艺规程、操作规程的规定进行装配作业。装配时若发现零部件不良，要及时向生产部和质检员反映，否则出现批量质量事故将追究经济责任。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）各项产品装配过程中所需原材料、人员、工装设备、监控测量装置等，必须妥善安排，以避免停工待料。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）装配过程中，各工序产量、存量、进度、物料、人力等均应适当控制。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）各种工装设备及工具应定期检查、保养，确保遵守使用规定。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）非生产人员未经允许，不得进入生产场地。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）下班时必须做到切断电源、水源和火源。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5B9F4B49-9648-D46C-D9A7-0C64DD334367}"/>
              </a:ext>
            </a:extLst>
          </p:cNvPr>
          <p:cNvSpPr txBox="1"/>
          <p:nvPr/>
        </p:nvSpPr>
        <p:spPr>
          <a:xfrm>
            <a:off x="6197600" y="3814807"/>
            <a:ext cx="5816602" cy="1754326"/>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进入车间工作之前，每个人都应该了解以下防火方法：油布要放到适当的金属容器中；确保采取正确的步骤点燃炉火；知道车间内每个灭火器存放的位置：知道周围离你最近报警器的位置及使用方法；使用焊枪时，要确保火星远离易燃物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a:extLst>
              <a:ext uri="{FF2B5EF4-FFF2-40B4-BE49-F238E27FC236}">
                <a16:creationId xmlns:a16="http://schemas.microsoft.com/office/drawing/2014/main" id="{365B6222-80C9-9EE3-628B-73FFBBD0015E}"/>
              </a:ext>
            </a:extLst>
          </p:cNvPr>
          <p:cNvSpPr txBox="1"/>
          <p:nvPr/>
        </p:nvSpPr>
        <p:spPr>
          <a:xfrm>
            <a:off x="5977469" y="5433615"/>
            <a:ext cx="19812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装配尺寸链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0452A7F2-855A-F82F-20D5-B9B416EDDF3D}"/>
              </a:ext>
            </a:extLst>
          </p:cNvPr>
          <p:cNvSpPr txBox="1"/>
          <p:nvPr/>
        </p:nvSpPr>
        <p:spPr>
          <a:xfrm>
            <a:off x="5977469" y="5687665"/>
            <a:ext cx="25823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）尺寸链概念</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A5706FE1-67F0-0DB6-6372-BFC83BF67FC1}"/>
              </a:ext>
            </a:extLst>
          </p:cNvPr>
          <p:cNvSpPr txBox="1"/>
          <p:nvPr/>
        </p:nvSpPr>
        <p:spPr>
          <a:xfrm>
            <a:off x="6197600" y="6007400"/>
            <a:ext cx="5901268"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在零件加工或机器装配过程中，由相互连接的尺寸所形成的封闭尺寸组，称为尺寸链。全部组成尺寸为不同零件设计尺寸所形成的尺寸链称为装配尺寸链。</a:t>
            </a:r>
            <a:endParaRPr lang="zh-CN" altLang="en-US" dirty="0"/>
          </a:p>
        </p:txBody>
      </p:sp>
    </p:spTree>
    <p:extLst>
      <p:ext uri="{BB962C8B-B14F-4D97-AF65-F5344CB8AC3E}">
        <p14:creationId xmlns:p14="http://schemas.microsoft.com/office/powerpoint/2010/main" val="326722326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E5572-8F29-CD57-16A7-A51F8F96B48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579D703-E3AD-5B2F-6632-3E24E0D61994}"/>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DBEA16D4-FFC3-5827-A14C-71F487297E75}"/>
              </a:ext>
            </a:extLst>
          </p:cNvPr>
          <p:cNvSpPr txBox="1"/>
          <p:nvPr/>
        </p:nvSpPr>
        <p:spPr>
          <a:xfrm>
            <a:off x="152400" y="686774"/>
            <a:ext cx="32427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）装配尺寸链的组成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2A8D028E-4E4D-A902-6B8C-FCED09991E9F}"/>
              </a:ext>
            </a:extLst>
          </p:cNvPr>
          <p:cNvSpPr txBox="1"/>
          <p:nvPr/>
        </p:nvSpPr>
        <p:spPr>
          <a:xfrm>
            <a:off x="364066" y="1091227"/>
            <a:ext cx="4140201" cy="2031325"/>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）封闭环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）组成环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）装配尺寸链的解法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）完全互换法解尺寸链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）分组选择装配法解尺寸链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）修配装配法和调整装配法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装配单元系统图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ED19A123-9CCA-FC14-C8D5-E2BE416C9038}"/>
              </a:ext>
            </a:extLst>
          </p:cNvPr>
          <p:cNvSpPr txBox="1"/>
          <p:nvPr/>
        </p:nvSpPr>
        <p:spPr>
          <a:xfrm>
            <a:off x="97366" y="2939736"/>
            <a:ext cx="2336800"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二、螺纹连接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C675DFB9-9FF0-DCF7-A513-09991DC4E0C3}"/>
              </a:ext>
            </a:extLst>
          </p:cNvPr>
          <p:cNvSpPr txBox="1"/>
          <p:nvPr/>
        </p:nvSpPr>
        <p:spPr>
          <a:xfrm>
            <a:off x="97366" y="3247760"/>
            <a:ext cx="17949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ABBE03A2-E3F7-D97E-929A-2126E5509727}"/>
              </a:ext>
            </a:extLst>
          </p:cNvPr>
          <p:cNvSpPr txBox="1"/>
          <p:nvPr/>
        </p:nvSpPr>
        <p:spPr>
          <a:xfrm>
            <a:off x="364066" y="3690638"/>
            <a:ext cx="3242733" cy="923330"/>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）控制转矩法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）控制螺栓伸长法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）控制螺母扭角法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47EF864F-F342-2755-8BCD-8F99A8B168B8}"/>
              </a:ext>
            </a:extLst>
          </p:cNvPr>
          <p:cNvSpPr txBox="1"/>
          <p:nvPr/>
        </p:nvSpPr>
        <p:spPr>
          <a:xfrm>
            <a:off x="152400" y="4465008"/>
            <a:ext cx="18542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常用工具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9B4D080D-8001-388D-0521-352515DD6A45}"/>
              </a:ext>
            </a:extLst>
          </p:cNvPr>
          <p:cNvSpPr txBox="1"/>
          <p:nvPr/>
        </p:nvSpPr>
        <p:spPr>
          <a:xfrm>
            <a:off x="152400" y="4725070"/>
            <a:ext cx="20912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）旋具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C307B665-0C3F-D493-BC49-6AE9C1278168}"/>
              </a:ext>
            </a:extLst>
          </p:cNvPr>
          <p:cNvSpPr txBox="1"/>
          <p:nvPr/>
        </p:nvSpPr>
        <p:spPr>
          <a:xfrm>
            <a:off x="97366" y="5019467"/>
            <a:ext cx="1794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标准旋具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9" name="图片 18">
            <a:extLst>
              <a:ext uri="{FF2B5EF4-FFF2-40B4-BE49-F238E27FC236}">
                <a16:creationId xmlns:a16="http://schemas.microsoft.com/office/drawing/2014/main" id="{143AF760-3479-AF1F-313A-F562CEC67D2C}"/>
              </a:ext>
            </a:extLst>
          </p:cNvPr>
          <p:cNvPicPr>
            <a:picLocks noChangeAspect="1"/>
          </p:cNvPicPr>
          <p:nvPr/>
        </p:nvPicPr>
        <p:blipFill>
          <a:blip r:embed="rId2"/>
          <a:stretch>
            <a:fillRect/>
          </a:stretch>
        </p:blipFill>
        <p:spPr>
          <a:xfrm>
            <a:off x="1069905" y="5508938"/>
            <a:ext cx="3414001" cy="855960"/>
          </a:xfrm>
          <a:prstGeom prst="rect">
            <a:avLst/>
          </a:prstGeom>
        </p:spPr>
      </p:pic>
      <p:sp>
        <p:nvSpPr>
          <p:cNvPr id="21" name="文本框 20">
            <a:extLst>
              <a:ext uri="{FF2B5EF4-FFF2-40B4-BE49-F238E27FC236}">
                <a16:creationId xmlns:a16="http://schemas.microsoft.com/office/drawing/2014/main" id="{0D93E573-CC31-A493-5243-EE30AEB5A4B5}"/>
              </a:ext>
            </a:extLst>
          </p:cNvPr>
          <p:cNvSpPr txBox="1"/>
          <p:nvPr/>
        </p:nvSpPr>
        <p:spPr>
          <a:xfrm>
            <a:off x="5723467" y="734134"/>
            <a:ext cx="25738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十字旋具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C4D4DAD4-9839-26C7-078B-EB2B9352EC9E}"/>
              </a:ext>
            </a:extLst>
          </p:cNvPr>
          <p:cNvPicPr>
            <a:picLocks noChangeAspect="1"/>
          </p:cNvPicPr>
          <p:nvPr/>
        </p:nvPicPr>
        <p:blipFill>
          <a:blip r:embed="rId3"/>
          <a:stretch>
            <a:fillRect/>
          </a:stretch>
        </p:blipFill>
        <p:spPr>
          <a:xfrm>
            <a:off x="7135630" y="1142027"/>
            <a:ext cx="2611276" cy="1034983"/>
          </a:xfrm>
          <a:prstGeom prst="rect">
            <a:avLst/>
          </a:prstGeom>
        </p:spPr>
      </p:pic>
      <p:sp>
        <p:nvSpPr>
          <p:cNvPr id="24" name="文本框 23">
            <a:extLst>
              <a:ext uri="{FF2B5EF4-FFF2-40B4-BE49-F238E27FC236}">
                <a16:creationId xmlns:a16="http://schemas.microsoft.com/office/drawing/2014/main" id="{D384B0D9-DA4E-E617-2EAC-0148A9706971}"/>
              </a:ext>
            </a:extLst>
          </p:cNvPr>
          <p:cNvSpPr txBox="1"/>
          <p:nvPr/>
        </p:nvSpPr>
        <p:spPr>
          <a:xfrm>
            <a:off x="5723467" y="2106889"/>
            <a:ext cx="2489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弯头旋具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5" name="图片 24">
            <a:extLst>
              <a:ext uri="{FF2B5EF4-FFF2-40B4-BE49-F238E27FC236}">
                <a16:creationId xmlns:a16="http://schemas.microsoft.com/office/drawing/2014/main" id="{F1B72B49-547A-0EE5-2A10-6CB2FEE10576}"/>
              </a:ext>
            </a:extLst>
          </p:cNvPr>
          <p:cNvPicPr>
            <a:picLocks noChangeAspect="1"/>
          </p:cNvPicPr>
          <p:nvPr/>
        </p:nvPicPr>
        <p:blipFill>
          <a:blip r:embed="rId4"/>
          <a:stretch>
            <a:fillRect/>
          </a:stretch>
        </p:blipFill>
        <p:spPr>
          <a:xfrm>
            <a:off x="7543897" y="2549767"/>
            <a:ext cx="1794742" cy="1426590"/>
          </a:xfrm>
          <a:prstGeom prst="rect">
            <a:avLst/>
          </a:prstGeom>
        </p:spPr>
      </p:pic>
      <p:sp>
        <p:nvSpPr>
          <p:cNvPr id="27" name="文本框 26">
            <a:extLst>
              <a:ext uri="{FF2B5EF4-FFF2-40B4-BE49-F238E27FC236}">
                <a16:creationId xmlns:a16="http://schemas.microsoft.com/office/drawing/2014/main" id="{3A1366D9-035F-A283-DD48-E45393384C97}"/>
              </a:ext>
            </a:extLst>
          </p:cNvPr>
          <p:cNvSpPr txBox="1"/>
          <p:nvPr/>
        </p:nvSpPr>
        <p:spPr>
          <a:xfrm>
            <a:off x="5723467" y="3893861"/>
            <a:ext cx="21336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5CD0DA88-6B2A-14FF-6A81-AC1999CCD3A5}"/>
              </a:ext>
            </a:extLst>
          </p:cNvPr>
          <p:cNvSpPr txBox="1"/>
          <p:nvPr/>
        </p:nvSpPr>
        <p:spPr>
          <a:xfrm>
            <a:off x="5723467" y="4214542"/>
            <a:ext cx="1883929"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）通用扳手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0" name="图片 29">
            <a:extLst>
              <a:ext uri="{FF2B5EF4-FFF2-40B4-BE49-F238E27FC236}">
                <a16:creationId xmlns:a16="http://schemas.microsoft.com/office/drawing/2014/main" id="{8F74E263-3A71-A021-85DF-A5282193D666}"/>
              </a:ext>
            </a:extLst>
          </p:cNvPr>
          <p:cNvPicPr>
            <a:picLocks noChangeAspect="1"/>
          </p:cNvPicPr>
          <p:nvPr/>
        </p:nvPicPr>
        <p:blipFill>
          <a:blip r:embed="rId5"/>
          <a:stretch>
            <a:fillRect/>
          </a:stretch>
        </p:blipFill>
        <p:spPr>
          <a:xfrm>
            <a:off x="7306264" y="4726236"/>
            <a:ext cx="2270007" cy="1397630"/>
          </a:xfrm>
          <a:prstGeom prst="rect">
            <a:avLst/>
          </a:prstGeom>
        </p:spPr>
      </p:pic>
      <p:sp>
        <p:nvSpPr>
          <p:cNvPr id="32" name="文本框 31">
            <a:extLst>
              <a:ext uri="{FF2B5EF4-FFF2-40B4-BE49-F238E27FC236}">
                <a16:creationId xmlns:a16="http://schemas.microsoft.com/office/drawing/2014/main" id="{F84B5037-0376-F7DA-9C67-ADFEC6F43379}"/>
              </a:ext>
            </a:extLst>
          </p:cNvPr>
          <p:cNvSpPr txBox="1"/>
          <p:nvPr/>
        </p:nvSpPr>
        <p:spPr>
          <a:xfrm>
            <a:off x="5812654" y="6070330"/>
            <a:ext cx="1794742"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）专用扳手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6105831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43B69-3944-87DD-3EFC-39D2333D2B9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38E8812-69F7-E3B4-A8A3-EE96457E1C5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230229FD-0F7D-C6AB-BEE1-60DA0F7CB984}"/>
              </a:ext>
            </a:extLst>
          </p:cNvPr>
          <p:cNvSpPr txBox="1"/>
          <p:nvPr/>
        </p:nvSpPr>
        <p:spPr>
          <a:xfrm>
            <a:off x="135466" y="684494"/>
            <a:ext cx="1820333" cy="442878"/>
          </a:xfrm>
          <a:prstGeom prst="rect">
            <a:avLst/>
          </a:prstGeom>
          <a:noFill/>
        </p:spPr>
        <p:txBody>
          <a:bodyPr wrap="square">
            <a:spAutoFit/>
          </a:bodyPr>
          <a:lstStyle/>
          <a:p>
            <a:pPr marL="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开口扳手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A1CB6DE9-4F51-9312-8366-B60BB9BAF5EF}"/>
              </a:ext>
            </a:extLst>
          </p:cNvPr>
          <p:cNvPicPr>
            <a:picLocks noChangeAspect="1"/>
          </p:cNvPicPr>
          <p:nvPr/>
        </p:nvPicPr>
        <p:blipFill>
          <a:blip r:embed="rId2"/>
          <a:stretch>
            <a:fillRect/>
          </a:stretch>
        </p:blipFill>
        <p:spPr>
          <a:xfrm>
            <a:off x="1946703" y="818529"/>
            <a:ext cx="2321651" cy="1184741"/>
          </a:xfrm>
          <a:prstGeom prst="rect">
            <a:avLst/>
          </a:prstGeom>
        </p:spPr>
      </p:pic>
      <p:sp>
        <p:nvSpPr>
          <p:cNvPr id="7" name="文本框 6">
            <a:extLst>
              <a:ext uri="{FF2B5EF4-FFF2-40B4-BE49-F238E27FC236}">
                <a16:creationId xmlns:a16="http://schemas.microsoft.com/office/drawing/2014/main" id="{CE15DD39-8E40-2D5C-56F8-0A316579B332}"/>
              </a:ext>
            </a:extLst>
          </p:cNvPr>
          <p:cNvSpPr txBox="1"/>
          <p:nvPr/>
        </p:nvSpPr>
        <p:spPr>
          <a:xfrm>
            <a:off x="152399" y="1942526"/>
            <a:ext cx="18034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整体扳手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1AF1D7EC-3A7C-B16F-98BA-2AECE3B9E690}"/>
              </a:ext>
            </a:extLst>
          </p:cNvPr>
          <p:cNvPicPr>
            <a:picLocks noChangeAspect="1"/>
          </p:cNvPicPr>
          <p:nvPr/>
        </p:nvPicPr>
        <p:blipFill>
          <a:blip r:embed="rId3"/>
          <a:stretch>
            <a:fillRect/>
          </a:stretch>
        </p:blipFill>
        <p:spPr>
          <a:xfrm>
            <a:off x="2097258" y="2137305"/>
            <a:ext cx="1851415" cy="1228074"/>
          </a:xfrm>
          <a:prstGeom prst="rect">
            <a:avLst/>
          </a:prstGeom>
        </p:spPr>
      </p:pic>
      <p:sp>
        <p:nvSpPr>
          <p:cNvPr id="10" name="文本框 9">
            <a:extLst>
              <a:ext uri="{FF2B5EF4-FFF2-40B4-BE49-F238E27FC236}">
                <a16:creationId xmlns:a16="http://schemas.microsoft.com/office/drawing/2014/main" id="{A13AC238-05A2-DA08-2767-1F2D6DEBBD4C}"/>
              </a:ext>
            </a:extLst>
          </p:cNvPr>
          <p:cNvSpPr txBox="1"/>
          <p:nvPr/>
        </p:nvSpPr>
        <p:spPr>
          <a:xfrm>
            <a:off x="189606" y="3336070"/>
            <a:ext cx="2321651"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成套套筒扳手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BEB20CD8-6016-3A5E-78DA-D0E4023DA052}"/>
              </a:ext>
            </a:extLst>
          </p:cNvPr>
          <p:cNvPicPr>
            <a:picLocks noChangeAspect="1"/>
          </p:cNvPicPr>
          <p:nvPr/>
        </p:nvPicPr>
        <p:blipFill>
          <a:blip r:embed="rId4"/>
          <a:stretch>
            <a:fillRect/>
          </a:stretch>
        </p:blipFill>
        <p:spPr>
          <a:xfrm>
            <a:off x="2336799" y="3499414"/>
            <a:ext cx="1294501" cy="1554239"/>
          </a:xfrm>
          <a:prstGeom prst="rect">
            <a:avLst/>
          </a:prstGeom>
        </p:spPr>
      </p:pic>
      <p:sp>
        <p:nvSpPr>
          <p:cNvPr id="13" name="文本框 12">
            <a:extLst>
              <a:ext uri="{FF2B5EF4-FFF2-40B4-BE49-F238E27FC236}">
                <a16:creationId xmlns:a16="http://schemas.microsoft.com/office/drawing/2014/main" id="{8C67F2DB-A0A7-752F-D7B2-2DF921BEA5D3}"/>
              </a:ext>
            </a:extLst>
          </p:cNvPr>
          <p:cNvSpPr txBox="1"/>
          <p:nvPr/>
        </p:nvSpPr>
        <p:spPr>
          <a:xfrm>
            <a:off x="189606" y="4977713"/>
            <a:ext cx="19727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锁紧扳手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AB1687E5-03D3-67A4-DEA0-5B00C1619D9D}"/>
              </a:ext>
            </a:extLst>
          </p:cNvPr>
          <p:cNvPicPr>
            <a:picLocks noChangeAspect="1"/>
          </p:cNvPicPr>
          <p:nvPr/>
        </p:nvPicPr>
        <p:blipFill>
          <a:blip r:embed="rId5"/>
          <a:stretch>
            <a:fillRect/>
          </a:stretch>
        </p:blipFill>
        <p:spPr>
          <a:xfrm>
            <a:off x="2257066" y="5187688"/>
            <a:ext cx="1453965" cy="1554239"/>
          </a:xfrm>
          <a:prstGeom prst="rect">
            <a:avLst/>
          </a:prstGeom>
        </p:spPr>
      </p:pic>
      <p:sp>
        <p:nvSpPr>
          <p:cNvPr id="16" name="文本框 15">
            <a:extLst>
              <a:ext uri="{FF2B5EF4-FFF2-40B4-BE49-F238E27FC236}">
                <a16:creationId xmlns:a16="http://schemas.microsoft.com/office/drawing/2014/main" id="{464D1390-C336-91EC-CBEC-17DC1EC25937}"/>
              </a:ext>
            </a:extLst>
          </p:cNvPr>
          <p:cNvSpPr txBox="1"/>
          <p:nvPr/>
        </p:nvSpPr>
        <p:spPr>
          <a:xfrm>
            <a:off x="6062658" y="684494"/>
            <a:ext cx="2125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内六角扳手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a:extLst>
              <a:ext uri="{FF2B5EF4-FFF2-40B4-BE49-F238E27FC236}">
                <a16:creationId xmlns:a16="http://schemas.microsoft.com/office/drawing/2014/main" id="{C436E892-6950-54EC-5572-3AE1B06BC36C}"/>
              </a:ext>
            </a:extLst>
          </p:cNvPr>
          <p:cNvPicPr>
            <a:picLocks noChangeAspect="1"/>
          </p:cNvPicPr>
          <p:nvPr/>
        </p:nvPicPr>
        <p:blipFill>
          <a:blip r:embed="rId6"/>
          <a:stretch>
            <a:fillRect/>
          </a:stretch>
        </p:blipFill>
        <p:spPr>
          <a:xfrm>
            <a:off x="8613161" y="684494"/>
            <a:ext cx="1817070" cy="1145755"/>
          </a:xfrm>
          <a:prstGeom prst="rect">
            <a:avLst/>
          </a:prstGeom>
        </p:spPr>
      </p:pic>
      <p:sp>
        <p:nvSpPr>
          <p:cNvPr id="19" name="文本框 18">
            <a:extLst>
              <a:ext uri="{FF2B5EF4-FFF2-40B4-BE49-F238E27FC236}">
                <a16:creationId xmlns:a16="http://schemas.microsoft.com/office/drawing/2014/main" id="{06441E17-B521-5C92-7CAA-F60BBD534FD3}"/>
              </a:ext>
            </a:extLst>
          </p:cNvPr>
          <p:cNvSpPr txBox="1"/>
          <p:nvPr/>
        </p:nvSpPr>
        <p:spPr>
          <a:xfrm>
            <a:off x="6054191" y="1775643"/>
            <a:ext cx="21336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）特种扳手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24312567-5E2E-CFC0-A519-82EB74990FCD}"/>
              </a:ext>
            </a:extLst>
          </p:cNvPr>
          <p:cNvSpPr txBox="1"/>
          <p:nvPr/>
        </p:nvSpPr>
        <p:spPr>
          <a:xfrm>
            <a:off x="6054191" y="2071850"/>
            <a:ext cx="19896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棘轮扳手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5716EBEE-73FA-5B65-E825-AF4D2EFA22EE}"/>
              </a:ext>
            </a:extLst>
          </p:cNvPr>
          <p:cNvPicPr>
            <a:picLocks noChangeAspect="1"/>
          </p:cNvPicPr>
          <p:nvPr/>
        </p:nvPicPr>
        <p:blipFill>
          <a:blip r:embed="rId7"/>
          <a:stretch>
            <a:fillRect/>
          </a:stretch>
        </p:blipFill>
        <p:spPr>
          <a:xfrm>
            <a:off x="8667964" y="1942526"/>
            <a:ext cx="1625345" cy="1625345"/>
          </a:xfrm>
          <a:prstGeom prst="rect">
            <a:avLst/>
          </a:prstGeom>
        </p:spPr>
      </p:pic>
      <p:sp>
        <p:nvSpPr>
          <p:cNvPr id="24" name="文本框 23">
            <a:extLst>
              <a:ext uri="{FF2B5EF4-FFF2-40B4-BE49-F238E27FC236}">
                <a16:creationId xmlns:a16="http://schemas.microsoft.com/office/drawing/2014/main" id="{F36835A4-091B-811F-C1EF-6AD49A838FAF}"/>
              </a:ext>
            </a:extLst>
          </p:cNvPr>
          <p:cNvSpPr txBox="1"/>
          <p:nvPr/>
        </p:nvSpPr>
        <p:spPr>
          <a:xfrm>
            <a:off x="6062658" y="3499414"/>
            <a:ext cx="16933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测力扳手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6" name="图片 25">
            <a:extLst>
              <a:ext uri="{FF2B5EF4-FFF2-40B4-BE49-F238E27FC236}">
                <a16:creationId xmlns:a16="http://schemas.microsoft.com/office/drawing/2014/main" id="{748B0CB9-968F-1B00-5F25-38DF8E80BFBE}"/>
              </a:ext>
            </a:extLst>
          </p:cNvPr>
          <p:cNvPicPr>
            <a:picLocks noChangeAspect="1"/>
          </p:cNvPicPr>
          <p:nvPr/>
        </p:nvPicPr>
        <p:blipFill>
          <a:blip r:embed="rId8"/>
          <a:stretch>
            <a:fillRect/>
          </a:stretch>
        </p:blipFill>
        <p:spPr>
          <a:xfrm>
            <a:off x="8413836" y="3680148"/>
            <a:ext cx="2133600" cy="1020249"/>
          </a:xfrm>
          <a:prstGeom prst="rect">
            <a:avLst/>
          </a:prstGeom>
        </p:spPr>
      </p:pic>
      <p:sp>
        <p:nvSpPr>
          <p:cNvPr id="28" name="文本框 27">
            <a:extLst>
              <a:ext uri="{FF2B5EF4-FFF2-40B4-BE49-F238E27FC236}">
                <a16:creationId xmlns:a16="http://schemas.microsoft.com/office/drawing/2014/main" id="{7398C0A9-670C-EA71-8602-F3BAD8F93D5A}"/>
              </a:ext>
            </a:extLst>
          </p:cNvPr>
          <p:cNvSpPr txBox="1"/>
          <p:nvPr/>
        </p:nvSpPr>
        <p:spPr>
          <a:xfrm>
            <a:off x="6350001" y="4602300"/>
            <a:ext cx="3505200" cy="923330"/>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装配工艺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）双头螺柱的装配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A811E31D-32FA-8C9B-C157-7EFDF022254E}"/>
              </a:ext>
            </a:extLst>
          </p:cNvPr>
          <p:cNvSpPr txBox="1"/>
          <p:nvPr/>
        </p:nvSpPr>
        <p:spPr>
          <a:xfrm>
            <a:off x="6350001" y="5434842"/>
            <a:ext cx="5681132" cy="1477328"/>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应保证双头螺柱与机体螺孔的配合有足够的紧固性，保证在装拆螺母过程中无任何松动现象。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双头螺柱的轴线必须与机体表面垂直。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将双头螺柱紧固端装入机体时必须使用油润滑，以防发生咬住现象。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01927617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DE061-8ED1-B4C0-703C-3ADF1B6A1A1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5AE9025-E4C1-3F34-3555-794ED3CF304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CF38AB3F-E104-4DAF-B229-3979D76E0DA6}"/>
              </a:ext>
            </a:extLst>
          </p:cNvPr>
          <p:cNvSpPr txBox="1"/>
          <p:nvPr/>
        </p:nvSpPr>
        <p:spPr>
          <a:xfrm>
            <a:off x="364066" y="763733"/>
            <a:ext cx="6096000" cy="1477328"/>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）拧紧方法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用两个螺母拧紧。</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用长螺母拧紧。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用专用工具拧紧。</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）装配要点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B413F7F9-29E0-32D7-0345-F4A99A6A650E}"/>
              </a:ext>
            </a:extLst>
          </p:cNvPr>
          <p:cNvSpPr txBox="1"/>
          <p:nvPr/>
        </p:nvSpPr>
        <p:spPr>
          <a:xfrm>
            <a:off x="364067" y="2120669"/>
            <a:ext cx="2658534" cy="2031325"/>
          </a:xfrm>
          <a:prstGeom prst="rect">
            <a:avLst/>
          </a:prstGeom>
          <a:noFill/>
        </p:spPr>
        <p:txBody>
          <a:bodyPr wrap="square">
            <a:spAutoFit/>
          </a:bodyPr>
          <a:lstStyle/>
          <a:p>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）成组螺钉或螺母拧紧时，应根据连接件的形状及紧固件的分布情况，按一定顺序逐次（一般为</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次）拧紧，如图所示的编号顺序逐次拧紧。</a:t>
            </a:r>
            <a:endParaRPr lang="zh-CN" altLang="en-US" dirty="0"/>
          </a:p>
        </p:txBody>
      </p:sp>
      <p:pic>
        <p:nvPicPr>
          <p:cNvPr id="7" name="图片 6">
            <a:extLst>
              <a:ext uri="{FF2B5EF4-FFF2-40B4-BE49-F238E27FC236}">
                <a16:creationId xmlns:a16="http://schemas.microsoft.com/office/drawing/2014/main" id="{7844FE11-9AE5-67C9-7402-DF5C28934889}"/>
              </a:ext>
            </a:extLst>
          </p:cNvPr>
          <p:cNvPicPr>
            <a:picLocks noChangeAspect="1"/>
          </p:cNvPicPr>
          <p:nvPr/>
        </p:nvPicPr>
        <p:blipFill>
          <a:blip r:embed="rId2"/>
          <a:stretch>
            <a:fillRect/>
          </a:stretch>
        </p:blipFill>
        <p:spPr>
          <a:xfrm>
            <a:off x="3022601" y="831165"/>
            <a:ext cx="2757987" cy="3493070"/>
          </a:xfrm>
          <a:prstGeom prst="rect">
            <a:avLst/>
          </a:prstGeom>
        </p:spPr>
      </p:pic>
      <p:sp>
        <p:nvSpPr>
          <p:cNvPr id="9" name="文本框 8">
            <a:extLst>
              <a:ext uri="{FF2B5EF4-FFF2-40B4-BE49-F238E27FC236}">
                <a16:creationId xmlns:a16="http://schemas.microsoft.com/office/drawing/2014/main" id="{5721F738-D7A1-0E3F-FFBD-A4542DAE02A8}"/>
              </a:ext>
            </a:extLst>
          </p:cNvPr>
          <p:cNvSpPr txBox="1"/>
          <p:nvPr/>
        </p:nvSpPr>
        <p:spPr>
          <a:xfrm>
            <a:off x="364067" y="4272677"/>
            <a:ext cx="5731934" cy="2585323"/>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）做好被连接件和连接件的清洁工作，螺钉拧入时，螺纹部分应涂上润滑油。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）装配时要按一定的拧紧力矩拧紧，用大扳手拧小螺钉时注意用力不要过大。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）螺杆不产生弯曲变形，螺钉头部、螺母底面应与连接件接触良好。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）被连接件应均匀受压，互相紧密贴合，连接牢固。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）连接件在工作中有振动或冲击时，为防止螺钉或螺母松动，必须有可靠的防松装置。</a:t>
            </a:r>
            <a:endParaRPr lang="zh-CN" altLang="en-US" dirty="0"/>
          </a:p>
        </p:txBody>
      </p:sp>
      <p:sp>
        <p:nvSpPr>
          <p:cNvPr id="11" name="文本框 10">
            <a:extLst>
              <a:ext uri="{FF2B5EF4-FFF2-40B4-BE49-F238E27FC236}">
                <a16:creationId xmlns:a16="http://schemas.microsoft.com/office/drawing/2014/main" id="{2F06A984-C6A7-A36F-B92C-B391CB91285D}"/>
              </a:ext>
            </a:extLst>
          </p:cNvPr>
          <p:cNvSpPr txBox="1"/>
          <p:nvPr/>
        </p:nvSpPr>
        <p:spPr>
          <a:xfrm>
            <a:off x="6096000" y="763733"/>
            <a:ext cx="3674533" cy="646331"/>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加大摩擦力防松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锁紧螺母（双螺母）防松</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12" name="图片 11">
            <a:extLst>
              <a:ext uri="{FF2B5EF4-FFF2-40B4-BE49-F238E27FC236}">
                <a16:creationId xmlns:a16="http://schemas.microsoft.com/office/drawing/2014/main" id="{2166639D-541A-AA21-CBC8-2108E4E6F2B3}"/>
              </a:ext>
            </a:extLst>
          </p:cNvPr>
          <p:cNvPicPr>
            <a:picLocks noChangeAspect="1"/>
          </p:cNvPicPr>
          <p:nvPr/>
        </p:nvPicPr>
        <p:blipFill>
          <a:blip r:embed="rId3"/>
          <a:stretch>
            <a:fillRect/>
          </a:stretch>
        </p:blipFill>
        <p:spPr>
          <a:xfrm>
            <a:off x="9535639" y="282206"/>
            <a:ext cx="2292295" cy="1127858"/>
          </a:xfrm>
          <a:prstGeom prst="rect">
            <a:avLst/>
          </a:prstGeom>
        </p:spPr>
      </p:pic>
      <p:sp>
        <p:nvSpPr>
          <p:cNvPr id="14" name="文本框 13">
            <a:extLst>
              <a:ext uri="{FF2B5EF4-FFF2-40B4-BE49-F238E27FC236}">
                <a16:creationId xmlns:a16="http://schemas.microsoft.com/office/drawing/2014/main" id="{28F861D9-1E08-2CE4-DC4F-A99F662D396A}"/>
              </a:ext>
            </a:extLst>
          </p:cNvPr>
          <p:cNvSpPr txBox="1"/>
          <p:nvPr/>
        </p:nvSpPr>
        <p:spPr>
          <a:xfrm>
            <a:off x="6096000" y="1410064"/>
            <a:ext cx="3439639"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◆弹簧垫圈防松，弹簧垫圈在一般机械产品的承力和非承力结构中应用广泛，其特点是成本低廉、安装方便，适用于装拆频繁部位。</a:t>
            </a:r>
            <a:endParaRPr lang="zh-CN" altLang="en-US" dirty="0"/>
          </a:p>
        </p:txBody>
      </p:sp>
      <p:pic>
        <p:nvPicPr>
          <p:cNvPr id="15" name="图片 14">
            <a:extLst>
              <a:ext uri="{FF2B5EF4-FFF2-40B4-BE49-F238E27FC236}">
                <a16:creationId xmlns:a16="http://schemas.microsoft.com/office/drawing/2014/main" id="{9944626C-B5B1-D292-64CA-A8FA15D9CD24}"/>
              </a:ext>
            </a:extLst>
          </p:cNvPr>
          <p:cNvPicPr>
            <a:picLocks noChangeAspect="1"/>
          </p:cNvPicPr>
          <p:nvPr/>
        </p:nvPicPr>
        <p:blipFill>
          <a:blip r:embed="rId4"/>
          <a:stretch>
            <a:fillRect/>
          </a:stretch>
        </p:blipFill>
        <p:spPr>
          <a:xfrm>
            <a:off x="9616934" y="1636708"/>
            <a:ext cx="2109399" cy="967921"/>
          </a:xfrm>
          <a:prstGeom prst="rect">
            <a:avLst/>
          </a:prstGeom>
        </p:spPr>
      </p:pic>
      <p:sp>
        <p:nvSpPr>
          <p:cNvPr id="17" name="文本框 16">
            <a:extLst>
              <a:ext uri="{FF2B5EF4-FFF2-40B4-BE49-F238E27FC236}">
                <a16:creationId xmlns:a16="http://schemas.microsoft.com/office/drawing/2014/main" id="{7A703EC3-8EFF-22FE-B4B0-16A2C93B35F2}"/>
              </a:ext>
            </a:extLst>
          </p:cNvPr>
          <p:cNvSpPr txBox="1"/>
          <p:nvPr/>
        </p:nvSpPr>
        <p:spPr>
          <a:xfrm>
            <a:off x="5861106" y="2493449"/>
            <a:ext cx="23960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机械方法防松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A40DBC40-51C3-19F1-9FE6-6C64BA8342B0}"/>
              </a:ext>
            </a:extLst>
          </p:cNvPr>
          <p:cNvSpPr txBox="1"/>
          <p:nvPr/>
        </p:nvSpPr>
        <p:spPr>
          <a:xfrm>
            <a:off x="6121399" y="2862781"/>
            <a:ext cx="3048000" cy="369332"/>
          </a:xfrm>
          <a:prstGeom prst="rect">
            <a:avLst/>
          </a:prstGeom>
          <a:noFill/>
        </p:spPr>
        <p:txBody>
          <a:bodyPr wrap="square">
            <a:spAutoFit/>
          </a:bodyPr>
          <a:lstStyle/>
          <a:p>
            <a:r>
              <a:rPr lang="zh-CN" altLang="zh-CN" sz="1800" dirty="0">
                <a:effectLst/>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开口销与带槽螺母防松</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20" name="图片 19">
            <a:extLst>
              <a:ext uri="{FF2B5EF4-FFF2-40B4-BE49-F238E27FC236}">
                <a16:creationId xmlns:a16="http://schemas.microsoft.com/office/drawing/2014/main" id="{7AE2CBC0-08A8-65A3-E998-4516EBFF99FF}"/>
              </a:ext>
            </a:extLst>
          </p:cNvPr>
          <p:cNvPicPr>
            <a:picLocks noChangeAspect="1"/>
          </p:cNvPicPr>
          <p:nvPr/>
        </p:nvPicPr>
        <p:blipFill>
          <a:blip r:embed="rId5"/>
          <a:stretch>
            <a:fillRect/>
          </a:stretch>
        </p:blipFill>
        <p:spPr>
          <a:xfrm>
            <a:off x="6781813" y="3256724"/>
            <a:ext cx="1475360" cy="1926503"/>
          </a:xfrm>
          <a:prstGeom prst="rect">
            <a:avLst/>
          </a:prstGeom>
        </p:spPr>
      </p:pic>
      <p:sp>
        <p:nvSpPr>
          <p:cNvPr id="22" name="文本框 21">
            <a:extLst>
              <a:ext uri="{FF2B5EF4-FFF2-40B4-BE49-F238E27FC236}">
                <a16:creationId xmlns:a16="http://schemas.microsoft.com/office/drawing/2014/main" id="{EE19ECF2-53A4-8BB9-704D-EB91BFA6E48B}"/>
              </a:ext>
            </a:extLst>
          </p:cNvPr>
          <p:cNvSpPr txBox="1"/>
          <p:nvPr/>
        </p:nvSpPr>
        <p:spPr>
          <a:xfrm>
            <a:off x="9532866" y="2887392"/>
            <a:ext cx="2277533" cy="369332"/>
          </a:xfrm>
          <a:prstGeom prst="rect">
            <a:avLst/>
          </a:prstGeom>
          <a:noFill/>
        </p:spPr>
        <p:txBody>
          <a:bodyPr wrap="square">
            <a:spAutoFit/>
          </a:bodyPr>
          <a:lstStyle/>
          <a:p>
            <a:r>
              <a:rPr lang="zh-CN" altLang="zh-CN" sz="18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◆止动垫圈防松</a:t>
            </a:r>
            <a:r>
              <a:rPr lang="zh-CN" altLang="en-US" sz="18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a:t>
            </a:r>
            <a:endParaRPr lang="zh-CN" altLang="en-US" dirty="0"/>
          </a:p>
        </p:txBody>
      </p:sp>
      <p:pic>
        <p:nvPicPr>
          <p:cNvPr id="23" name="图片 22">
            <a:extLst>
              <a:ext uri="{FF2B5EF4-FFF2-40B4-BE49-F238E27FC236}">
                <a16:creationId xmlns:a16="http://schemas.microsoft.com/office/drawing/2014/main" id="{F73C5F73-F94A-CA72-3CF0-0DCD3FD0D9D9}"/>
              </a:ext>
            </a:extLst>
          </p:cNvPr>
          <p:cNvPicPr>
            <a:picLocks noChangeAspect="1"/>
          </p:cNvPicPr>
          <p:nvPr/>
        </p:nvPicPr>
        <p:blipFill>
          <a:blip r:embed="rId6"/>
          <a:stretch>
            <a:fillRect/>
          </a:stretch>
        </p:blipFill>
        <p:spPr>
          <a:xfrm>
            <a:off x="9770532" y="3265191"/>
            <a:ext cx="1624937" cy="1865312"/>
          </a:xfrm>
          <a:prstGeom prst="rect">
            <a:avLst/>
          </a:prstGeom>
        </p:spPr>
      </p:pic>
      <p:sp>
        <p:nvSpPr>
          <p:cNvPr id="25" name="文本框 24">
            <a:extLst>
              <a:ext uri="{FF2B5EF4-FFF2-40B4-BE49-F238E27FC236}">
                <a16:creationId xmlns:a16="http://schemas.microsoft.com/office/drawing/2014/main" id="{7FC40EFC-A60E-01EE-8D8B-636D4E40F6B6}"/>
              </a:ext>
            </a:extLst>
          </p:cNvPr>
          <p:cNvSpPr txBox="1"/>
          <p:nvPr/>
        </p:nvSpPr>
        <p:spPr>
          <a:xfrm>
            <a:off x="6189134" y="5207838"/>
            <a:ext cx="2220454" cy="369332"/>
          </a:xfrm>
          <a:prstGeom prst="rect">
            <a:avLst/>
          </a:prstGeom>
          <a:noFill/>
        </p:spPr>
        <p:txBody>
          <a:bodyPr wrap="square">
            <a:spAutoFit/>
          </a:bodyPr>
          <a:lstStyle/>
          <a:p>
            <a:r>
              <a:rPr lang="zh-CN" altLang="zh-CN" sz="18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串联钢丝防松</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26" name="图片 25">
            <a:extLst>
              <a:ext uri="{FF2B5EF4-FFF2-40B4-BE49-F238E27FC236}">
                <a16:creationId xmlns:a16="http://schemas.microsoft.com/office/drawing/2014/main" id="{15928884-0291-A04D-9DDB-6B994DB1458F}"/>
              </a:ext>
            </a:extLst>
          </p:cNvPr>
          <p:cNvPicPr>
            <a:picLocks noChangeAspect="1"/>
          </p:cNvPicPr>
          <p:nvPr/>
        </p:nvPicPr>
        <p:blipFill>
          <a:blip r:embed="rId7"/>
          <a:stretch>
            <a:fillRect/>
          </a:stretch>
        </p:blipFill>
        <p:spPr>
          <a:xfrm>
            <a:off x="7299361" y="5565338"/>
            <a:ext cx="3601584" cy="864929"/>
          </a:xfrm>
          <a:prstGeom prst="rect">
            <a:avLst/>
          </a:prstGeom>
        </p:spPr>
      </p:pic>
      <p:sp>
        <p:nvSpPr>
          <p:cNvPr id="28" name="文本框 27">
            <a:extLst>
              <a:ext uri="{FF2B5EF4-FFF2-40B4-BE49-F238E27FC236}">
                <a16:creationId xmlns:a16="http://schemas.microsoft.com/office/drawing/2014/main" id="{D0DA54D3-DD43-FD1A-F790-E4E3141AF8E9}"/>
              </a:ext>
            </a:extLst>
          </p:cNvPr>
          <p:cNvSpPr txBox="1"/>
          <p:nvPr/>
        </p:nvSpPr>
        <p:spPr>
          <a:xfrm>
            <a:off x="7815819" y="6460378"/>
            <a:ext cx="2937333" cy="230832"/>
          </a:xfrm>
          <a:prstGeom prst="rect">
            <a:avLst/>
          </a:prstGeom>
          <a:noFill/>
        </p:spPr>
        <p:txBody>
          <a:bodyPr wrap="square">
            <a:spAutoFit/>
          </a:bodyPr>
          <a:lstStyle/>
          <a:p>
            <a:pPr>
              <a:buNone/>
            </a:pP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正确</a:t>
            </a:r>
            <a:r>
              <a:rPr lang="zh-CN" altLang="zh-CN" sz="900"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900" dirty="0">
                <a:effectLst/>
                <a:latin typeface="Times New Roman" panose="02020603050405020304" pitchFamily="18" charset="0"/>
                <a:ea typeface="黑体" panose="02010609060101010101" pitchFamily="49" charset="-122"/>
                <a:cs typeface="Times New Roman" panose="02020603050405020304" pitchFamily="18" charset="0"/>
              </a:rPr>
              <a:t>不正确</a:t>
            </a:r>
            <a:endParaRPr lang="zh-CN" altLang="zh-CN" sz="9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17587613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25173-A8B1-8C5D-DDC6-2DBA6123A63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D9328B1-CAD6-C667-219C-8BE3325DE842}"/>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FA4EB70E-C451-62C6-2FEB-78D478F90200}"/>
              </a:ext>
            </a:extLst>
          </p:cNvPr>
          <p:cNvSpPr txBox="1"/>
          <p:nvPr/>
        </p:nvSpPr>
        <p:spPr>
          <a:xfrm>
            <a:off x="110067" y="684495"/>
            <a:ext cx="2523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◆螺栓锁固胶防松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017B8F7-09C5-E983-0921-C2399A50103E}"/>
              </a:ext>
            </a:extLst>
          </p:cNvPr>
          <p:cNvSpPr txBox="1"/>
          <p:nvPr/>
        </p:nvSpPr>
        <p:spPr>
          <a:xfrm>
            <a:off x="110067" y="997761"/>
            <a:ext cx="1794933"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三、销连接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26BA7C7-9B1B-B7E5-9F47-C574826658E7}"/>
              </a:ext>
            </a:extLst>
          </p:cNvPr>
          <p:cNvSpPr txBox="1"/>
          <p:nvPr/>
        </p:nvSpPr>
        <p:spPr>
          <a:xfrm>
            <a:off x="364066" y="1330826"/>
            <a:ext cx="5731934" cy="5632311"/>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圆柱销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）圆柱销一般靠过盈配合固定在孔中，用以固定零件、传递动力或作为定位元件。</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）所采用的圆柱铰刀必须保证在圆柱销打入时有足够的过盈量。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）圆柱销打入前应做好孔的清洁工作，销上涂机油后方可打入。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）圆柱销装入后尽量不要拆，以免影响连接精度及连接的可靠性。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圆锥销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）在两被连接件相对位置调整、紧固的情况下，才能对两被连接件同时钻、铰孔，钻头直径为圆锥销的小端直径，铰刀锥度为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，注意孔壁表面粗糙度要求。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）铰刀铰入深度以圆锥销自由插入后，大端部露出工件表面</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）一般被连接件定位用的定位销均为两支，注意两销的装入深度要基本一致。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）圆锥销在拆卸时，一般从一端向外敲击即可，有螺尾的圆锥销可用螺母旋出，拆卸带内螺纹的圆锥销时可采用拔销器拔出。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8E956157-D4F7-2809-00C6-6A623503E9DF}"/>
              </a:ext>
            </a:extLst>
          </p:cNvPr>
          <p:cNvSpPr txBox="1"/>
          <p:nvPr/>
        </p:nvSpPr>
        <p:spPr>
          <a:xfrm>
            <a:off x="6028267" y="684495"/>
            <a:ext cx="3301999"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四、塑料模具零部件装配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A63DE4B5-538E-37E2-67D0-1F9EE97EC938}"/>
              </a:ext>
            </a:extLst>
          </p:cNvPr>
          <p:cNvSpPr txBox="1"/>
          <p:nvPr/>
        </p:nvSpPr>
        <p:spPr>
          <a:xfrm>
            <a:off x="6028267" y="985386"/>
            <a:ext cx="25823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型芯的装配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CDB9ED6B-D8CC-A4B6-F8EF-4312324E166F}"/>
              </a:ext>
            </a:extLst>
          </p:cNvPr>
          <p:cNvSpPr txBox="1"/>
          <p:nvPr/>
        </p:nvSpPr>
        <p:spPr>
          <a:xfrm>
            <a:off x="6282266" y="1408332"/>
            <a:ext cx="5731934" cy="5078313"/>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为保证装配质量，应注意以下几点：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）检查型芯高度及固定板厚度，型芯台肩平面应与型芯轴线垂直。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）固定板通孔与沉孔平面的交角一般为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90°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，而型芯上与之相应的配合部位往往呈圆角（由磨削时砂轮损耗形成），装配前应将固定板的上述部位修出圆角，使之不对装配产生不良影响。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大型芯装配可按下列顺序进行：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）在加工好的型芯上压入实心的定位销套。</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）根据型芯在固定板上的位置要求，将定位块用平行夹头夹紧在固定板上。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）在型芯螺孔口部位抹上红丹粉，把型芯和固定板合拢，将螺钉孔的位置复印到固定板上；取下型芯，在固定板上钻螺钉过孔及沉孔；用螺钉将型芯初步固定。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）通过导柱、导套将卸料板、型芯和支承板装合在一起，将型心调整到正确位置后拧紧固定螺钉。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）在固定板的背面划出销孔位置线，钻、铰销孔，打入销钉。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92367028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09D35-2C83-5C1B-4E70-911A5A2BD20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AC8BBFD-8251-FD81-2809-65E40F5475F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EEA1446E-9C18-2B48-1151-1B0F6E3BE722}"/>
              </a:ext>
            </a:extLst>
          </p:cNvPr>
          <p:cNvSpPr txBox="1"/>
          <p:nvPr/>
        </p:nvSpPr>
        <p:spPr>
          <a:xfrm>
            <a:off x="364066" y="753114"/>
            <a:ext cx="5833534" cy="4247317"/>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型腔的装配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）型腔和动、定模板镶合后，其分型面要求紧密贴合，可在型芯固定孔的入口处加工出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的导入斜度，其高度不超过</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）对于有方向要求的型腔，如果出现位置误差，则可用管钳等工具将其旋转到正确位置后再压入模板。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）为了方便装配，可以考虑使型腔与模板间保持</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0.01</a:t>
            </a: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的配合间隙。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）如果热处理后硬度不高（如调质处理至刀具能加工的硬度），也可在装配后采用其他切削方法加工。</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）拼块式型腔应在拼块的压入端放一块平垫板，通过平垫板推动各拼块一起移动。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）塑料模具装配后，有时要求垫芯和型腔表面或动、定模上的型芯在合模状态下紧密接触，在装配中可采用修配装配法来达到要求</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AF81C780-4D50-1ED0-296C-64C4FA0604C7}"/>
              </a:ext>
            </a:extLst>
          </p:cNvPr>
          <p:cNvSpPr txBox="1"/>
          <p:nvPr/>
        </p:nvSpPr>
        <p:spPr>
          <a:xfrm>
            <a:off x="6591300" y="824130"/>
            <a:ext cx="5317067" cy="3416320"/>
          </a:xfrm>
          <a:prstGeom prst="rect">
            <a:avLst/>
          </a:prstGeom>
          <a:noFill/>
        </p:spPr>
        <p:txBody>
          <a:bodyPr wrap="square">
            <a:spAutoFit/>
          </a:bodyPr>
          <a:lstStyle/>
          <a:p>
            <a:pPr algn="just"/>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宋体" panose="02010600030101010101" pitchFamily="2" charset="-122"/>
              </a:rPr>
              <a:t>4</a:t>
            </a:r>
            <a:r>
              <a:rPr lang="zh-CN" altLang="zh-CN" dirty="0">
                <a:latin typeface="Times New Roman" panose="02020603050405020304" pitchFamily="18" charset="0"/>
                <a:ea typeface="宋体" panose="02010600030101010101" pitchFamily="2" charset="-122"/>
                <a:cs typeface="Times New Roman" panose="02020603050405020304" pitchFamily="18" charset="0"/>
              </a:rPr>
              <a:t>）最后再把修磨后的浇口套稍微退出，将固定板磨去</a:t>
            </a:r>
            <a:r>
              <a:rPr lang="en-US" altLang="zh-CN" dirty="0">
                <a:latin typeface="Times New Roman" panose="02020603050405020304" pitchFamily="18" charset="0"/>
                <a:ea typeface="宋体" panose="02010600030101010101" pitchFamily="2" charset="-122"/>
                <a:cs typeface="宋体" panose="02010600030101010101" pitchFamily="2" charset="-122"/>
              </a:rPr>
              <a:t>0.02mm</a:t>
            </a:r>
            <a:r>
              <a:rPr lang="zh-CN" altLang="zh-CN" dirty="0">
                <a:latin typeface="Times New Roman" panose="02020603050405020304" pitchFamily="18" charset="0"/>
                <a:ea typeface="宋体" panose="02010600030101010101" pitchFamily="2" charset="-122"/>
                <a:cs typeface="Times New Roman" panose="02020603050405020304" pitchFamily="18" charset="0"/>
              </a:rPr>
              <a:t>，重新压入。</a:t>
            </a:r>
            <a:endParaRPr lang="zh-CN" altLang="zh-CN" sz="2000" dirty="0">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导柱和导套的装配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）导柱和导套采用压入方式装入模板的导柱孔和导套孔内。</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）导柱和导套装配后，应保证动模板在启模和合模时都能灵活滑动，无卡滞现象。</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）压入模板后，导柱和导套孔应与模板的安装基准面垂直。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）在两根导柱装配合格后再装配第三、第四根导柱，每装入一根导柱均应重复上述观察，最先装配的应是距离最远的两根导柱。</a:t>
            </a:r>
            <a:endParaRPr lang="zh-CN" altLang="en-US" dirty="0"/>
          </a:p>
        </p:txBody>
      </p:sp>
      <p:sp>
        <p:nvSpPr>
          <p:cNvPr id="8" name="文本框 7">
            <a:extLst>
              <a:ext uri="{FF2B5EF4-FFF2-40B4-BE49-F238E27FC236}">
                <a16:creationId xmlns:a16="http://schemas.microsoft.com/office/drawing/2014/main" id="{C5E1BA72-E326-C52C-81C8-1F755A12A02B}"/>
              </a:ext>
            </a:extLst>
          </p:cNvPr>
          <p:cNvSpPr txBox="1"/>
          <p:nvPr/>
        </p:nvSpPr>
        <p:spPr>
          <a:xfrm>
            <a:off x="364066" y="4918840"/>
            <a:ext cx="5731934" cy="1754326"/>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浇口套的装配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浇口套与定模板的配合一般采用</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H7/m6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）浇口套压入模板后，其台肩应和沉孔底面贴紧。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）为了防止压入时浇口套将配合孔壁切坏，常将浇口套的压入端倒成小圆角。</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）在平面磨床上修磨浇口套。</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28A4B246-9C7A-556E-9DAE-D12A5D8F16FA}"/>
              </a:ext>
            </a:extLst>
          </p:cNvPr>
          <p:cNvSpPr txBox="1"/>
          <p:nvPr/>
        </p:nvSpPr>
        <p:spPr>
          <a:xfrm>
            <a:off x="6307666" y="4079627"/>
            <a:ext cx="2726267"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五、塑料模具的总装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820BC61B-C8D0-4C3B-A6F0-03AEA8C21DF8}"/>
              </a:ext>
            </a:extLst>
          </p:cNvPr>
          <p:cNvSpPr txBox="1"/>
          <p:nvPr/>
        </p:nvSpPr>
        <p:spPr>
          <a:xfrm>
            <a:off x="6307666" y="4395174"/>
            <a:ext cx="2446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084927F8-3202-BB9B-E287-1B6606D6C85C}"/>
              </a:ext>
            </a:extLst>
          </p:cNvPr>
          <p:cNvSpPr txBox="1"/>
          <p:nvPr/>
        </p:nvSpPr>
        <p:spPr>
          <a:xfrm>
            <a:off x="6307666" y="4710721"/>
            <a:ext cx="17526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AAADB692-976F-FF23-F800-0C7240BBDC58}"/>
              </a:ext>
            </a:extLst>
          </p:cNvPr>
          <p:cNvSpPr txBox="1"/>
          <p:nvPr/>
        </p:nvSpPr>
        <p:spPr>
          <a:xfrm>
            <a:off x="6307666" y="5000431"/>
            <a:ext cx="18203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修配原则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1015633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0AC4D-AA86-D1CC-EB34-5B4DCAAB209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D6BC09E-DB79-2123-EC46-35D3ECAB59F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D4147D64-81A2-1F63-75B4-6DC7CFACB8DD}"/>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ED9AC9E3-50E9-CD2D-1ACF-E94F8CF65EA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1EFC4307-1DAC-70C4-C6E5-71FE2B25E5BC}"/>
              </a:ext>
            </a:extLst>
          </p:cNvPr>
          <p:cNvSpPr txBox="1"/>
          <p:nvPr/>
        </p:nvSpPr>
        <p:spPr>
          <a:xfrm>
            <a:off x="110066" y="1376823"/>
            <a:ext cx="3285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1D18BBB5-EDB9-A8AE-5C0A-B984C9FE7981}"/>
              </a:ext>
            </a:extLst>
          </p:cNvPr>
          <p:cNvPicPr>
            <a:picLocks noChangeAspect="1"/>
          </p:cNvPicPr>
          <p:nvPr/>
        </p:nvPicPr>
        <p:blipFill>
          <a:blip r:embed="rId4"/>
          <a:stretch>
            <a:fillRect/>
          </a:stretch>
        </p:blipFill>
        <p:spPr>
          <a:xfrm>
            <a:off x="1343491" y="1776933"/>
            <a:ext cx="4103283" cy="5191328"/>
          </a:xfrm>
          <a:prstGeom prst="rect">
            <a:avLst/>
          </a:prstGeom>
        </p:spPr>
      </p:pic>
      <p:sp>
        <p:nvSpPr>
          <p:cNvPr id="9" name="文本框 8">
            <a:extLst>
              <a:ext uri="{FF2B5EF4-FFF2-40B4-BE49-F238E27FC236}">
                <a16:creationId xmlns:a16="http://schemas.microsoft.com/office/drawing/2014/main" id="{1AACA8A0-F68F-F41F-0D79-5E592BD12EBA}"/>
              </a:ext>
            </a:extLst>
          </p:cNvPr>
          <p:cNvSpPr txBox="1"/>
          <p:nvPr/>
        </p:nvSpPr>
        <p:spPr>
          <a:xfrm>
            <a:off x="5674194" y="1334055"/>
            <a:ext cx="2142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CB869C9A-E16A-E851-9BA3-54C869361F3E}"/>
              </a:ext>
            </a:extLst>
          </p:cNvPr>
          <p:cNvSpPr txBox="1"/>
          <p:nvPr/>
        </p:nvSpPr>
        <p:spPr>
          <a:xfrm>
            <a:off x="5674194" y="1598262"/>
            <a:ext cx="18203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FFA5EFA1-81B6-9872-D61D-381087C94979}"/>
              </a:ext>
            </a:extLst>
          </p:cNvPr>
          <p:cNvSpPr txBox="1"/>
          <p:nvPr/>
        </p:nvSpPr>
        <p:spPr>
          <a:xfrm>
            <a:off x="5943601" y="1964940"/>
            <a:ext cx="6096000"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通过对塑料模具进行装配，全面认识塑料模具典型结构及零部件的装配，为模具设计与制造奠定良好的基础。同时，了解塑料模具零件相互之间的装配形式及配合关系。了解塑料模具各种零件在模具中的作用，全面掌握模具的装配过程、方法和各种工具的使用。掌握操作技能，培养分析问题和解决问题的能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4125C31B-976B-F3F1-861B-4194A737ADD9}"/>
              </a:ext>
            </a:extLst>
          </p:cNvPr>
          <p:cNvSpPr txBox="1"/>
          <p:nvPr/>
        </p:nvSpPr>
        <p:spPr>
          <a:xfrm>
            <a:off x="5689011" y="3569673"/>
            <a:ext cx="212725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CB775587-E12D-8F9B-0D4D-C7C120406828}"/>
              </a:ext>
            </a:extLst>
          </p:cNvPr>
          <p:cNvSpPr txBox="1"/>
          <p:nvPr/>
        </p:nvSpPr>
        <p:spPr>
          <a:xfrm>
            <a:off x="5880101" y="3954284"/>
            <a:ext cx="6159500" cy="2862322"/>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）确定装配基准。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）装配前对零件进行检测，合格零件必须去磁擦拭干净。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）调整各零件组合后的累积尺寸误差，如对各模板的平行度进行校验、修磨，以保证模板组装密合；分型面处的吻合面积不得小于</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，间隙不得超过最小溢料量，以防止产生飞边。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）装配中尽量保持原加工尺寸的基准面，以便总装合模调整时检查。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）组装导向机构，保证开模、合模动作灵活，无松动和卡滞现象。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47187743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74FE0-CE17-A12F-E17D-CE84FE42926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21984A2-5BAE-C343-3EC3-C5654B494FD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9C5E21EA-BDFB-5659-D1F7-D4AF259979C0}"/>
              </a:ext>
            </a:extLst>
          </p:cNvPr>
          <p:cNvSpPr txBox="1"/>
          <p:nvPr/>
        </p:nvSpPr>
        <p:spPr>
          <a:xfrm>
            <a:off x="364066" y="736686"/>
            <a:ext cx="5825067" cy="2862322"/>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）组装、调整推出机构，并调整好复位及推出位置等。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）组装、调整型芯、镶件，保证配合面间隙达到要求。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）组装冷却或加热系统，保证管路畅通，不漏水、漏电，阀门动作灵活。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）组装液压或气动系统，保证运行正常。</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）紧固所有连接螺钉，装配定位销。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）试模，合格后打上模具标记，如编号、合格标记及组装基准面。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）最后检查各种配件、附件及起重吊环等零件，保证模具装备齐全。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387C6FB1-4D99-FABE-A221-34D7361AA815}"/>
              </a:ext>
            </a:extLst>
          </p:cNvPr>
          <p:cNvSpPr txBox="1"/>
          <p:nvPr/>
        </p:nvSpPr>
        <p:spPr>
          <a:xfrm>
            <a:off x="110067" y="3429000"/>
            <a:ext cx="35052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制定塑料模具的工作计划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0C47C176-050D-4BBD-944A-9771254C013D}"/>
              </a:ext>
            </a:extLst>
          </p:cNvPr>
          <p:cNvPicPr>
            <a:picLocks noChangeAspect="1"/>
          </p:cNvPicPr>
          <p:nvPr/>
        </p:nvPicPr>
        <p:blipFill>
          <a:blip r:embed="rId2"/>
          <a:stretch>
            <a:fillRect/>
          </a:stretch>
        </p:blipFill>
        <p:spPr>
          <a:xfrm>
            <a:off x="6850918" y="150967"/>
            <a:ext cx="4315230" cy="6858000"/>
          </a:xfrm>
          <a:prstGeom prst="rect">
            <a:avLst/>
          </a:prstGeom>
        </p:spPr>
      </p:pic>
    </p:spTree>
    <p:extLst>
      <p:ext uri="{BB962C8B-B14F-4D97-AF65-F5344CB8AC3E}">
        <p14:creationId xmlns:p14="http://schemas.microsoft.com/office/powerpoint/2010/main" val="3255483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A063D-941A-2A9A-7C3C-95CA56DB9B3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CC1C585-64F2-1038-0DE5-EB8F5146BAC9}"/>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D7476171-FF53-7B79-CA38-09EF1B0F8582}"/>
              </a:ext>
            </a:extLst>
          </p:cNvPr>
          <p:cNvSpPr txBox="1"/>
          <p:nvPr/>
        </p:nvSpPr>
        <p:spPr>
          <a:xfrm>
            <a:off x="975604" y="972249"/>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5" name="图形 4" descr="灯泡和齿轮">
            <a:extLst>
              <a:ext uri="{FF2B5EF4-FFF2-40B4-BE49-F238E27FC236}">
                <a16:creationId xmlns:a16="http://schemas.microsoft.com/office/drawing/2014/main" id="{64BF75FB-2C54-C297-1EE4-AC0202D7B5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3730" y="949115"/>
            <a:ext cx="511874" cy="488154"/>
          </a:xfrm>
          <a:prstGeom prst="rect">
            <a:avLst/>
          </a:prstGeom>
        </p:spPr>
      </p:pic>
      <p:sp>
        <p:nvSpPr>
          <p:cNvPr id="7" name="文本框 6">
            <a:extLst>
              <a:ext uri="{FF2B5EF4-FFF2-40B4-BE49-F238E27FC236}">
                <a16:creationId xmlns:a16="http://schemas.microsoft.com/office/drawing/2014/main" id="{E234BBCF-A087-9368-6A54-1C07C2BCE844}"/>
              </a:ext>
            </a:extLst>
          </p:cNvPr>
          <p:cNvSpPr txBox="1"/>
          <p:nvPr/>
        </p:nvSpPr>
        <p:spPr>
          <a:xfrm>
            <a:off x="237066" y="1596413"/>
            <a:ext cx="4749801" cy="2585323"/>
          </a:xfrm>
          <a:prstGeom prst="rect">
            <a:avLst/>
          </a:prstGeom>
          <a:noFill/>
        </p:spPr>
        <p:txBody>
          <a:bodyPr wrap="square">
            <a:spAutoFit/>
          </a:bodyPr>
          <a:lstStyle/>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能够熟练使用钳工加工常用的量具；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能够严格遵守钳工加工常用量具的安全文明生产操作规程；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能够描述游标卡尺的构造；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能够阐述游标卡尺的原理；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能够熟练使用游标卡尺的能力，并快速、准确地进行尺寸测量；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能够对钳工常用量具进行正确使用与维护的能力。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1383A673-CFA2-CA29-21A1-BDD4115800CF}"/>
              </a:ext>
            </a:extLst>
          </p:cNvPr>
          <p:cNvSpPr txBox="1"/>
          <p:nvPr/>
        </p:nvSpPr>
        <p:spPr>
          <a:xfrm>
            <a:off x="6523730" y="997769"/>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10" name="图形 9" descr="研究">
            <a:extLst>
              <a:ext uri="{FF2B5EF4-FFF2-40B4-BE49-F238E27FC236}">
                <a16:creationId xmlns:a16="http://schemas.microsoft.com/office/drawing/2014/main" id="{E0D7AD62-DC55-1762-8613-1A2D214020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64841" y="970621"/>
            <a:ext cx="481863" cy="481862"/>
          </a:xfrm>
          <a:prstGeom prst="rect">
            <a:avLst/>
          </a:prstGeom>
        </p:spPr>
      </p:pic>
      <p:sp>
        <p:nvSpPr>
          <p:cNvPr id="12" name="文本框 11">
            <a:extLst>
              <a:ext uri="{FF2B5EF4-FFF2-40B4-BE49-F238E27FC236}">
                <a16:creationId xmlns:a16="http://schemas.microsoft.com/office/drawing/2014/main" id="{860ECF9C-526E-0F1F-800F-01BAF53DBF26}"/>
              </a:ext>
            </a:extLst>
          </p:cNvPr>
          <p:cNvSpPr txBox="1"/>
          <p:nvPr/>
        </p:nvSpPr>
        <p:spPr>
          <a:xfrm>
            <a:off x="5858934" y="1591939"/>
            <a:ext cx="6096000" cy="1754326"/>
          </a:xfrm>
          <a:prstGeom prst="rect">
            <a:avLst/>
          </a:prstGeom>
          <a:noFill/>
        </p:spPr>
        <p:txBody>
          <a:bodyPr wrap="square">
            <a:spAutoFit/>
          </a:bodyPr>
          <a:lstStyle/>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不能把量爪当做划规、划针及螺钉旋具使用。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不要放在强磁场附近。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不要和工具堆放在一起，不要敲打。</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游标卡尺要平放。</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要定时计量，不得自行拆装。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用后擦净上油，放入专用盒内。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9A6AD068-8102-16F6-9851-2D576C241984}"/>
              </a:ext>
            </a:extLst>
          </p:cNvPr>
          <p:cNvPicPr>
            <a:picLocks noChangeAspect="1"/>
          </p:cNvPicPr>
          <p:nvPr/>
        </p:nvPicPr>
        <p:blipFill>
          <a:blip r:embed="rId6"/>
          <a:stretch>
            <a:fillRect/>
          </a:stretch>
        </p:blipFill>
        <p:spPr>
          <a:xfrm>
            <a:off x="6316134" y="3613732"/>
            <a:ext cx="5503333" cy="2412277"/>
          </a:xfrm>
          <a:prstGeom prst="rect">
            <a:avLst/>
          </a:prstGeom>
        </p:spPr>
      </p:pic>
      <p:pic>
        <p:nvPicPr>
          <p:cNvPr id="15" name="图片 14">
            <a:extLst>
              <a:ext uri="{FF2B5EF4-FFF2-40B4-BE49-F238E27FC236}">
                <a16:creationId xmlns:a16="http://schemas.microsoft.com/office/drawing/2014/main" id="{8CB02BD2-EF23-CD1D-5950-242C973FA3B2}"/>
              </a:ext>
            </a:extLst>
          </p:cNvPr>
          <p:cNvPicPr>
            <a:picLocks noChangeAspect="1"/>
          </p:cNvPicPr>
          <p:nvPr/>
        </p:nvPicPr>
        <p:blipFill>
          <a:blip r:embed="rId7"/>
          <a:stretch>
            <a:fillRect/>
          </a:stretch>
        </p:blipFill>
        <p:spPr>
          <a:xfrm>
            <a:off x="280803" y="4450800"/>
            <a:ext cx="5370697" cy="1621573"/>
          </a:xfrm>
          <a:prstGeom prst="rect">
            <a:avLst/>
          </a:prstGeom>
        </p:spPr>
      </p:pic>
    </p:spTree>
    <p:extLst>
      <p:ext uri="{BB962C8B-B14F-4D97-AF65-F5344CB8AC3E}">
        <p14:creationId xmlns:p14="http://schemas.microsoft.com/office/powerpoint/2010/main" val="224381189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1CC89-4B2B-8C6F-4F0D-4126605CF6F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8FFEB75-555E-C47A-6DC7-BBCE99250D8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2" name="文本框 1">
            <a:extLst>
              <a:ext uri="{FF2B5EF4-FFF2-40B4-BE49-F238E27FC236}">
                <a16:creationId xmlns:a16="http://schemas.microsoft.com/office/drawing/2014/main" id="{2449545A-7FCA-43E8-5791-3DB80513FE00}"/>
              </a:ext>
            </a:extLst>
          </p:cNvPr>
          <p:cNvSpPr txBox="1"/>
          <p:nvPr/>
        </p:nvSpPr>
        <p:spPr>
          <a:xfrm>
            <a:off x="905936" y="896722"/>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85F180DD-4C67-F1A7-49BD-091A1DB3D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3335" y="711200"/>
            <a:ext cx="585632" cy="585632"/>
          </a:xfrm>
          <a:prstGeom prst="rect">
            <a:avLst/>
          </a:prstGeom>
        </p:spPr>
      </p:pic>
      <p:sp>
        <p:nvSpPr>
          <p:cNvPr id="6" name="文本框 5">
            <a:extLst>
              <a:ext uri="{FF2B5EF4-FFF2-40B4-BE49-F238E27FC236}">
                <a16:creationId xmlns:a16="http://schemas.microsoft.com/office/drawing/2014/main" id="{08EAD6D6-F62E-682F-8671-610B8FCB315A}"/>
              </a:ext>
            </a:extLst>
          </p:cNvPr>
          <p:cNvSpPr txBox="1"/>
          <p:nvPr/>
        </p:nvSpPr>
        <p:spPr>
          <a:xfrm>
            <a:off x="118533" y="1136092"/>
            <a:ext cx="21759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3AC7A69C-CB98-9DA8-B883-2F0133549CC4}"/>
              </a:ext>
            </a:extLst>
          </p:cNvPr>
          <p:cNvPicPr>
            <a:picLocks noChangeAspect="1"/>
          </p:cNvPicPr>
          <p:nvPr/>
        </p:nvPicPr>
        <p:blipFill>
          <a:blip r:embed="rId4"/>
          <a:stretch>
            <a:fillRect/>
          </a:stretch>
        </p:blipFill>
        <p:spPr>
          <a:xfrm>
            <a:off x="1008967" y="1611784"/>
            <a:ext cx="4618101" cy="5347766"/>
          </a:xfrm>
          <a:prstGeom prst="rect">
            <a:avLst/>
          </a:prstGeom>
        </p:spPr>
      </p:pic>
      <p:sp>
        <p:nvSpPr>
          <p:cNvPr id="9" name="文本框 8">
            <a:extLst>
              <a:ext uri="{FF2B5EF4-FFF2-40B4-BE49-F238E27FC236}">
                <a16:creationId xmlns:a16="http://schemas.microsoft.com/office/drawing/2014/main" id="{297C16B4-7750-7E93-40E3-78D110C3A93F}"/>
              </a:ext>
            </a:extLst>
          </p:cNvPr>
          <p:cNvSpPr txBox="1"/>
          <p:nvPr/>
        </p:nvSpPr>
        <p:spPr>
          <a:xfrm>
            <a:off x="5977467" y="1136092"/>
            <a:ext cx="27601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156936ED-7957-F3D0-2B46-05410E64C9AA}"/>
              </a:ext>
            </a:extLst>
          </p:cNvPr>
          <p:cNvPicPr>
            <a:picLocks noChangeAspect="1"/>
          </p:cNvPicPr>
          <p:nvPr/>
        </p:nvPicPr>
        <p:blipFill>
          <a:blip r:embed="rId5"/>
          <a:stretch>
            <a:fillRect/>
          </a:stretch>
        </p:blipFill>
        <p:spPr>
          <a:xfrm>
            <a:off x="6674233" y="1611785"/>
            <a:ext cx="4618100" cy="5347765"/>
          </a:xfrm>
          <a:prstGeom prst="rect">
            <a:avLst/>
          </a:prstGeom>
        </p:spPr>
      </p:pic>
    </p:spTree>
    <p:extLst>
      <p:ext uri="{BB962C8B-B14F-4D97-AF65-F5344CB8AC3E}">
        <p14:creationId xmlns:p14="http://schemas.microsoft.com/office/powerpoint/2010/main" val="222751948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FEEDD-FA3A-C883-59FD-A379A5F8B9B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18BB48C-89FA-A02F-B049-F9CF75279BB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项目三 钳工综合技能</a:t>
            </a:r>
          </a:p>
        </p:txBody>
      </p:sp>
      <p:sp>
        <p:nvSpPr>
          <p:cNvPr id="4" name="文本框 3">
            <a:extLst>
              <a:ext uri="{FF2B5EF4-FFF2-40B4-BE49-F238E27FC236}">
                <a16:creationId xmlns:a16="http://schemas.microsoft.com/office/drawing/2014/main" id="{D7D45399-7488-6550-FA50-3ADB82E4B386}"/>
              </a:ext>
            </a:extLst>
          </p:cNvPr>
          <p:cNvSpPr txBox="1"/>
          <p:nvPr/>
        </p:nvSpPr>
        <p:spPr>
          <a:xfrm>
            <a:off x="67733" y="692961"/>
            <a:ext cx="22352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BE1F3584-6693-55DA-A6A9-C2F3C7683CC4}"/>
              </a:ext>
            </a:extLst>
          </p:cNvPr>
          <p:cNvPicPr>
            <a:picLocks noChangeAspect="1"/>
          </p:cNvPicPr>
          <p:nvPr/>
        </p:nvPicPr>
        <p:blipFill>
          <a:blip r:embed="rId2"/>
          <a:stretch>
            <a:fillRect/>
          </a:stretch>
        </p:blipFill>
        <p:spPr>
          <a:xfrm>
            <a:off x="1002238" y="1135839"/>
            <a:ext cx="3909345" cy="5850467"/>
          </a:xfrm>
          <a:prstGeom prst="rect">
            <a:avLst/>
          </a:prstGeom>
        </p:spPr>
      </p:pic>
      <p:sp>
        <p:nvSpPr>
          <p:cNvPr id="7" name="文本框 6">
            <a:extLst>
              <a:ext uri="{FF2B5EF4-FFF2-40B4-BE49-F238E27FC236}">
                <a16:creationId xmlns:a16="http://schemas.microsoft.com/office/drawing/2014/main" id="{B960CD4D-F877-C06D-5F03-6140C6344D1C}"/>
              </a:ext>
            </a:extLst>
          </p:cNvPr>
          <p:cNvSpPr txBox="1"/>
          <p:nvPr/>
        </p:nvSpPr>
        <p:spPr>
          <a:xfrm>
            <a:off x="5637885" y="692961"/>
            <a:ext cx="3285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AA883CB3-99A6-8C59-0FF2-A64D71B4053F}"/>
              </a:ext>
            </a:extLst>
          </p:cNvPr>
          <p:cNvPicPr>
            <a:picLocks noChangeAspect="1"/>
          </p:cNvPicPr>
          <p:nvPr/>
        </p:nvPicPr>
        <p:blipFill>
          <a:blip r:embed="rId3"/>
          <a:stretch>
            <a:fillRect/>
          </a:stretch>
        </p:blipFill>
        <p:spPr>
          <a:xfrm>
            <a:off x="6284908" y="1188071"/>
            <a:ext cx="5276088" cy="5362956"/>
          </a:xfrm>
          <a:prstGeom prst="rect">
            <a:avLst/>
          </a:prstGeom>
        </p:spPr>
      </p:pic>
    </p:spTree>
    <p:extLst>
      <p:ext uri="{BB962C8B-B14F-4D97-AF65-F5344CB8AC3E}">
        <p14:creationId xmlns:p14="http://schemas.microsoft.com/office/powerpoint/2010/main" val="211371720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3B47C-7802-E044-ACBA-34D786C60167}"/>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45E6D0CD-92C6-1F6D-19DD-23E134197E13}"/>
              </a:ext>
            </a:extLst>
          </p:cNvPr>
          <p:cNvSpPr txBox="1"/>
          <p:nvPr/>
        </p:nvSpPr>
        <p:spPr>
          <a:xfrm>
            <a:off x="2777067" y="2184400"/>
            <a:ext cx="7366000" cy="1569660"/>
          </a:xfrm>
          <a:prstGeom prst="rect">
            <a:avLst/>
          </a:prstGeom>
          <a:noFill/>
        </p:spPr>
        <p:txBody>
          <a:bodyPr wrap="square" rtlCol="0">
            <a:spAutoFit/>
          </a:bodyPr>
          <a:lstStyle/>
          <a:p>
            <a:r>
              <a:rPr lang="zh-CN" altLang="en-US" sz="9600" dirty="0">
                <a:latin typeface="楷体" panose="02010609060101010101" pitchFamily="49" charset="-122"/>
                <a:ea typeface="楷体" panose="02010609060101010101" pitchFamily="49" charset="-122"/>
              </a:rPr>
              <a:t>感 谢 观 看</a:t>
            </a:r>
          </a:p>
        </p:txBody>
      </p:sp>
    </p:spTree>
    <p:extLst>
      <p:ext uri="{BB962C8B-B14F-4D97-AF65-F5344CB8AC3E}">
        <p14:creationId xmlns:p14="http://schemas.microsoft.com/office/powerpoint/2010/main" val="2396648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2465C-801D-3594-3B66-26B5EB10FC1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A4B80E5-E8B0-3E27-7EE9-C4D4E0606E5D}"/>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E9A9814F-E8C7-F658-A827-DA368131ACCA}"/>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DC717518-4D52-A177-7C7E-7D76939655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999AA5A1-DD87-17DD-29E6-E6CA1EEB2127}"/>
              </a:ext>
            </a:extLst>
          </p:cNvPr>
          <p:cNvSpPr txBox="1"/>
          <p:nvPr/>
        </p:nvSpPr>
        <p:spPr>
          <a:xfrm>
            <a:off x="169333" y="1256057"/>
            <a:ext cx="31326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一、钳工加工常用量具</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378037B7-1E71-9C1F-2F14-764EA873A4D2}"/>
              </a:ext>
            </a:extLst>
          </p:cNvPr>
          <p:cNvSpPr txBox="1"/>
          <p:nvPr/>
        </p:nvSpPr>
        <p:spPr>
          <a:xfrm>
            <a:off x="254000" y="1637319"/>
            <a:ext cx="1934176"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钢直尺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A5C66687-394B-E5F3-ACBC-C73BDE9D0711}"/>
              </a:ext>
            </a:extLst>
          </p:cNvPr>
          <p:cNvPicPr>
            <a:picLocks noChangeAspect="1"/>
          </p:cNvPicPr>
          <p:nvPr/>
        </p:nvPicPr>
        <p:blipFill>
          <a:blip r:embed="rId4"/>
          <a:stretch>
            <a:fillRect/>
          </a:stretch>
        </p:blipFill>
        <p:spPr>
          <a:xfrm>
            <a:off x="604103" y="2073485"/>
            <a:ext cx="3018902" cy="745067"/>
          </a:xfrm>
          <a:prstGeom prst="rect">
            <a:avLst/>
          </a:prstGeom>
        </p:spPr>
      </p:pic>
      <p:sp>
        <p:nvSpPr>
          <p:cNvPr id="11" name="文本框 10">
            <a:extLst>
              <a:ext uri="{FF2B5EF4-FFF2-40B4-BE49-F238E27FC236}">
                <a16:creationId xmlns:a16="http://schemas.microsoft.com/office/drawing/2014/main" id="{810518E8-6906-C944-228E-C65949A4AB91}"/>
              </a:ext>
            </a:extLst>
          </p:cNvPr>
          <p:cNvSpPr txBox="1"/>
          <p:nvPr/>
        </p:nvSpPr>
        <p:spPr>
          <a:xfrm>
            <a:off x="254000" y="2818552"/>
            <a:ext cx="25061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7E30AE9B-C7EA-6526-8482-783BD37E8104}"/>
              </a:ext>
            </a:extLst>
          </p:cNvPr>
          <p:cNvSpPr txBox="1"/>
          <p:nvPr/>
        </p:nvSpPr>
        <p:spPr>
          <a:xfrm>
            <a:off x="423333" y="3256872"/>
            <a:ext cx="5672667" cy="2308324"/>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游标卡尺是一种比较精密的量具，它可以直接测量出工件的长度、宽度、深度以及圆形工件的内、外径尺寸等。其测量精度有</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0.10mm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0.01 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，精度为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的游标卡尺较为常用。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游标卡尺由主尺和附在主尺上能滑动的游标两部分构成。主尺一般以毫米为单位，游标卡尺可分为</a:t>
            </a:r>
            <a:r>
              <a:rPr lang="en-US" altLang="zh-CN" sz="1800" dirty="0">
                <a:effectLst/>
                <a:latin typeface="Times New Roman" panose="02020603050405020304" pitchFamily="18" charset="0"/>
                <a:ea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a:t>
            </a:r>
            <a:r>
              <a:rPr lang="en-US" altLang="zh-CN" sz="1800" dirty="0">
                <a:effectLst/>
                <a:latin typeface="Times New Roman" panose="02020603050405020304" pitchFamily="18" charset="0"/>
                <a:ea typeface="宋体" panose="02010600030101010101" pitchFamily="2" charset="-122"/>
              </a:rPr>
              <a:t>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a:t>
            </a:r>
            <a:r>
              <a:rPr lang="en-US" altLang="zh-CN" sz="1800" dirty="0">
                <a:effectLst/>
                <a:latin typeface="Times New Roman" panose="02020603050405020304" pitchFamily="18" charset="0"/>
                <a:ea typeface="宋体" panose="02010600030101010101" pitchFamily="2" charset="-122"/>
              </a:rPr>
              <a:t>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分度格游标卡尺等，游标为</a:t>
            </a:r>
            <a:r>
              <a:rPr lang="en-US" altLang="zh-CN" sz="1800" dirty="0">
                <a:effectLst/>
                <a:latin typeface="Times New Roman" panose="02020603050405020304" pitchFamily="18" charset="0"/>
                <a:ea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分度的有</a:t>
            </a:r>
            <a:r>
              <a:rPr lang="en-US" altLang="zh-CN" sz="1800" dirty="0">
                <a:effectLst/>
                <a:latin typeface="Times New Roman" panose="02020603050405020304" pitchFamily="18" charset="0"/>
                <a:ea typeface="宋体" panose="02010600030101010101" pitchFamily="2" charset="-122"/>
              </a:rPr>
              <a:t>9mm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分度的有</a:t>
            </a:r>
            <a:r>
              <a:rPr lang="en-US" altLang="zh-CN" sz="1800" dirty="0">
                <a:effectLst/>
                <a:latin typeface="Times New Roman" panose="02020603050405020304" pitchFamily="18" charset="0"/>
                <a:ea typeface="宋体" panose="02010600030101010101" pitchFamily="2" charset="-122"/>
              </a:rPr>
              <a:t>19mm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分度的有</a:t>
            </a:r>
            <a:r>
              <a:rPr lang="en-US" altLang="zh-CN" sz="1800" dirty="0">
                <a:effectLst/>
                <a:latin typeface="Times New Roman" panose="02020603050405020304" pitchFamily="18" charset="0"/>
                <a:ea typeface="宋体" panose="02010600030101010101" pitchFamily="2" charset="-122"/>
              </a:rPr>
              <a:t>49mm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15" name="文本框 14">
            <a:extLst>
              <a:ext uri="{FF2B5EF4-FFF2-40B4-BE49-F238E27FC236}">
                <a16:creationId xmlns:a16="http://schemas.microsoft.com/office/drawing/2014/main" id="{67D1C23E-D412-3A36-F812-24B5B45068F1}"/>
              </a:ext>
            </a:extLst>
          </p:cNvPr>
          <p:cNvSpPr txBox="1"/>
          <p:nvPr/>
        </p:nvSpPr>
        <p:spPr>
          <a:xfrm>
            <a:off x="139700" y="5471885"/>
            <a:ext cx="3483305"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）游标卡尺刻度原理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A3C6706F-CA59-AC2A-E823-CC2866799C29}"/>
              </a:ext>
            </a:extLst>
          </p:cNvPr>
          <p:cNvSpPr txBox="1"/>
          <p:nvPr/>
        </p:nvSpPr>
        <p:spPr>
          <a:xfrm>
            <a:off x="423333" y="5927138"/>
            <a:ext cx="5596467"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主尺每小格为</a:t>
            </a:r>
            <a:r>
              <a:rPr lang="en-US" altLang="zh-CN" sz="1800" dirty="0">
                <a:effectLst/>
                <a:latin typeface="Times New Roman" panose="02020603050405020304" pitchFamily="18" charset="0"/>
                <a:ea typeface="宋体" panose="02010600030101010101" pitchFamily="2" charset="-122"/>
              </a:rPr>
              <a:t>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，副尺刻线总长为</a:t>
            </a:r>
            <a:r>
              <a:rPr lang="en-US" altLang="zh-CN" sz="1800" dirty="0">
                <a:effectLst/>
                <a:latin typeface="Times New Roman" panose="02020603050405020304" pitchFamily="18" charset="0"/>
                <a:ea typeface="宋体" panose="02010600030101010101" pitchFamily="2" charset="-122"/>
              </a:rPr>
              <a:t>49mm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，并等分为</a:t>
            </a:r>
            <a:r>
              <a:rPr lang="en-US" altLang="zh-CN" sz="1800" dirty="0">
                <a:effectLst/>
                <a:latin typeface="Times New Roman" panose="02020603050405020304" pitchFamily="18" charset="0"/>
                <a:ea typeface="宋体" panose="02010600030101010101" pitchFamily="2" charset="-122"/>
              </a:rPr>
              <a:t>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格，因此每格为</a:t>
            </a:r>
            <a:r>
              <a:rPr lang="en-US" altLang="zh-CN" sz="1800" dirty="0">
                <a:effectLst/>
                <a:latin typeface="Times New Roman" panose="02020603050405020304" pitchFamily="18" charset="0"/>
                <a:ea typeface="宋体" panose="02010600030101010101" pitchFamily="2" charset="-122"/>
              </a:rPr>
              <a:t>49/50=0.98mm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。主尺与副尺相对一格之差为</a:t>
            </a:r>
            <a:r>
              <a:rPr lang="en-US" altLang="zh-CN" sz="1800" dirty="0">
                <a:effectLst/>
                <a:latin typeface="Times New Roman" panose="02020603050405020304" pitchFamily="18" charset="0"/>
                <a:ea typeface="宋体" panose="02010600030101010101" pitchFamily="2" charset="-122"/>
              </a:rPr>
              <a:t>0.22mm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，所以其测量精度为</a:t>
            </a:r>
            <a:r>
              <a:rPr lang="en-US" altLang="zh-CN" sz="1800" dirty="0">
                <a:effectLst/>
                <a:latin typeface="Times New Roman" panose="02020603050405020304" pitchFamily="18" charset="0"/>
                <a:ea typeface="宋体" panose="02010600030101010101" pitchFamily="2" charset="-122"/>
              </a:rPr>
              <a:t>0.02mm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19" name="文本框 18">
            <a:extLst>
              <a:ext uri="{FF2B5EF4-FFF2-40B4-BE49-F238E27FC236}">
                <a16:creationId xmlns:a16="http://schemas.microsoft.com/office/drawing/2014/main" id="{65D0A414-2D13-2137-14B4-6121121975ED}"/>
              </a:ext>
            </a:extLst>
          </p:cNvPr>
          <p:cNvSpPr txBox="1"/>
          <p:nvPr/>
        </p:nvSpPr>
        <p:spPr>
          <a:xfrm>
            <a:off x="6316133" y="1124280"/>
            <a:ext cx="34713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）游标卡尺读数方法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6C1EA0C9-C551-EF3A-7DD4-447703FBD846}"/>
              </a:ext>
            </a:extLst>
          </p:cNvPr>
          <p:cNvSpPr txBox="1"/>
          <p:nvPr/>
        </p:nvSpPr>
        <p:spPr>
          <a:xfrm>
            <a:off x="6781800" y="1725623"/>
            <a:ext cx="4910667" cy="2031325"/>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）读出副尺上零线左面主尺的毫米整数</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46mm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）读出副尺上哪一条线与主尺刻线对齐，并计算出尺寸（第一条刻线不算，第二条线起每格算</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34ⅹ0.02mm=0.68mm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，为不足整毫米部分；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）把主尺和副尺上的尺寸加起来即为最终测量尺寸为</a:t>
            </a:r>
            <a:r>
              <a:rPr lang="en-US" altLang="zh-CN" sz="1800" dirty="0">
                <a:effectLst/>
                <a:latin typeface="Times New Roman" panose="02020603050405020304" pitchFamily="18" charset="0"/>
                <a:ea typeface="宋体" panose="02010600030101010101" pitchFamily="2" charset="-122"/>
              </a:rPr>
              <a:t>46.68mm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22" name="图片 21">
            <a:extLst>
              <a:ext uri="{FF2B5EF4-FFF2-40B4-BE49-F238E27FC236}">
                <a16:creationId xmlns:a16="http://schemas.microsoft.com/office/drawing/2014/main" id="{28DACF98-684B-3EB2-167B-932A04897506}"/>
              </a:ext>
            </a:extLst>
          </p:cNvPr>
          <p:cNvPicPr>
            <a:picLocks noChangeAspect="1"/>
          </p:cNvPicPr>
          <p:nvPr/>
        </p:nvPicPr>
        <p:blipFill>
          <a:blip r:embed="rId5"/>
          <a:stretch>
            <a:fillRect/>
          </a:stretch>
        </p:blipFill>
        <p:spPr>
          <a:xfrm>
            <a:off x="6781800" y="3903038"/>
            <a:ext cx="5114286" cy="1314286"/>
          </a:xfrm>
          <a:prstGeom prst="rect">
            <a:avLst/>
          </a:prstGeom>
        </p:spPr>
      </p:pic>
      <p:sp>
        <p:nvSpPr>
          <p:cNvPr id="24" name="文本框 23">
            <a:extLst>
              <a:ext uri="{FF2B5EF4-FFF2-40B4-BE49-F238E27FC236}">
                <a16:creationId xmlns:a16="http://schemas.microsoft.com/office/drawing/2014/main" id="{56BE2ABA-F90E-734A-7BAF-BE38C0712310}"/>
              </a:ext>
            </a:extLst>
          </p:cNvPr>
          <p:cNvSpPr txBox="1"/>
          <p:nvPr/>
        </p:nvSpPr>
        <p:spPr>
          <a:xfrm>
            <a:off x="6379633" y="5373325"/>
            <a:ext cx="421428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）游标卡尺使用方法及注意事项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31478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D9985-9869-80E7-A1B7-874A0353DBA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F2E99EC-E876-4868-6BF5-A75A0E418ACB}"/>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B693D31-58D3-5EE4-8EB5-7D3003FD043C}"/>
              </a:ext>
            </a:extLst>
          </p:cNvPr>
          <p:cNvSpPr txBox="1"/>
          <p:nvPr/>
        </p:nvSpPr>
        <p:spPr>
          <a:xfrm>
            <a:off x="0" y="831165"/>
            <a:ext cx="2506134"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）其他游标卡尺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BA531739-9D22-E0FE-4C9B-C13AFE72D7E1}"/>
              </a:ext>
            </a:extLst>
          </p:cNvPr>
          <p:cNvSpPr txBox="1"/>
          <p:nvPr/>
        </p:nvSpPr>
        <p:spPr>
          <a:xfrm>
            <a:off x="80433" y="1169374"/>
            <a:ext cx="23452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）高度游标卡尺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DC06DF9D-838C-9521-779C-DF6A57BD4005}"/>
              </a:ext>
            </a:extLst>
          </p:cNvPr>
          <p:cNvPicPr>
            <a:picLocks noChangeAspect="1"/>
          </p:cNvPicPr>
          <p:nvPr/>
        </p:nvPicPr>
        <p:blipFill>
          <a:blip r:embed="rId2"/>
          <a:stretch>
            <a:fillRect/>
          </a:stretch>
        </p:blipFill>
        <p:spPr>
          <a:xfrm>
            <a:off x="619220" y="1856549"/>
            <a:ext cx="3773828" cy="3917718"/>
          </a:xfrm>
          <a:prstGeom prst="rect">
            <a:avLst/>
          </a:prstGeom>
        </p:spPr>
      </p:pic>
      <p:sp>
        <p:nvSpPr>
          <p:cNvPr id="9" name="文本框 8">
            <a:extLst>
              <a:ext uri="{FF2B5EF4-FFF2-40B4-BE49-F238E27FC236}">
                <a16:creationId xmlns:a16="http://schemas.microsoft.com/office/drawing/2014/main" id="{565895A1-DACC-9F6D-ECA8-6E4DA83C13EB}"/>
              </a:ext>
            </a:extLst>
          </p:cNvPr>
          <p:cNvSpPr txBox="1"/>
          <p:nvPr/>
        </p:nvSpPr>
        <p:spPr>
          <a:xfrm>
            <a:off x="5359399" y="1884298"/>
            <a:ext cx="5638802" cy="369331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使用高度游标卡尺注意事项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①测量前应擦净工件测量表面和高度游标卡尺的主尺、游标、测量爪；检查测量爪是否磨损。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②使用前调整量爪的测量面与基座底平面位于同一平面，检查主尺、游标零线是否对齐。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③测量工件高度时，应将量爪轻微摆动，在最大部位读取数值。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④读数时，应使视线正对刻线；用力要均匀，测力约</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3-5N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，以保证测量准确性。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⑤使用中注意清洁高度游标卡尺测量爪的测量面。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⑥不能用高度游标卡尺测量锻件、铸件表面与运动工件的表面。以免损坏卡尺。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⑦久不使用的游标卡尺应擦净上油放入盒中保存。</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485350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59BFE-EADE-B4F4-7B3A-EA7E4165612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E38DEAF-4952-A3CC-0D17-3F3629984D89}"/>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9B89088-E1AA-44D3-99D1-8CCA10B2C0B8}"/>
              </a:ext>
            </a:extLst>
          </p:cNvPr>
          <p:cNvSpPr txBox="1"/>
          <p:nvPr/>
        </p:nvSpPr>
        <p:spPr>
          <a:xfrm>
            <a:off x="127000" y="831165"/>
            <a:ext cx="6096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）深度游标卡尺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732A8542-F77D-D2EB-5836-F5F066A28194}"/>
              </a:ext>
            </a:extLst>
          </p:cNvPr>
          <p:cNvPicPr>
            <a:picLocks noChangeAspect="1"/>
          </p:cNvPicPr>
          <p:nvPr/>
        </p:nvPicPr>
        <p:blipFill>
          <a:blip r:embed="rId2"/>
          <a:stretch>
            <a:fillRect/>
          </a:stretch>
        </p:blipFill>
        <p:spPr>
          <a:xfrm>
            <a:off x="525057" y="1485447"/>
            <a:ext cx="4944285" cy="2182557"/>
          </a:xfrm>
          <a:prstGeom prst="rect">
            <a:avLst/>
          </a:prstGeom>
        </p:spPr>
      </p:pic>
      <p:sp>
        <p:nvSpPr>
          <p:cNvPr id="7" name="文本框 6">
            <a:extLst>
              <a:ext uri="{FF2B5EF4-FFF2-40B4-BE49-F238E27FC236}">
                <a16:creationId xmlns:a16="http://schemas.microsoft.com/office/drawing/2014/main" id="{91E4A793-03BA-C23E-88D8-4507CFDB1976}"/>
              </a:ext>
            </a:extLst>
          </p:cNvPr>
          <p:cNvSpPr txBox="1"/>
          <p:nvPr/>
        </p:nvSpPr>
        <p:spPr>
          <a:xfrm>
            <a:off x="5570943" y="1040855"/>
            <a:ext cx="6096000" cy="563231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深度游标卡尺注意事项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①测量前，应将被测量表面擦干净，以免灰尘、杂质磨损量具。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②卡尺的测量基座和尺身端面应垂直于被测表面并贴合紧密，不得歪斜，否则会造成测量结果不准。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③应在足够的光线下读数，两眼的视线与卡尺的刻线表面垂直，以减小读数误差。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④在机床上测量零件时，要等零件完全停稳后进行，否则不但使量具的测量面过早磨损而失去精度，且会造成事故。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⑤测量沟槽深度或当其他基准面是曲线时，测量基座的端面必须放在曲线的最高点上，测量结果才是工件的实际尺寸，否则会出现测量误差。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⑥用深度游标卡尺测量零件时，不允许过分地施加压力，所用压力应使测量基座刚好接触零件基准表面，尺身刚好接触测量平面。如果测量压力过大，不但会使尺身弯曲，或基座磨损，还使测量得的尺寸不准确。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⑦为减小测量误差，适当增加测量次数，并取其平均值。即在零件的同一基准面上的不同方向进行测量。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⑧测量温度要适宜，刚加工完的工件由于温度较高不能马上测量，须等工件冷却至室温后，否则测量误差太大。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26472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2DE12-B27A-5A34-184E-AB47073952A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517042A-6ABA-5D07-F20C-825B1AF03A03}"/>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FAE93CC8-ED95-E84D-BA18-747EF8316622}"/>
              </a:ext>
            </a:extLst>
          </p:cNvPr>
          <p:cNvSpPr txBox="1"/>
          <p:nvPr/>
        </p:nvSpPr>
        <p:spPr>
          <a:xfrm>
            <a:off x="110066" y="831165"/>
            <a:ext cx="6096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）齿厚游标卡尺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32636E80-65A7-0016-6DBC-EC14F6D7DC95}"/>
              </a:ext>
            </a:extLst>
          </p:cNvPr>
          <p:cNvSpPr txBox="1"/>
          <p:nvPr/>
        </p:nvSpPr>
        <p:spPr>
          <a:xfrm>
            <a:off x="4377267" y="1317854"/>
            <a:ext cx="7645399" cy="5355312"/>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①使用前，认真学习并熟练掌握齿厚游标卡尺的测量、读数方法。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②搞清楚所用齿厚游标卡尺的量程、精度是否符合被测零件的要求。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③使用前，检查齿厚游标卡尺应完整无任何损伤，移动尺框时，活动要自如不应有过松或过紧，更不能有晃动现象。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④使用前，用纱布将齿厚游标卡尺擦拭干净，合拢测量爪，检查测量爪是否有漏光、变形等情况。检查尺身和尺框的刻线是否清晰，尺身有无弯曲变形、锈蚀等现象。校验零位、检查各部分作用是否正常。</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⑤使用齿厚游标卡尺时，要轻拿轻放，不得碰撞或跌落地下。使用时不要用来测量粗糙、脏污的零件，以免损坏量爪。</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⑥移动卡尺的尺框和微动装置时，不要忘记松开紧固螺钉；但也不要松得过量，以免螺钉脱落丢失。</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⑦测量时，垂直的量爪应贴紧齿顶，水平卡尺两测量面应贴紧齿廊切向，不得歪斜，否则会造成测量结果不准。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⑧应在足够的光线下读数，两眼的视线与卡尺的刻线表面垂直，以减小读数误差。如果测量位置不方便读数，可把紧固螺钉拧紧，沿垂直于测量位置的方向轻轻将卡尺取下并读数。</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⑨测量时，测量力要适当，不允许过分地施加压力，所用压力应使量爪刚好接触零件表面，否则会使游框摆动，造成测量结果不准。</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⑩为减小测量误差，适当增加测量次数，并取其平均值。</a:t>
            </a:r>
          </a:p>
        </p:txBody>
      </p:sp>
      <p:pic>
        <p:nvPicPr>
          <p:cNvPr id="7" name="图片 6">
            <a:extLst>
              <a:ext uri="{FF2B5EF4-FFF2-40B4-BE49-F238E27FC236}">
                <a16:creationId xmlns:a16="http://schemas.microsoft.com/office/drawing/2014/main" id="{CFC6979A-C075-7591-515F-3A5D54C7204D}"/>
              </a:ext>
            </a:extLst>
          </p:cNvPr>
          <p:cNvPicPr>
            <a:picLocks noChangeAspect="1"/>
          </p:cNvPicPr>
          <p:nvPr/>
        </p:nvPicPr>
        <p:blipFill>
          <a:blip r:embed="rId2"/>
          <a:stretch>
            <a:fillRect/>
          </a:stretch>
        </p:blipFill>
        <p:spPr>
          <a:xfrm>
            <a:off x="431798" y="1932749"/>
            <a:ext cx="3789505" cy="3323104"/>
          </a:xfrm>
          <a:prstGeom prst="rect">
            <a:avLst/>
          </a:prstGeom>
        </p:spPr>
      </p:pic>
    </p:spTree>
    <p:extLst>
      <p:ext uri="{BB962C8B-B14F-4D97-AF65-F5344CB8AC3E}">
        <p14:creationId xmlns:p14="http://schemas.microsoft.com/office/powerpoint/2010/main" val="951306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192E2-D407-78A1-9E07-B8F35D34374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BC565D4-6EFE-5D22-8F60-23810F1FF2C5}"/>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8F5814E5-54F8-3C2B-07F0-9E2291F9CAC9}"/>
              </a:ext>
            </a:extLst>
          </p:cNvPr>
          <p:cNvSpPr txBox="1"/>
          <p:nvPr/>
        </p:nvSpPr>
        <p:spPr>
          <a:xfrm>
            <a:off x="211666" y="831165"/>
            <a:ext cx="11904134" cy="1754326"/>
          </a:xfrm>
          <a:prstGeom prst="rect">
            <a:avLst/>
          </a:prstGeom>
          <a:noFill/>
        </p:spPr>
        <p:txBody>
          <a:bodyPr wrap="square">
            <a:spAutoFit/>
          </a:bodyPr>
          <a:lstStyle/>
          <a:p>
            <a:pPr algn="just">
              <a:buNone/>
            </a:pPr>
            <a:r>
              <a:rPr lang="en-US" altLang="zh-CN" sz="1800" dirty="0">
                <a:effectLst/>
                <a:latin typeface="Cambria Math" panose="02040503050406030204" pitchFamily="18" charset="0"/>
                <a:ea typeface="宋体" panose="02010600030101010101" pitchFamily="2" charset="-122"/>
                <a:cs typeface="Cambria Math" panose="02040503050406030204" pitchFamily="18" charset="0"/>
              </a:rPr>
              <a:t>⑪</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测量温度要适宜，刚加工完的工件由于温度较高不能马上测量，须等工件冷却至室温后，否则测量误差太大。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Cambria Math" panose="02040503050406030204" pitchFamily="18" charset="0"/>
                <a:ea typeface="宋体" panose="02010600030101010101" pitchFamily="2" charset="-122"/>
                <a:cs typeface="Cambria Math" panose="02040503050406030204" pitchFamily="18" charset="0"/>
              </a:rPr>
              <a:t>⑫</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量具在使用过程中，不要和工具、刀具如锉刀、榔头、车刀和钻头等堆放在一起，以免碰伤量具。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Cambria Math" panose="02040503050406030204" pitchFamily="18" charset="0"/>
                <a:ea typeface="宋体" panose="02010600030101010101" pitchFamily="2" charset="-122"/>
                <a:cs typeface="Cambria Math" panose="02040503050406030204" pitchFamily="18" charset="0"/>
              </a:rPr>
              <a:t>⑬</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量结束要把卡尺平放到规定的位置，比如工具箱上或卡尺盒内，不允许把卡尺放到设备（床头、导轨、刀架）上。不要把卡尺放在磁场附近，例如磨床的磁性工作台上，以免使卡尺感磁。不要把卡尺放在高温热源附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Cambria Math" panose="02040503050406030204" pitchFamily="18" charset="0"/>
                <a:ea typeface="宋体" panose="02010600030101010101" pitchFamily="2" charset="-122"/>
                <a:cs typeface="Cambria Math" panose="02040503050406030204" pitchFamily="18" charset="0"/>
              </a:rPr>
              <a:t>⑭</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卡尺使用完毕，要擦净并放到卡尺盒内。长时间不用应在卡尺测量面上涂黄油或凡士林，放干燥、阴凉处储存，注意不要锈蚀或弄脏。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E8A2B18-87A6-D69B-D602-21178C3FF537}"/>
              </a:ext>
            </a:extLst>
          </p:cNvPr>
          <p:cNvSpPr txBox="1"/>
          <p:nvPr/>
        </p:nvSpPr>
        <p:spPr>
          <a:xfrm>
            <a:off x="-33867" y="2490174"/>
            <a:ext cx="2573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游标万能角度尺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AF75B635-BDC6-C85C-3304-63FC2E40012E}"/>
              </a:ext>
            </a:extLst>
          </p:cNvPr>
          <p:cNvPicPr>
            <a:picLocks noChangeAspect="1"/>
          </p:cNvPicPr>
          <p:nvPr/>
        </p:nvPicPr>
        <p:blipFill>
          <a:blip r:embed="rId2"/>
          <a:stretch>
            <a:fillRect/>
          </a:stretch>
        </p:blipFill>
        <p:spPr>
          <a:xfrm>
            <a:off x="364066" y="3027343"/>
            <a:ext cx="3060457" cy="2999492"/>
          </a:xfrm>
          <a:prstGeom prst="rect">
            <a:avLst/>
          </a:prstGeom>
        </p:spPr>
      </p:pic>
      <p:sp>
        <p:nvSpPr>
          <p:cNvPr id="9" name="文本框 8">
            <a:extLst>
              <a:ext uri="{FF2B5EF4-FFF2-40B4-BE49-F238E27FC236}">
                <a16:creationId xmlns:a16="http://schemas.microsoft.com/office/drawing/2014/main" id="{4CAE43A3-027A-1606-5750-DB82E61DAE56}"/>
              </a:ext>
            </a:extLst>
          </p:cNvPr>
          <p:cNvSpPr txBox="1"/>
          <p:nvPr/>
        </p:nvSpPr>
        <p:spPr>
          <a:xfrm>
            <a:off x="3530600" y="2957428"/>
            <a:ext cx="4097866" cy="3139321"/>
          </a:xfrm>
          <a:prstGeom prst="rect">
            <a:avLst/>
          </a:prstGeom>
          <a:noFill/>
        </p:spPr>
        <p:txBody>
          <a:bodyPr wrap="squar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使用前，先将万能角度尺擦拭干净，再检查各部件的相互作用是否移动平稳可靠、止动后的读数是否不动，然后对零位；测量时，放松制动器上的螺帽，移动主尺座作粗调整，再转动游标背面的手把作精细调整，直到使角度尺的两测量面与被测工件的工作面密切接触为止。然后拧紧制动器上的螺帽加以固定，即可进行读数；测量完毕后，应用汽油或酒精把万能角度尺洗净，用干净纱布仔细擦干，涂以防锈油，然后装入匣内。</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13C95BD2-A8E2-9968-F42E-9CFC2333ABD6}"/>
              </a:ext>
            </a:extLst>
          </p:cNvPr>
          <p:cNvPicPr>
            <a:picLocks noChangeAspect="1"/>
          </p:cNvPicPr>
          <p:nvPr/>
        </p:nvPicPr>
        <p:blipFill>
          <a:blip r:embed="rId3"/>
          <a:stretch>
            <a:fillRect/>
          </a:stretch>
        </p:blipFill>
        <p:spPr>
          <a:xfrm>
            <a:off x="7734543" y="3090333"/>
            <a:ext cx="4374590" cy="2006600"/>
          </a:xfrm>
          <a:prstGeom prst="rect">
            <a:avLst/>
          </a:prstGeom>
        </p:spPr>
      </p:pic>
    </p:spTree>
    <p:extLst>
      <p:ext uri="{BB962C8B-B14F-4D97-AF65-F5344CB8AC3E}">
        <p14:creationId xmlns:p14="http://schemas.microsoft.com/office/powerpoint/2010/main" val="1841448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C7095-98D4-63DC-3943-C1ACD04CBDF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2CD1EE4-8270-6DF9-2C6A-5EDCE2D71753}"/>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7EDECB16-C5F0-5875-5566-5B0122D9D321}"/>
              </a:ext>
            </a:extLst>
          </p:cNvPr>
          <p:cNvSpPr txBox="1"/>
          <p:nvPr/>
        </p:nvSpPr>
        <p:spPr>
          <a:xfrm>
            <a:off x="968711" y="1048153"/>
            <a:ext cx="2235200" cy="400110"/>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【项目导入】</a:t>
            </a:r>
            <a:endParaRPr lang="zh-CN" altLang="en-US" sz="2000" dirty="0">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167AE285-4327-E5C6-5A10-44CE40D70E95}"/>
              </a:ext>
            </a:extLst>
          </p:cNvPr>
          <p:cNvSpPr txBox="1"/>
          <p:nvPr/>
        </p:nvSpPr>
        <p:spPr>
          <a:xfrm>
            <a:off x="495299" y="1556578"/>
            <a:ext cx="11201402" cy="1754326"/>
          </a:xfrm>
          <a:prstGeom prst="rect">
            <a:avLst/>
          </a:prstGeom>
          <a:noFill/>
        </p:spPr>
        <p:txBody>
          <a:bodyPr wrap="square" rtlCol="0">
            <a:spAutoFit/>
          </a:bodyPr>
          <a:lstStyle/>
          <a:p>
            <a:r>
              <a:rPr lang="zh-CN" altLang="zh-CN" dirty="0">
                <a:latin typeface="宋体" panose="02010600030101010101" pitchFamily="2" charset="-122"/>
                <a:ea typeface="宋体" panose="02010600030101010101" pitchFamily="2" charset="-122"/>
              </a:rPr>
              <a:t>19世纪以后，各种机床的发展和普及，虽然逐步使大部分钳工实现了机械化和自动化，但在机械制造过程中钳工仍是广泛应用的基本技术，其原因是：划线和机械装配等钳工操作，至今无适当的机械化设备可以全部代替；某些最精密的样板、模具、量具和配合表面（如导轨面和轴瓦等），仍需依靠手动技能来精密加工；在单件小批生产、修配工作或缺乏设备条件的情况下，采用钳工制造零件仍是一种经济实用的方法。</a:t>
            </a:r>
          </a:p>
          <a:p>
            <a:r>
              <a:rPr lang="zh-CN" altLang="zh-CN" dirty="0">
                <a:latin typeface="宋体" panose="02010600030101010101" pitchFamily="2" charset="-122"/>
                <a:ea typeface="宋体" panose="02010600030101010101" pitchFamily="2" charset="-122"/>
              </a:rPr>
              <a:t>钳工分为：装配钳工（制造钳工）、检修（机修）钳工、划线钳工、模具钳工。不同钳工所使用的加工设备和工量具也有所不同。</a:t>
            </a:r>
            <a:endParaRPr lang="zh-CN" altLang="en-US" dirty="0">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id="{D565EDAB-6FFB-4ED3-9A9E-93BBC1FA7CBA}"/>
              </a:ext>
            </a:extLst>
          </p:cNvPr>
          <p:cNvSpPr txBox="1"/>
          <p:nvPr/>
        </p:nvSpPr>
        <p:spPr>
          <a:xfrm>
            <a:off x="968711" y="3706069"/>
            <a:ext cx="2235200" cy="400110"/>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学习目标</a:t>
            </a:r>
            <a:r>
              <a:rPr lang="zh-CN" altLang="zh-CN" sz="2000" b="1" dirty="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sp>
        <p:nvSpPr>
          <p:cNvPr id="10" name="文本框 9">
            <a:extLst>
              <a:ext uri="{FF2B5EF4-FFF2-40B4-BE49-F238E27FC236}">
                <a16:creationId xmlns:a16="http://schemas.microsoft.com/office/drawing/2014/main" id="{817C0F83-56F8-2383-4018-E10E5570FAE1}"/>
              </a:ext>
            </a:extLst>
          </p:cNvPr>
          <p:cNvSpPr txBox="1"/>
          <p:nvPr/>
        </p:nvSpPr>
        <p:spPr>
          <a:xfrm>
            <a:off x="414143" y="4217943"/>
            <a:ext cx="3344335" cy="2031325"/>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知识目标</a:t>
            </a:r>
            <a:endParaRPr lang="en-US" altLang="zh-CN" b="1"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֍能够正确描述钳工基本设备和量具的构造；</a:t>
            </a:r>
          </a:p>
          <a:p>
            <a:r>
              <a:rPr lang="zh-CN" altLang="zh-CN" dirty="0">
                <a:latin typeface="宋体" panose="02010600030101010101" pitchFamily="2" charset="-122"/>
                <a:ea typeface="宋体" panose="02010600030101010101" pitchFamily="2" charset="-122"/>
              </a:rPr>
              <a:t>֍能够准确阐述钳工基本设备和量具的原理；</a:t>
            </a:r>
          </a:p>
          <a:p>
            <a:r>
              <a:rPr lang="zh-CN" altLang="zh-CN" dirty="0">
                <a:latin typeface="宋体" panose="02010600030101010101" pitchFamily="2" charset="-122"/>
                <a:ea typeface="宋体" panose="02010600030101010101" pitchFamily="2" charset="-122"/>
              </a:rPr>
              <a:t>֍能够完整阐述钳工安全文明操作的注意事项。</a:t>
            </a:r>
            <a:endParaRPr lang="zh-CN" altLang="en-US" dirty="0">
              <a:latin typeface="宋体" panose="02010600030101010101" pitchFamily="2" charset="-122"/>
              <a:ea typeface="宋体" panose="02010600030101010101" pitchFamily="2" charset="-122"/>
            </a:endParaRPr>
          </a:p>
        </p:txBody>
      </p:sp>
      <p:sp>
        <p:nvSpPr>
          <p:cNvPr id="12" name="文本框 11">
            <a:extLst>
              <a:ext uri="{FF2B5EF4-FFF2-40B4-BE49-F238E27FC236}">
                <a16:creationId xmlns:a16="http://schemas.microsoft.com/office/drawing/2014/main" id="{34D1ECC3-DDB1-E28A-2E45-B2EC9A802D02}"/>
              </a:ext>
            </a:extLst>
          </p:cNvPr>
          <p:cNvSpPr txBox="1"/>
          <p:nvPr/>
        </p:nvSpPr>
        <p:spPr>
          <a:xfrm>
            <a:off x="4284131" y="4184560"/>
            <a:ext cx="3344335" cy="2031325"/>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能力目标</a:t>
            </a:r>
          </a:p>
          <a:p>
            <a:r>
              <a:rPr lang="zh-CN" altLang="zh-CN" dirty="0">
                <a:latin typeface="宋体" panose="02010600030101010101" pitchFamily="2" charset="-122"/>
                <a:ea typeface="宋体" panose="02010600030101010101" pitchFamily="2" charset="-122"/>
              </a:rPr>
              <a:t>֍能够根据图纸正确选择并使用钳工基本设备的能力；</a:t>
            </a:r>
          </a:p>
          <a:p>
            <a:r>
              <a:rPr lang="zh-CN" altLang="zh-CN" dirty="0">
                <a:latin typeface="宋体" panose="02010600030101010101" pitchFamily="2" charset="-122"/>
                <a:ea typeface="宋体" panose="02010600030101010101" pitchFamily="2" charset="-122"/>
              </a:rPr>
              <a:t>֍能够根据图纸正确选择并使用钳工基本量具的能力；</a:t>
            </a:r>
          </a:p>
          <a:p>
            <a:r>
              <a:rPr lang="zh-CN" altLang="zh-CN" dirty="0">
                <a:latin typeface="宋体" panose="02010600030101010101" pitchFamily="2" charset="-122"/>
                <a:ea typeface="宋体" panose="02010600030101010101" pitchFamily="2" charset="-122"/>
              </a:rPr>
              <a:t>֍能够进行安全文明操作的能力。</a:t>
            </a:r>
          </a:p>
        </p:txBody>
      </p:sp>
      <p:sp>
        <p:nvSpPr>
          <p:cNvPr id="15" name="文本框 14">
            <a:extLst>
              <a:ext uri="{FF2B5EF4-FFF2-40B4-BE49-F238E27FC236}">
                <a16:creationId xmlns:a16="http://schemas.microsoft.com/office/drawing/2014/main" id="{B29FF667-739D-063A-1655-9B998CC77AE4}"/>
              </a:ext>
            </a:extLst>
          </p:cNvPr>
          <p:cNvSpPr txBox="1"/>
          <p:nvPr/>
        </p:nvSpPr>
        <p:spPr>
          <a:xfrm>
            <a:off x="8013698" y="4217943"/>
            <a:ext cx="3344335" cy="1754326"/>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素质目标</a:t>
            </a:r>
          </a:p>
          <a:p>
            <a:r>
              <a:rPr lang="zh-CN" altLang="zh-CN" dirty="0">
                <a:latin typeface="宋体" panose="02010600030101010101" pitchFamily="2" charset="-122"/>
                <a:ea typeface="宋体" panose="02010600030101010101" pitchFamily="2" charset="-122"/>
              </a:rPr>
              <a:t>֍培养严格遵守安全文明生产规范的工作作风；</a:t>
            </a:r>
          </a:p>
          <a:p>
            <a:r>
              <a:rPr lang="zh-CN" altLang="zh-CN" dirty="0">
                <a:latin typeface="宋体" panose="02010600030101010101" pitchFamily="2" charset="-122"/>
                <a:ea typeface="宋体" panose="02010600030101010101" pitchFamily="2" charset="-122"/>
              </a:rPr>
              <a:t>֍培养团队合作的良好工作氛围；</a:t>
            </a:r>
          </a:p>
          <a:p>
            <a:r>
              <a:rPr lang="zh-CN" altLang="zh-CN" dirty="0">
                <a:latin typeface="宋体" panose="02010600030101010101" pitchFamily="2" charset="-122"/>
                <a:ea typeface="宋体" panose="02010600030101010101" pitchFamily="2" charset="-122"/>
              </a:rPr>
              <a:t>֍培养精益求精的工匠精神。</a:t>
            </a:r>
          </a:p>
        </p:txBody>
      </p:sp>
      <p:pic>
        <p:nvPicPr>
          <p:cNvPr id="16" name="图形 15" descr="教室">
            <a:extLst>
              <a:ext uri="{FF2B5EF4-FFF2-40B4-BE49-F238E27FC236}">
                <a16:creationId xmlns:a16="http://schemas.microsoft.com/office/drawing/2014/main" id="{119957C4-C625-2B8F-2FE3-558B76C9187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1798" y="881608"/>
            <a:ext cx="566548" cy="583481"/>
          </a:xfrm>
          <a:prstGeom prst="rect">
            <a:avLst/>
          </a:prstGeom>
        </p:spPr>
      </p:pic>
      <p:pic>
        <p:nvPicPr>
          <p:cNvPr id="20" name="图形 19" descr="灯泡和齿轮">
            <a:extLst>
              <a:ext uri="{FF2B5EF4-FFF2-40B4-BE49-F238E27FC236}">
                <a16:creationId xmlns:a16="http://schemas.microsoft.com/office/drawing/2014/main" id="{B887E288-7F7F-2E7E-9AD3-27D00A792C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6881" y="3541199"/>
            <a:ext cx="511874" cy="511874"/>
          </a:xfrm>
          <a:prstGeom prst="rect">
            <a:avLst/>
          </a:prstGeom>
        </p:spPr>
      </p:pic>
    </p:spTree>
    <p:extLst>
      <p:ext uri="{BB962C8B-B14F-4D97-AF65-F5344CB8AC3E}">
        <p14:creationId xmlns:p14="http://schemas.microsoft.com/office/powerpoint/2010/main" val="134619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A0C1A-9727-16A2-380E-BA120FCD3F9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9F49950-E620-96DA-A036-4E879A953B4E}"/>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AFA7188-A894-688E-471F-0A198BEC312C}"/>
              </a:ext>
            </a:extLst>
          </p:cNvPr>
          <p:cNvSpPr txBox="1"/>
          <p:nvPr/>
        </p:nvSpPr>
        <p:spPr>
          <a:xfrm>
            <a:off x="127000" y="831165"/>
            <a:ext cx="14562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千分尺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43D63628-465F-9249-308D-EE32BAAD6C1E}"/>
              </a:ext>
            </a:extLst>
          </p:cNvPr>
          <p:cNvSpPr txBox="1"/>
          <p:nvPr/>
        </p:nvSpPr>
        <p:spPr>
          <a:xfrm>
            <a:off x="0" y="1160907"/>
            <a:ext cx="25569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）机械式千分尺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1C5C4FD8-FCBC-FA21-971F-622EA0852C40}"/>
              </a:ext>
            </a:extLst>
          </p:cNvPr>
          <p:cNvSpPr txBox="1"/>
          <p:nvPr/>
        </p:nvSpPr>
        <p:spPr>
          <a:xfrm>
            <a:off x="0" y="1490649"/>
            <a:ext cx="21759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）电子千分尺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AE914910-9F8E-3CE3-7AFC-F012E481E410}"/>
              </a:ext>
            </a:extLst>
          </p:cNvPr>
          <p:cNvPicPr>
            <a:picLocks noChangeAspect="1"/>
          </p:cNvPicPr>
          <p:nvPr/>
        </p:nvPicPr>
        <p:blipFill>
          <a:blip r:embed="rId2"/>
          <a:stretch>
            <a:fillRect/>
          </a:stretch>
        </p:blipFill>
        <p:spPr>
          <a:xfrm>
            <a:off x="2493432" y="1286418"/>
            <a:ext cx="3412067" cy="1743264"/>
          </a:xfrm>
          <a:prstGeom prst="rect">
            <a:avLst/>
          </a:prstGeom>
        </p:spPr>
      </p:pic>
      <p:sp>
        <p:nvSpPr>
          <p:cNvPr id="11" name="文本框 10">
            <a:extLst>
              <a:ext uri="{FF2B5EF4-FFF2-40B4-BE49-F238E27FC236}">
                <a16:creationId xmlns:a16="http://schemas.microsoft.com/office/drawing/2014/main" id="{69D1106E-847D-628B-C290-8DE9F2523AD2}"/>
              </a:ext>
            </a:extLst>
          </p:cNvPr>
          <p:cNvSpPr txBox="1"/>
          <p:nvPr/>
        </p:nvSpPr>
        <p:spPr>
          <a:xfrm>
            <a:off x="262466" y="3049247"/>
            <a:ext cx="28194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）千分尺的读数方法</a:t>
            </a:r>
            <a:endParaRPr lang="zh-CN" altLang="en-US" dirty="0"/>
          </a:p>
        </p:txBody>
      </p:sp>
      <p:sp>
        <p:nvSpPr>
          <p:cNvPr id="13" name="文本框 12">
            <a:extLst>
              <a:ext uri="{FF2B5EF4-FFF2-40B4-BE49-F238E27FC236}">
                <a16:creationId xmlns:a16="http://schemas.microsoft.com/office/drawing/2014/main" id="{0A7C7D2F-C872-BA47-6496-67B18D284A6A}"/>
              </a:ext>
            </a:extLst>
          </p:cNvPr>
          <p:cNvSpPr txBox="1"/>
          <p:nvPr/>
        </p:nvSpPr>
        <p:spPr>
          <a:xfrm>
            <a:off x="364066" y="3359424"/>
            <a:ext cx="6096000" cy="2031325"/>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）在固定套管上读出与微分筒相邻近的刻度线数值（毫米数和半毫米数）</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11.5mm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）用微分筒上与固定套管的基准线对齐的刻线格数，乘以千分尺的测量精度（</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），读出不足</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的数，</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15ⅹ0.01=0.15mm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）将前两项读数相加为测得的实际尺寸，即为被测尺寸</a:t>
            </a:r>
            <a:r>
              <a:rPr lang="en-US" altLang="zh-CN" sz="1800" dirty="0">
                <a:effectLst/>
                <a:latin typeface="Times New Roman" panose="02020603050405020304" pitchFamily="18" charset="0"/>
                <a:ea typeface="宋体" panose="02010600030101010101" pitchFamily="2" charset="-122"/>
              </a:rPr>
              <a:t>=11.5+0.15=11.65mm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14" name="图片 13">
            <a:extLst>
              <a:ext uri="{FF2B5EF4-FFF2-40B4-BE49-F238E27FC236}">
                <a16:creationId xmlns:a16="http://schemas.microsoft.com/office/drawing/2014/main" id="{1EBBF58E-60C6-806D-E407-6A947707DE99}"/>
              </a:ext>
            </a:extLst>
          </p:cNvPr>
          <p:cNvPicPr>
            <a:picLocks noChangeAspect="1"/>
          </p:cNvPicPr>
          <p:nvPr/>
        </p:nvPicPr>
        <p:blipFill>
          <a:blip r:embed="rId3"/>
          <a:stretch>
            <a:fillRect/>
          </a:stretch>
        </p:blipFill>
        <p:spPr>
          <a:xfrm>
            <a:off x="2910413" y="5116041"/>
            <a:ext cx="1907120" cy="1661594"/>
          </a:xfrm>
          <a:prstGeom prst="rect">
            <a:avLst/>
          </a:prstGeom>
        </p:spPr>
      </p:pic>
      <p:sp>
        <p:nvSpPr>
          <p:cNvPr id="16" name="文本框 15">
            <a:extLst>
              <a:ext uri="{FF2B5EF4-FFF2-40B4-BE49-F238E27FC236}">
                <a16:creationId xmlns:a16="http://schemas.microsoft.com/office/drawing/2014/main" id="{A3F4EBE8-1C8A-6D49-1862-56EA7E264121}"/>
              </a:ext>
            </a:extLst>
          </p:cNvPr>
          <p:cNvSpPr txBox="1"/>
          <p:nvPr/>
        </p:nvSpPr>
        <p:spPr>
          <a:xfrm>
            <a:off x="6392333" y="841728"/>
            <a:ext cx="34882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）千分尺的零线检查方法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8573B9E4-026D-2763-C94D-6EF18BB1E796}"/>
              </a:ext>
            </a:extLst>
          </p:cNvPr>
          <p:cNvSpPr txBox="1"/>
          <p:nvPr/>
        </p:nvSpPr>
        <p:spPr>
          <a:xfrm>
            <a:off x="6777568" y="1294921"/>
            <a:ext cx="5278965" cy="1754326"/>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的千分尺，应先擦净砧座和测微螺杆端面，转动棘轮，使砧端面和测微螺杆端面帖平，当棘轮发出响声后，停止转动棘轮，观察微分筒上的零线和固定套管上的基准线是否对正，而决定尺子零线是否正确。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25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以上规格用标准量柱进行检测。</a:t>
            </a:r>
            <a:endParaRPr lang="zh-CN" altLang="en-US" dirty="0"/>
          </a:p>
        </p:txBody>
      </p:sp>
      <p:sp>
        <p:nvSpPr>
          <p:cNvPr id="20" name="文本框 19">
            <a:extLst>
              <a:ext uri="{FF2B5EF4-FFF2-40B4-BE49-F238E27FC236}">
                <a16:creationId xmlns:a16="http://schemas.microsoft.com/office/drawing/2014/main" id="{F6402646-2C3C-3712-5DAF-10D041C861E9}"/>
              </a:ext>
            </a:extLst>
          </p:cNvPr>
          <p:cNvSpPr txBox="1"/>
          <p:nvPr/>
        </p:nvSpPr>
        <p:spPr>
          <a:xfrm>
            <a:off x="6392333" y="2904171"/>
            <a:ext cx="3810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）千分尺的使用方法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D8EDE9C9-E7FE-3A49-938F-E58989040B7B}"/>
              </a:ext>
            </a:extLst>
          </p:cNvPr>
          <p:cNvSpPr txBox="1"/>
          <p:nvPr/>
        </p:nvSpPr>
        <p:spPr>
          <a:xfrm>
            <a:off x="6720416" y="3359424"/>
            <a:ext cx="5336117" cy="3139321"/>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注意事项</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）根据不同的公差等级的工件，选用合理的千分尺。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）千分尺的测量面应保持干净，使用前应校对零位。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）测量时，应转动微分筒，当测量面接近工件，改用棘轮，直到发出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咔、咔</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声为止。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）读数时要防止在固定套管上多读或少读</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）测量时千分尺要放正，并注意温度影响。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）不能用千分尺测量毛坯或转动的工件。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）为防止尺寸变动，可转动锁紧装置，锁紧测微螺杆。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）不能用千分尺测量毛坯或转动的工件。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741370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524B5-FD0A-4D9B-C62A-A03CB079F04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2E188DF-CED8-D22E-FE2A-9116AD666827}"/>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F0B8958A-4725-B0B1-C917-AFD03CAD89C3}"/>
              </a:ext>
            </a:extLst>
          </p:cNvPr>
          <p:cNvSpPr txBox="1"/>
          <p:nvPr/>
        </p:nvSpPr>
        <p:spPr>
          <a:xfrm>
            <a:off x="157432" y="831165"/>
            <a:ext cx="1421202"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CBC86586-EC2A-5F8A-856F-05FE928EAEF0}"/>
              </a:ext>
            </a:extLst>
          </p:cNvPr>
          <p:cNvSpPr txBox="1"/>
          <p:nvPr/>
        </p:nvSpPr>
        <p:spPr>
          <a:xfrm>
            <a:off x="433477" y="1261621"/>
            <a:ext cx="8253323" cy="120032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）调整百分表的零位。用手转动表盘，观察大指针能否对准零位。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）观察百分表指针的灵敏度。用手指轻抵表杆底部，观察表针是否动作灵敏；松开之后，能否回到最初的位置。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30206EEA-397D-6A9B-868D-7400CA601535}"/>
              </a:ext>
            </a:extLst>
          </p:cNvPr>
          <p:cNvSpPr txBox="1"/>
          <p:nvPr/>
        </p:nvSpPr>
        <p:spPr>
          <a:xfrm>
            <a:off x="433477" y="2461950"/>
            <a:ext cx="8529368"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）百分表的读数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）先读小指针转过的刻度线（即毫米整数），再读大指针转过的刻度线（即小数部分），并乘以</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，然后两者相加，即得到所测量的数值。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）读小指针转过的刻度线（即毫米整数）</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，再加上读大指针转过的刻度线（即小数部分）</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格，并乘以</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即为结果，即</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1mm+27x0.01mm=1.27mm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E6B6D0C7-FA5A-89D5-C103-9D67A8C6CF4C}"/>
              </a:ext>
            </a:extLst>
          </p:cNvPr>
          <p:cNvPicPr>
            <a:picLocks noChangeAspect="1"/>
          </p:cNvPicPr>
          <p:nvPr/>
        </p:nvPicPr>
        <p:blipFill>
          <a:blip r:embed="rId2"/>
          <a:stretch>
            <a:fillRect/>
          </a:stretch>
        </p:blipFill>
        <p:spPr>
          <a:xfrm>
            <a:off x="9386891" y="1095555"/>
            <a:ext cx="2276941" cy="2670596"/>
          </a:xfrm>
          <a:prstGeom prst="rect">
            <a:avLst/>
          </a:prstGeom>
        </p:spPr>
      </p:pic>
      <p:sp>
        <p:nvSpPr>
          <p:cNvPr id="11" name="文本框 10">
            <a:extLst>
              <a:ext uri="{FF2B5EF4-FFF2-40B4-BE49-F238E27FC236}">
                <a16:creationId xmlns:a16="http://schemas.microsoft.com/office/drawing/2014/main" id="{75CBB97E-1B05-2E72-4239-8A995BD68E86}"/>
              </a:ext>
            </a:extLst>
          </p:cNvPr>
          <p:cNvSpPr txBox="1"/>
          <p:nvPr/>
        </p:nvSpPr>
        <p:spPr>
          <a:xfrm>
            <a:off x="364066" y="4016916"/>
            <a:ext cx="8460757"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）百分表的安装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）百分表要装夹在磁性表座上使用。表座上的接头即伸缩杆，可以调节百分表的上下、前后和左右位置。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）测量平面或圆形工件时，百分表的测量头应与平面垂直或与圆柱形工件中心线垂直，否则百分表测量杆移动不灵活，测量的结果不准确。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）测量杆的升降范围不宜过大，以减少由于存在间隙而产生的误差。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8D940CFD-5BD3-F11E-8BFA-25D71D9F38BF}"/>
              </a:ext>
            </a:extLst>
          </p:cNvPr>
          <p:cNvPicPr>
            <a:picLocks noChangeAspect="1"/>
          </p:cNvPicPr>
          <p:nvPr/>
        </p:nvPicPr>
        <p:blipFill>
          <a:blip r:embed="rId3"/>
          <a:stretch>
            <a:fillRect/>
          </a:stretch>
        </p:blipFill>
        <p:spPr>
          <a:xfrm>
            <a:off x="9229359" y="4297577"/>
            <a:ext cx="2745331" cy="2375589"/>
          </a:xfrm>
          <a:prstGeom prst="rect">
            <a:avLst/>
          </a:prstGeom>
        </p:spPr>
      </p:pic>
    </p:spTree>
    <p:extLst>
      <p:ext uri="{BB962C8B-B14F-4D97-AF65-F5344CB8AC3E}">
        <p14:creationId xmlns:p14="http://schemas.microsoft.com/office/powerpoint/2010/main" val="3018711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EA00B-1123-7B25-4862-85E5C00A529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AC8E309-0EB3-F05E-292F-971C4B919A33}"/>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245DA6A6-BB6A-F6D7-972A-E0F22D4BB9F8}"/>
              </a:ext>
            </a:extLst>
          </p:cNvPr>
          <p:cNvSpPr txBox="1"/>
          <p:nvPr/>
        </p:nvSpPr>
        <p:spPr>
          <a:xfrm>
            <a:off x="0" y="831165"/>
            <a:ext cx="351957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）百分表使用的注意事项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6B5078CF-A7B6-6A7C-C4E3-E5DBB58C54C1}"/>
              </a:ext>
            </a:extLst>
          </p:cNvPr>
          <p:cNvSpPr txBox="1"/>
          <p:nvPr/>
        </p:nvSpPr>
        <p:spPr>
          <a:xfrm>
            <a:off x="122926" y="1189484"/>
            <a:ext cx="296533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）百分表在使用前检查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3BB02BD3-8111-C397-4FE9-9515544E104B}"/>
              </a:ext>
            </a:extLst>
          </p:cNvPr>
          <p:cNvSpPr txBox="1"/>
          <p:nvPr/>
        </p:nvSpPr>
        <p:spPr>
          <a:xfrm>
            <a:off x="122926" y="1547803"/>
            <a:ext cx="3048719"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）使用中的安装与调整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0C41B872-4877-79DB-D605-5103C8E91EF5}"/>
              </a:ext>
            </a:extLst>
          </p:cNvPr>
          <p:cNvSpPr txBox="1"/>
          <p:nvPr/>
        </p:nvSpPr>
        <p:spPr>
          <a:xfrm>
            <a:off x="360916" y="1916427"/>
            <a:ext cx="4988995"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百分表的维护与保养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①远离液体，避免切削液、水或油与百分表接触。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②在不使用时，要摘下百分表，除去表的所有负荷，让测量杆处于自由状态。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③保存于盒内，避免丢失与混用。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AEC030B1-5B38-5B1F-F947-C05438952A26}"/>
              </a:ext>
            </a:extLst>
          </p:cNvPr>
          <p:cNvSpPr txBox="1"/>
          <p:nvPr/>
        </p:nvSpPr>
        <p:spPr>
          <a:xfrm>
            <a:off x="122926" y="3265358"/>
            <a:ext cx="1843896"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刀口形直尺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a:extLst>
              <a:ext uri="{FF2B5EF4-FFF2-40B4-BE49-F238E27FC236}">
                <a16:creationId xmlns:a16="http://schemas.microsoft.com/office/drawing/2014/main" id="{405032EC-39CE-E589-31DE-F895E55687B7}"/>
              </a:ext>
            </a:extLst>
          </p:cNvPr>
          <p:cNvPicPr>
            <a:picLocks noChangeAspect="1"/>
          </p:cNvPicPr>
          <p:nvPr/>
        </p:nvPicPr>
        <p:blipFill>
          <a:blip r:embed="rId2"/>
          <a:stretch>
            <a:fillRect/>
          </a:stretch>
        </p:blipFill>
        <p:spPr>
          <a:xfrm>
            <a:off x="3088256" y="4645079"/>
            <a:ext cx="3255546" cy="1524132"/>
          </a:xfrm>
          <a:prstGeom prst="rect">
            <a:avLst/>
          </a:prstGeom>
        </p:spPr>
      </p:pic>
      <p:sp>
        <p:nvSpPr>
          <p:cNvPr id="15" name="文本框 14">
            <a:extLst>
              <a:ext uri="{FF2B5EF4-FFF2-40B4-BE49-F238E27FC236}">
                <a16:creationId xmlns:a16="http://schemas.microsoft.com/office/drawing/2014/main" id="{1BC8CACC-5AB2-BB1C-F218-269B9486A02C}"/>
              </a:ext>
            </a:extLst>
          </p:cNvPr>
          <p:cNvSpPr txBox="1"/>
          <p:nvPr/>
        </p:nvSpPr>
        <p:spPr>
          <a:xfrm>
            <a:off x="0" y="3616313"/>
            <a:ext cx="3395755"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）刀口形直尺的要求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7C07C189-8DC9-86E1-4442-3AD7C8507CEE}"/>
              </a:ext>
            </a:extLst>
          </p:cNvPr>
          <p:cNvSpPr txBox="1"/>
          <p:nvPr/>
        </p:nvSpPr>
        <p:spPr>
          <a:xfrm>
            <a:off x="0" y="3967268"/>
            <a:ext cx="3457036"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）刀口形直尺的检测方法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a:extLst>
              <a:ext uri="{FF2B5EF4-FFF2-40B4-BE49-F238E27FC236}">
                <a16:creationId xmlns:a16="http://schemas.microsoft.com/office/drawing/2014/main" id="{8690FFF9-737A-894F-B810-15A31CF63FB8}"/>
              </a:ext>
            </a:extLst>
          </p:cNvPr>
          <p:cNvPicPr>
            <a:picLocks noChangeAspect="1"/>
          </p:cNvPicPr>
          <p:nvPr/>
        </p:nvPicPr>
        <p:blipFill>
          <a:blip r:embed="rId3"/>
          <a:stretch>
            <a:fillRect/>
          </a:stretch>
        </p:blipFill>
        <p:spPr>
          <a:xfrm>
            <a:off x="745085" y="4523529"/>
            <a:ext cx="1811257" cy="1970648"/>
          </a:xfrm>
          <a:prstGeom prst="rect">
            <a:avLst/>
          </a:prstGeom>
        </p:spPr>
      </p:pic>
      <p:sp>
        <p:nvSpPr>
          <p:cNvPr id="20" name="文本框 19">
            <a:extLst>
              <a:ext uri="{FF2B5EF4-FFF2-40B4-BE49-F238E27FC236}">
                <a16:creationId xmlns:a16="http://schemas.microsoft.com/office/drawing/2014/main" id="{B9A94A23-241B-527D-92FD-895172441193}"/>
              </a:ext>
            </a:extLst>
          </p:cNvPr>
          <p:cNvSpPr txBox="1"/>
          <p:nvPr/>
        </p:nvSpPr>
        <p:spPr>
          <a:xfrm>
            <a:off x="6710145" y="1393910"/>
            <a:ext cx="5189971" cy="5355312"/>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刀口形直尺使用注意事项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）在测量前，应检查刀口形直尺测量面是否清洁，不得有划痕、碰伤、锈蚀等缺陷。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）在使用刀口形直角尺时，手应握持绝热板，避免温度对测量结果的影响和产生锈蚀。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）刀口形直尺在使用时不得碰撞，以确保其工作棱边的完整性，否则将影响测量的准确度。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）在测量时应转动刀口形直尺，使其与被测面的接触位置符合最大光隙为最小条件，如两侧最大光隙相等或两零光隙间有一最大光隙。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）当用刀口形直尺检验零件直线度时，要求工件的表面粗糙度值不大于</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0.04μm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。若表面粗糙度值过大，光在间隙中产生散射，不易看准光隙量。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）刀口形直尺的测量精度与经验有关，由于受到刀口形直尺尺寸的限制，它只适于检验磨削或研磨加工的小平面的直线度及短圆柱面、圆锥面的素线直线度。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）在使用完毕后，需在刀口形直尺工作面涂上防锈油并用防锈纸包好，放回尺盒中。</a:t>
            </a:r>
            <a:endParaRPr lang="zh-CN" altLang="en-US" dirty="0"/>
          </a:p>
        </p:txBody>
      </p:sp>
    </p:spTree>
    <p:extLst>
      <p:ext uri="{BB962C8B-B14F-4D97-AF65-F5344CB8AC3E}">
        <p14:creationId xmlns:p14="http://schemas.microsoft.com/office/powerpoint/2010/main" val="12842832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4FF6E-738D-9127-FD25-A1C8DC8F660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771F630-CB9E-7093-B7FA-5483470A7F7F}"/>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F58E22C8-58BB-337F-6D5D-C6CFD0666036}"/>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00F8EF21-DAEB-38B9-F906-4AA26C962102}"/>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146232A6-D0A3-26DA-FA7A-9F014520408F}"/>
              </a:ext>
            </a:extLst>
          </p:cNvPr>
          <p:cNvSpPr txBox="1"/>
          <p:nvPr/>
        </p:nvSpPr>
        <p:spPr>
          <a:xfrm>
            <a:off x="419975" y="1462064"/>
            <a:ext cx="3022600" cy="369332"/>
          </a:xfrm>
          <a:prstGeom prst="rect">
            <a:avLst/>
          </a:prstGeom>
          <a:noFill/>
        </p:spPr>
        <p:txBody>
          <a:bodyPr wrap="square">
            <a:spAutoFit/>
          </a:bodyPr>
          <a:lstStyle/>
          <a:p>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en-US" dirty="0"/>
          </a:p>
        </p:txBody>
      </p:sp>
      <p:pic>
        <p:nvPicPr>
          <p:cNvPr id="7" name="图片 6">
            <a:extLst>
              <a:ext uri="{FF2B5EF4-FFF2-40B4-BE49-F238E27FC236}">
                <a16:creationId xmlns:a16="http://schemas.microsoft.com/office/drawing/2014/main" id="{143AA00F-E2AB-466C-7292-062ACF8B3FF6}"/>
              </a:ext>
            </a:extLst>
          </p:cNvPr>
          <p:cNvPicPr>
            <a:picLocks noChangeAspect="1"/>
          </p:cNvPicPr>
          <p:nvPr/>
        </p:nvPicPr>
        <p:blipFill>
          <a:blip r:embed="rId4"/>
          <a:stretch>
            <a:fillRect/>
          </a:stretch>
        </p:blipFill>
        <p:spPr>
          <a:xfrm>
            <a:off x="494105" y="1831396"/>
            <a:ext cx="4396588" cy="3539368"/>
          </a:xfrm>
          <a:prstGeom prst="rect">
            <a:avLst/>
          </a:prstGeom>
        </p:spPr>
      </p:pic>
      <p:sp>
        <p:nvSpPr>
          <p:cNvPr id="9" name="文本框 8">
            <a:extLst>
              <a:ext uri="{FF2B5EF4-FFF2-40B4-BE49-F238E27FC236}">
                <a16:creationId xmlns:a16="http://schemas.microsoft.com/office/drawing/2014/main" id="{9D722445-879E-6EEE-D8C3-FA1729A97CB0}"/>
              </a:ext>
            </a:extLst>
          </p:cNvPr>
          <p:cNvSpPr txBox="1"/>
          <p:nvPr/>
        </p:nvSpPr>
        <p:spPr>
          <a:xfrm>
            <a:off x="118534" y="5117421"/>
            <a:ext cx="2184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AD5995F8-8AE1-F5C8-CBB8-C0AC05B8E01B}"/>
              </a:ext>
            </a:extLst>
          </p:cNvPr>
          <p:cNvSpPr txBox="1"/>
          <p:nvPr/>
        </p:nvSpPr>
        <p:spPr>
          <a:xfrm>
            <a:off x="118534" y="5485948"/>
            <a:ext cx="24468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分析垫板的构造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30BAA7D6-102B-A0CF-A3C3-2AAEF8857616}"/>
              </a:ext>
            </a:extLst>
          </p:cNvPr>
          <p:cNvPicPr>
            <a:picLocks noChangeAspect="1"/>
          </p:cNvPicPr>
          <p:nvPr/>
        </p:nvPicPr>
        <p:blipFill>
          <a:blip r:embed="rId5"/>
          <a:stretch>
            <a:fillRect/>
          </a:stretch>
        </p:blipFill>
        <p:spPr>
          <a:xfrm>
            <a:off x="2377064" y="5232400"/>
            <a:ext cx="3069343" cy="1536789"/>
          </a:xfrm>
          <a:prstGeom prst="rect">
            <a:avLst/>
          </a:prstGeom>
        </p:spPr>
      </p:pic>
      <p:sp>
        <p:nvSpPr>
          <p:cNvPr id="14" name="文本框 13">
            <a:extLst>
              <a:ext uri="{FF2B5EF4-FFF2-40B4-BE49-F238E27FC236}">
                <a16:creationId xmlns:a16="http://schemas.microsoft.com/office/drawing/2014/main" id="{604BD7CC-CBE8-C0C1-BD8C-94CF05AAC5ED}"/>
              </a:ext>
            </a:extLst>
          </p:cNvPr>
          <p:cNvSpPr txBox="1"/>
          <p:nvPr/>
        </p:nvSpPr>
        <p:spPr>
          <a:xfrm>
            <a:off x="5664200" y="1376143"/>
            <a:ext cx="25484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绘制垫板的零件图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a:extLst>
              <a:ext uri="{FF2B5EF4-FFF2-40B4-BE49-F238E27FC236}">
                <a16:creationId xmlns:a16="http://schemas.microsoft.com/office/drawing/2014/main" id="{9DAD4D49-8289-6D31-AAE5-4CA72A3D645F}"/>
              </a:ext>
            </a:extLst>
          </p:cNvPr>
          <p:cNvPicPr>
            <a:picLocks noChangeAspect="1"/>
          </p:cNvPicPr>
          <p:nvPr/>
        </p:nvPicPr>
        <p:blipFill>
          <a:blip r:embed="rId6"/>
          <a:stretch>
            <a:fillRect/>
          </a:stretch>
        </p:blipFill>
        <p:spPr>
          <a:xfrm>
            <a:off x="6096000" y="1905989"/>
            <a:ext cx="4881711" cy="4496758"/>
          </a:xfrm>
          <a:prstGeom prst="rect">
            <a:avLst/>
          </a:prstGeom>
        </p:spPr>
      </p:pic>
    </p:spTree>
    <p:extLst>
      <p:ext uri="{BB962C8B-B14F-4D97-AF65-F5344CB8AC3E}">
        <p14:creationId xmlns:p14="http://schemas.microsoft.com/office/powerpoint/2010/main" val="2070183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6F19-436D-F828-1715-A84922F62EB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E6216BE-C78A-2004-A389-009FC2E5C6D2}"/>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F0EAD34F-3E9F-2D3A-6E45-FC471F0F90BD}"/>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33E97A9B-B090-CB59-AAFD-71803ED9BD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C3513D39-9E02-CF67-7E83-AAFCAAB92A0C}"/>
              </a:ext>
            </a:extLst>
          </p:cNvPr>
          <p:cNvSpPr txBox="1"/>
          <p:nvPr/>
        </p:nvSpPr>
        <p:spPr>
          <a:xfrm>
            <a:off x="93134" y="1275930"/>
            <a:ext cx="22436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9DD3151D-6117-5711-4014-06C4B185B63F}"/>
              </a:ext>
            </a:extLst>
          </p:cNvPr>
          <p:cNvPicPr>
            <a:picLocks noChangeAspect="1"/>
          </p:cNvPicPr>
          <p:nvPr/>
        </p:nvPicPr>
        <p:blipFill>
          <a:blip r:embed="rId4"/>
          <a:stretch>
            <a:fillRect/>
          </a:stretch>
        </p:blipFill>
        <p:spPr>
          <a:xfrm>
            <a:off x="710523" y="1806794"/>
            <a:ext cx="4314443" cy="5158139"/>
          </a:xfrm>
          <a:prstGeom prst="rect">
            <a:avLst/>
          </a:prstGeom>
        </p:spPr>
      </p:pic>
      <p:sp>
        <p:nvSpPr>
          <p:cNvPr id="9" name="文本框 8">
            <a:extLst>
              <a:ext uri="{FF2B5EF4-FFF2-40B4-BE49-F238E27FC236}">
                <a16:creationId xmlns:a16="http://schemas.microsoft.com/office/drawing/2014/main" id="{C196DFAB-51DA-7796-4850-4EEB4CC4D3B4}"/>
              </a:ext>
            </a:extLst>
          </p:cNvPr>
          <p:cNvSpPr txBox="1"/>
          <p:nvPr/>
        </p:nvSpPr>
        <p:spPr>
          <a:xfrm>
            <a:off x="5350933" y="1275930"/>
            <a:ext cx="25569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62BC15EF-397A-D1C9-3058-57E7FD4394BE}"/>
              </a:ext>
            </a:extLst>
          </p:cNvPr>
          <p:cNvPicPr>
            <a:picLocks noChangeAspect="1"/>
          </p:cNvPicPr>
          <p:nvPr/>
        </p:nvPicPr>
        <p:blipFill>
          <a:blip r:embed="rId5"/>
          <a:stretch>
            <a:fillRect/>
          </a:stretch>
        </p:blipFill>
        <p:spPr>
          <a:xfrm>
            <a:off x="6383867" y="1815335"/>
            <a:ext cx="4394200" cy="5078334"/>
          </a:xfrm>
          <a:prstGeom prst="rect">
            <a:avLst/>
          </a:prstGeom>
        </p:spPr>
      </p:pic>
    </p:spTree>
    <p:extLst>
      <p:ext uri="{BB962C8B-B14F-4D97-AF65-F5344CB8AC3E}">
        <p14:creationId xmlns:p14="http://schemas.microsoft.com/office/powerpoint/2010/main" val="3231725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895FA-625D-11E8-F517-043A0724F83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C0E0D67-56FE-FFC9-5BDE-02AA428A9DAB}"/>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9084F552-EA9B-CA35-21CB-667CF78DE01E}"/>
              </a:ext>
            </a:extLst>
          </p:cNvPr>
          <p:cNvSpPr txBox="1"/>
          <p:nvPr/>
        </p:nvSpPr>
        <p:spPr>
          <a:xfrm>
            <a:off x="127000" y="735294"/>
            <a:ext cx="22606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12699628-B7FF-F211-72CD-1D940E162FEF}"/>
              </a:ext>
            </a:extLst>
          </p:cNvPr>
          <p:cNvPicPr>
            <a:picLocks noChangeAspect="1"/>
          </p:cNvPicPr>
          <p:nvPr/>
        </p:nvPicPr>
        <p:blipFill>
          <a:blip r:embed="rId2"/>
          <a:stretch>
            <a:fillRect/>
          </a:stretch>
        </p:blipFill>
        <p:spPr>
          <a:xfrm>
            <a:off x="673646" y="1280025"/>
            <a:ext cx="4750892" cy="5469975"/>
          </a:xfrm>
          <a:prstGeom prst="rect">
            <a:avLst/>
          </a:prstGeom>
        </p:spPr>
      </p:pic>
      <p:sp>
        <p:nvSpPr>
          <p:cNvPr id="7" name="文本框 6">
            <a:extLst>
              <a:ext uri="{FF2B5EF4-FFF2-40B4-BE49-F238E27FC236}">
                <a16:creationId xmlns:a16="http://schemas.microsoft.com/office/drawing/2014/main" id="{EA69BB90-94E7-3B74-E884-F3C1C48B0A86}"/>
              </a:ext>
            </a:extLst>
          </p:cNvPr>
          <p:cNvSpPr txBox="1"/>
          <p:nvPr/>
        </p:nvSpPr>
        <p:spPr>
          <a:xfrm>
            <a:off x="5723466" y="735293"/>
            <a:ext cx="26754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0326360E-62E2-EB99-A9DB-320DE4BFEAB3}"/>
              </a:ext>
            </a:extLst>
          </p:cNvPr>
          <p:cNvPicPr>
            <a:picLocks noChangeAspect="1"/>
          </p:cNvPicPr>
          <p:nvPr/>
        </p:nvPicPr>
        <p:blipFill>
          <a:blip r:embed="rId3"/>
          <a:stretch>
            <a:fillRect/>
          </a:stretch>
        </p:blipFill>
        <p:spPr>
          <a:xfrm>
            <a:off x="6096000" y="1197864"/>
            <a:ext cx="5276088" cy="5660136"/>
          </a:xfrm>
          <a:prstGeom prst="rect">
            <a:avLst/>
          </a:prstGeom>
        </p:spPr>
      </p:pic>
    </p:spTree>
    <p:extLst>
      <p:ext uri="{BB962C8B-B14F-4D97-AF65-F5344CB8AC3E}">
        <p14:creationId xmlns:p14="http://schemas.microsoft.com/office/powerpoint/2010/main" val="3407837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83E07-836A-2D36-827A-668A4AE9484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FA73CDF-F594-D244-E308-4068999A87A1}"/>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16463270-63BF-5290-1504-442EB4A83DD8}"/>
              </a:ext>
            </a:extLst>
          </p:cNvPr>
          <p:cNvSpPr txBox="1"/>
          <p:nvPr/>
        </p:nvSpPr>
        <p:spPr>
          <a:xfrm>
            <a:off x="968711" y="997710"/>
            <a:ext cx="2235200" cy="400110"/>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【项目导入】</a:t>
            </a:r>
            <a:endParaRPr lang="zh-CN" altLang="en-US" sz="2000" dirty="0">
              <a:latin typeface="宋体" panose="02010600030101010101" pitchFamily="2" charset="-122"/>
              <a:ea typeface="宋体" panose="02010600030101010101" pitchFamily="2" charset="-122"/>
            </a:endParaRPr>
          </a:p>
        </p:txBody>
      </p:sp>
      <p:pic>
        <p:nvPicPr>
          <p:cNvPr id="4" name="图形 3" descr="教室">
            <a:extLst>
              <a:ext uri="{FF2B5EF4-FFF2-40B4-BE49-F238E27FC236}">
                <a16:creationId xmlns:a16="http://schemas.microsoft.com/office/drawing/2014/main" id="{78911579-6DBB-5ACA-8EC9-1ED31FD959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1798" y="831165"/>
            <a:ext cx="566548" cy="583481"/>
          </a:xfrm>
          <a:prstGeom prst="rect">
            <a:avLst/>
          </a:prstGeom>
        </p:spPr>
      </p:pic>
      <p:sp>
        <p:nvSpPr>
          <p:cNvPr id="6" name="文本框 5">
            <a:extLst>
              <a:ext uri="{FF2B5EF4-FFF2-40B4-BE49-F238E27FC236}">
                <a16:creationId xmlns:a16="http://schemas.microsoft.com/office/drawing/2014/main" id="{B37F4C08-B7C2-7238-8E6E-447EE0D4CBBE}"/>
              </a:ext>
            </a:extLst>
          </p:cNvPr>
          <p:cNvSpPr txBox="1"/>
          <p:nvPr/>
        </p:nvSpPr>
        <p:spPr>
          <a:xfrm>
            <a:off x="431798" y="1479766"/>
            <a:ext cx="10862735" cy="1200329"/>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钳工是使用手工工具和一些机动工具（如钻床、砂轮机等）对工件进行加工或对部件、整机进行装配的工种，采用机械方法不太适宜或无法完成的某些工作，常由钳工来完成。钳工的各项基本操作技能，包括划线、錾削（凿削）、锯削、锉削、钻孔、扩孔、铰孔、攻螺纹和套螺纹、矫正和弯曲、铆接、刮削、研磨以及简单的热处理等操作技术，进而掌握零部件和产品的装配、机器设备的安装调试和维修等技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643EEAA9-100E-5C88-769A-0D328B2560AE}"/>
              </a:ext>
            </a:extLst>
          </p:cNvPr>
          <p:cNvSpPr txBox="1"/>
          <p:nvPr/>
        </p:nvSpPr>
        <p:spPr>
          <a:xfrm>
            <a:off x="968711" y="3101467"/>
            <a:ext cx="2235200" cy="400110"/>
          </a:xfrm>
          <a:prstGeom prst="rect">
            <a:avLst/>
          </a:prstGeom>
          <a:noFill/>
        </p:spPr>
        <p:txBody>
          <a:bodyPr wrap="square" rtlCol="0">
            <a:spAutoFit/>
          </a:bodyPr>
          <a:lstStyle/>
          <a:p>
            <a:r>
              <a:rPr lang="zh-CN"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学习目标</a:t>
            </a:r>
            <a:r>
              <a:rPr lang="zh-CN" altLang="zh-CN" sz="2000" b="1" dirty="0">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p:txBody>
      </p:sp>
      <p:sp>
        <p:nvSpPr>
          <p:cNvPr id="8" name="文本框 7">
            <a:extLst>
              <a:ext uri="{FF2B5EF4-FFF2-40B4-BE49-F238E27FC236}">
                <a16:creationId xmlns:a16="http://schemas.microsoft.com/office/drawing/2014/main" id="{80EF77D5-D9AB-FBE8-B498-1C6DD09CA0A0}"/>
              </a:ext>
            </a:extLst>
          </p:cNvPr>
          <p:cNvSpPr txBox="1"/>
          <p:nvPr/>
        </p:nvSpPr>
        <p:spPr>
          <a:xfrm>
            <a:off x="414143" y="3493075"/>
            <a:ext cx="3344335" cy="2585323"/>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知识目标</a:t>
            </a:r>
            <a:endParaRPr lang="en-US" altLang="zh-CN" b="1"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֍能够描述钳工加工基本加工工具的构造；</a:t>
            </a:r>
          </a:p>
          <a:p>
            <a:r>
              <a:rPr lang="zh-CN" altLang="zh-CN" dirty="0">
                <a:latin typeface="宋体" panose="02010600030101010101" pitchFamily="2" charset="-122"/>
                <a:ea typeface="宋体" panose="02010600030101010101" pitchFamily="2" charset="-122"/>
              </a:rPr>
              <a:t>֍能够阐述钳工加工基本加工工具的原理；</a:t>
            </a:r>
          </a:p>
          <a:p>
            <a:r>
              <a:rPr lang="zh-CN" altLang="zh-CN" dirty="0">
                <a:latin typeface="宋体" panose="02010600030101010101" pitchFamily="2" charset="-122"/>
                <a:ea typeface="宋体" panose="02010600030101010101" pitchFamily="2" charset="-122"/>
              </a:rPr>
              <a:t>֍能够完整阐述钳工加工基本加工技能的操作要领；</a:t>
            </a:r>
          </a:p>
          <a:p>
            <a:r>
              <a:rPr lang="zh-CN" altLang="zh-CN" dirty="0">
                <a:latin typeface="宋体" panose="02010600030101010101" pitchFamily="2" charset="-122"/>
                <a:ea typeface="宋体" panose="02010600030101010101" pitchFamily="2" charset="-122"/>
              </a:rPr>
              <a:t>֍能够完整阐述安全文明生产的基本要求。</a:t>
            </a:r>
            <a:endParaRPr lang="zh-CN" altLang="en-US" dirty="0">
              <a:latin typeface="宋体" panose="02010600030101010101" pitchFamily="2" charset="-122"/>
              <a:ea typeface="宋体" panose="02010600030101010101" pitchFamily="2" charset="-122"/>
            </a:endParaRPr>
          </a:p>
        </p:txBody>
      </p:sp>
      <p:sp>
        <p:nvSpPr>
          <p:cNvPr id="9" name="文本框 8">
            <a:extLst>
              <a:ext uri="{FF2B5EF4-FFF2-40B4-BE49-F238E27FC236}">
                <a16:creationId xmlns:a16="http://schemas.microsoft.com/office/drawing/2014/main" id="{C71E3CA7-6D58-22A5-C464-F6ABAFA2DA81}"/>
              </a:ext>
            </a:extLst>
          </p:cNvPr>
          <p:cNvSpPr txBox="1"/>
          <p:nvPr/>
        </p:nvSpPr>
        <p:spPr>
          <a:xfrm>
            <a:off x="4293113" y="3527531"/>
            <a:ext cx="3122449" cy="2031325"/>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能力目标</a:t>
            </a:r>
          </a:p>
          <a:p>
            <a:r>
              <a:rPr lang="zh-CN" altLang="zh-CN" dirty="0">
                <a:latin typeface="宋体" panose="02010600030101010101" pitchFamily="2" charset="-122"/>
                <a:ea typeface="宋体" panose="02010600030101010101" pitchFamily="2" charset="-122"/>
              </a:rPr>
              <a:t>֍能够正确使用加工工具的能力；</a:t>
            </a:r>
          </a:p>
          <a:p>
            <a:r>
              <a:rPr lang="zh-CN" altLang="zh-CN" dirty="0">
                <a:latin typeface="宋体" panose="02010600030101010101" pitchFamily="2" charset="-122"/>
                <a:ea typeface="宋体" panose="02010600030101010101" pitchFamily="2" charset="-122"/>
              </a:rPr>
              <a:t>֍能够正确进行钳工基本加工的能力；</a:t>
            </a:r>
          </a:p>
          <a:p>
            <a:r>
              <a:rPr lang="zh-CN" altLang="zh-CN" dirty="0">
                <a:latin typeface="宋体" panose="02010600030101010101" pitchFamily="2" charset="-122"/>
                <a:ea typeface="宋体" panose="02010600030101010101" pitchFamily="2" charset="-122"/>
              </a:rPr>
              <a:t>֍能够进行安全文明操作的能力。</a:t>
            </a:r>
          </a:p>
        </p:txBody>
      </p:sp>
      <p:sp>
        <p:nvSpPr>
          <p:cNvPr id="10" name="文本框 9">
            <a:extLst>
              <a:ext uri="{FF2B5EF4-FFF2-40B4-BE49-F238E27FC236}">
                <a16:creationId xmlns:a16="http://schemas.microsoft.com/office/drawing/2014/main" id="{273C6F01-B1EF-B5DE-E877-427FCA32B837}"/>
              </a:ext>
            </a:extLst>
          </p:cNvPr>
          <p:cNvSpPr txBox="1"/>
          <p:nvPr/>
        </p:nvSpPr>
        <p:spPr>
          <a:xfrm>
            <a:off x="7950197" y="3527531"/>
            <a:ext cx="3344335" cy="1754326"/>
          </a:xfrm>
          <a:prstGeom prst="rect">
            <a:avLst/>
          </a:prstGeom>
          <a:noFill/>
        </p:spPr>
        <p:txBody>
          <a:bodyPr vert="horz" wrap="square" rtlCol="0">
            <a:spAutoFit/>
          </a:bodyPr>
          <a:lstStyle/>
          <a:p>
            <a:pPr algn="ctr"/>
            <a:r>
              <a:rPr lang="zh-CN" altLang="zh-CN" b="1" dirty="0">
                <a:latin typeface="宋体" panose="02010600030101010101" pitchFamily="2" charset="-122"/>
                <a:ea typeface="宋体" panose="02010600030101010101" pitchFamily="2" charset="-122"/>
              </a:rPr>
              <a:t>素质目标</a:t>
            </a:r>
          </a:p>
          <a:p>
            <a:r>
              <a:rPr lang="zh-CN" altLang="zh-CN" dirty="0">
                <a:latin typeface="宋体" panose="02010600030101010101" pitchFamily="2" charset="-122"/>
                <a:ea typeface="宋体" panose="02010600030101010101" pitchFamily="2" charset="-122"/>
              </a:rPr>
              <a:t>֍培养严格遵守安全文明生产规范的工作作风；</a:t>
            </a:r>
          </a:p>
          <a:p>
            <a:r>
              <a:rPr lang="zh-CN" altLang="zh-CN" dirty="0">
                <a:latin typeface="宋体" panose="02010600030101010101" pitchFamily="2" charset="-122"/>
                <a:ea typeface="宋体" panose="02010600030101010101" pitchFamily="2" charset="-122"/>
              </a:rPr>
              <a:t>֍培养团队合作的良好工作氛围；</a:t>
            </a:r>
          </a:p>
          <a:p>
            <a:r>
              <a:rPr lang="zh-CN" altLang="zh-CN" dirty="0">
                <a:latin typeface="宋体" panose="02010600030101010101" pitchFamily="2" charset="-122"/>
                <a:ea typeface="宋体" panose="02010600030101010101" pitchFamily="2" charset="-122"/>
              </a:rPr>
              <a:t>֍培养精益求精的工匠精神。</a:t>
            </a:r>
          </a:p>
        </p:txBody>
      </p:sp>
      <p:pic>
        <p:nvPicPr>
          <p:cNvPr id="11" name="图形 10" descr="灯泡和齿轮">
            <a:extLst>
              <a:ext uri="{FF2B5EF4-FFF2-40B4-BE49-F238E27FC236}">
                <a16:creationId xmlns:a16="http://schemas.microsoft.com/office/drawing/2014/main" id="{213C40FF-FD00-CF7E-0B82-6BA3B73393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6472" y="2917126"/>
            <a:ext cx="511874" cy="511874"/>
          </a:xfrm>
          <a:prstGeom prst="rect">
            <a:avLst/>
          </a:prstGeom>
        </p:spPr>
      </p:pic>
    </p:spTree>
    <p:extLst>
      <p:ext uri="{BB962C8B-B14F-4D97-AF65-F5344CB8AC3E}">
        <p14:creationId xmlns:p14="http://schemas.microsoft.com/office/powerpoint/2010/main" val="300787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A326E-7344-3D9D-D6E6-262682F714D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B953E4E-740F-5FE6-DC1D-3F34A95CFE3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D7305AC5-6988-7B37-FA03-F7F1F0AD7D71}"/>
              </a:ext>
            </a:extLst>
          </p:cNvPr>
          <p:cNvSpPr txBox="1"/>
          <p:nvPr/>
        </p:nvSpPr>
        <p:spPr>
          <a:xfrm>
            <a:off x="364066" y="737574"/>
            <a:ext cx="3623734" cy="637675"/>
          </a:xfrm>
          <a:prstGeom prst="rect">
            <a:avLst/>
          </a:prstGeom>
          <a:noFill/>
        </p:spPr>
        <p:txBody>
          <a:bodyPr wrap="square">
            <a:spAutoFit/>
          </a:bodyPr>
          <a:lstStyle/>
          <a:p>
            <a:pPr>
              <a:lnSpc>
                <a:spcPct val="150000"/>
              </a:lnSpc>
              <a:buNone/>
            </a:pPr>
            <a:r>
              <a:rPr lang="zh-CN" altLang="zh-CN" sz="28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 </a:t>
            </a:r>
            <a:r>
              <a:rPr lang="zh-CN" altLang="zh-CN" sz="28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正六边形划线</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400958AD-27DA-9D0C-F67F-ED9359922C0C}"/>
              </a:ext>
            </a:extLst>
          </p:cNvPr>
          <p:cNvSpPr txBox="1"/>
          <p:nvPr/>
        </p:nvSpPr>
        <p:spPr>
          <a:xfrm>
            <a:off x="972948" y="1462359"/>
            <a:ext cx="2480733" cy="400110"/>
          </a:xfrm>
          <a:prstGeom prst="rect">
            <a:avLst/>
          </a:prstGeom>
          <a:noFill/>
        </p:spPr>
        <p:txBody>
          <a:bodyPr wrap="square">
            <a:spAutoFit/>
          </a:bodyPr>
          <a:lstStyle/>
          <a:p>
            <a:pPr>
              <a:buNone/>
            </a:pPr>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精益工匠精神</a:t>
            </a:r>
          </a:p>
        </p:txBody>
      </p:sp>
      <p:pic>
        <p:nvPicPr>
          <p:cNvPr id="6" name="图形 5" descr="带齿轮的头部">
            <a:extLst>
              <a:ext uri="{FF2B5EF4-FFF2-40B4-BE49-F238E27FC236}">
                <a16:creationId xmlns:a16="http://schemas.microsoft.com/office/drawing/2014/main" id="{61DDFCB1-5F33-3A60-FEFA-7E34FB9A51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361092"/>
            <a:ext cx="490349" cy="490349"/>
          </a:xfrm>
          <a:prstGeom prst="rect">
            <a:avLst/>
          </a:prstGeom>
        </p:spPr>
      </p:pic>
      <p:sp>
        <p:nvSpPr>
          <p:cNvPr id="8" name="文本框 7">
            <a:extLst>
              <a:ext uri="{FF2B5EF4-FFF2-40B4-BE49-F238E27FC236}">
                <a16:creationId xmlns:a16="http://schemas.microsoft.com/office/drawing/2014/main" id="{C7727B0D-C433-21F5-4352-15284B7BD810}"/>
              </a:ext>
            </a:extLst>
          </p:cNvPr>
          <p:cNvSpPr txBox="1"/>
          <p:nvPr/>
        </p:nvSpPr>
        <p:spPr>
          <a:xfrm>
            <a:off x="448732" y="1949579"/>
            <a:ext cx="11218335" cy="923330"/>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益就是精益求精，是从业者对每件产品、每道工序都凝神聚力、精益求精、追求极致的职业品质。所谓精益求精，是指已经做得很好了，还要求做得更好，“即使做一颗螺丝钉也要做到最好”。正如老子所说，“天下大事，必作于细”。能基业长青的企业，无不是精益求精才获得成功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21A13DAF-04FD-27BB-2ED0-2835E1B37284}"/>
              </a:ext>
            </a:extLst>
          </p:cNvPr>
          <p:cNvSpPr txBox="1"/>
          <p:nvPr/>
        </p:nvSpPr>
        <p:spPr>
          <a:xfrm>
            <a:off x="858267" y="2921857"/>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10" name="图形 9" descr="灯泡和齿轮">
            <a:extLst>
              <a:ext uri="{FF2B5EF4-FFF2-40B4-BE49-F238E27FC236}">
                <a16:creationId xmlns:a16="http://schemas.microsoft.com/office/drawing/2014/main" id="{3D8ABE30-360B-24B8-C7A0-5B94928CC2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4933" y="2872909"/>
            <a:ext cx="511874" cy="488154"/>
          </a:xfrm>
          <a:prstGeom prst="rect">
            <a:avLst/>
          </a:prstGeom>
        </p:spPr>
      </p:pic>
      <p:sp>
        <p:nvSpPr>
          <p:cNvPr id="11" name="文本框 10">
            <a:extLst>
              <a:ext uri="{FF2B5EF4-FFF2-40B4-BE49-F238E27FC236}">
                <a16:creationId xmlns:a16="http://schemas.microsoft.com/office/drawing/2014/main" id="{35C308B7-0778-F90A-B2EF-F4818B99A12B}"/>
              </a:ext>
            </a:extLst>
          </p:cNvPr>
          <p:cNvSpPr txBox="1"/>
          <p:nvPr/>
        </p:nvSpPr>
        <p:spPr>
          <a:xfrm>
            <a:off x="6830466" y="2921858"/>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12" name="图形 11" descr="研究">
            <a:extLst>
              <a:ext uri="{FF2B5EF4-FFF2-40B4-BE49-F238E27FC236}">
                <a16:creationId xmlns:a16="http://schemas.microsoft.com/office/drawing/2014/main" id="{9428967C-816A-BCE1-2F73-8A6D9C7071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0044" y="2896042"/>
            <a:ext cx="481863" cy="481863"/>
          </a:xfrm>
          <a:prstGeom prst="rect">
            <a:avLst/>
          </a:prstGeom>
        </p:spPr>
      </p:pic>
      <p:sp>
        <p:nvSpPr>
          <p:cNvPr id="14" name="文本框 13">
            <a:extLst>
              <a:ext uri="{FF2B5EF4-FFF2-40B4-BE49-F238E27FC236}">
                <a16:creationId xmlns:a16="http://schemas.microsoft.com/office/drawing/2014/main" id="{F03DE960-135C-571E-11D0-E46E136C07DB}"/>
              </a:ext>
            </a:extLst>
          </p:cNvPr>
          <p:cNvSpPr txBox="1"/>
          <p:nvPr/>
        </p:nvSpPr>
        <p:spPr>
          <a:xfrm>
            <a:off x="524933" y="3401040"/>
            <a:ext cx="3494426" cy="1754326"/>
          </a:xfrm>
          <a:prstGeom prst="rect">
            <a:avLst/>
          </a:prstGeom>
          <a:noFill/>
        </p:spPr>
        <p:txBody>
          <a:bodyPr wrap="square">
            <a:spAutoFit/>
          </a:bodyPr>
          <a:lstStyle/>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能够详细阐述划线的基本原理；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能够描述普通划线工具的基本构造；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能够熟练使用划线工具的能力；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能够正确进行划线操作的能力，划出的线条要准确、清晰。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a:extLst>
              <a:ext uri="{FF2B5EF4-FFF2-40B4-BE49-F238E27FC236}">
                <a16:creationId xmlns:a16="http://schemas.microsoft.com/office/drawing/2014/main" id="{2FAF264B-EEEC-9C65-B227-BD981E77641E}"/>
              </a:ext>
            </a:extLst>
          </p:cNvPr>
          <p:cNvPicPr>
            <a:picLocks noChangeAspect="1"/>
          </p:cNvPicPr>
          <p:nvPr/>
        </p:nvPicPr>
        <p:blipFill>
          <a:blip r:embed="rId8"/>
          <a:stretch>
            <a:fillRect/>
          </a:stretch>
        </p:blipFill>
        <p:spPr>
          <a:xfrm>
            <a:off x="4142797" y="3361063"/>
            <a:ext cx="2109399" cy="2725148"/>
          </a:xfrm>
          <a:prstGeom prst="rect">
            <a:avLst/>
          </a:prstGeom>
        </p:spPr>
      </p:pic>
      <p:sp>
        <p:nvSpPr>
          <p:cNvPr id="17" name="文本框 16">
            <a:extLst>
              <a:ext uri="{FF2B5EF4-FFF2-40B4-BE49-F238E27FC236}">
                <a16:creationId xmlns:a16="http://schemas.microsoft.com/office/drawing/2014/main" id="{678611D4-AFBE-EC8D-8485-6130CC2214D1}"/>
              </a:ext>
            </a:extLst>
          </p:cNvPr>
          <p:cNvSpPr txBox="1"/>
          <p:nvPr/>
        </p:nvSpPr>
        <p:spPr>
          <a:xfrm>
            <a:off x="6480044" y="3480096"/>
            <a:ext cx="4902200" cy="1754326"/>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我们需要注意的事项包括：</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根据图纸选择合理的棒料。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根据图纸截取合理的圆棒料。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检查圆棒料截面是否符合划线要求，如不符合对圆棒料截面进行划线前预加工。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在加工后的圆棒料截面进行划线操作。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974898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43F21-6DE5-0BBF-A1A2-4E1F72DEE25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B1C144D-5A1A-F5AC-CC2B-61A36B42C60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B9B0CE87-F9C0-ACEC-FAB1-8017FA21692B}"/>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24F62091-FB67-8860-FCCF-DA03A74F99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D49A9F9D-2F7B-E8D6-0B80-894B93614FC3}"/>
              </a:ext>
            </a:extLst>
          </p:cNvPr>
          <p:cNvSpPr txBox="1"/>
          <p:nvPr/>
        </p:nvSpPr>
        <p:spPr>
          <a:xfrm>
            <a:off x="143934" y="1358005"/>
            <a:ext cx="16086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一、划线</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4CFE30D-3989-5A95-96DA-874B8DF92598}"/>
              </a:ext>
            </a:extLst>
          </p:cNvPr>
          <p:cNvSpPr txBox="1"/>
          <p:nvPr/>
        </p:nvSpPr>
        <p:spPr>
          <a:xfrm>
            <a:off x="213555" y="1782897"/>
            <a:ext cx="1778000"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划线分类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CE1955FA-7827-98EA-3EA2-18E88CEF1E2C}"/>
              </a:ext>
            </a:extLst>
          </p:cNvPr>
          <p:cNvSpPr txBox="1"/>
          <p:nvPr/>
        </p:nvSpPr>
        <p:spPr>
          <a:xfrm>
            <a:off x="213555" y="2106284"/>
            <a:ext cx="1955800"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85727334-CD0A-A24D-6F32-0287772523B0}"/>
              </a:ext>
            </a:extLst>
          </p:cNvPr>
          <p:cNvSpPr txBox="1"/>
          <p:nvPr/>
        </p:nvSpPr>
        <p:spPr>
          <a:xfrm>
            <a:off x="482600" y="2486579"/>
            <a:ext cx="5613400" cy="2031325"/>
          </a:xfrm>
          <a:prstGeom prst="rect">
            <a:avLst/>
          </a:prstGeom>
          <a:noFill/>
        </p:spPr>
        <p:txBody>
          <a:bodyPr wrap="square">
            <a:spAutoFit/>
          </a:bodyPr>
          <a:lstStyle/>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划线的作用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）确定工件的加工余量，使加工有明显的尺寸界线。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）为便于复杂工件在机床上的装夹，可按划线找正定位。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）能及时发现和处理不合格的毛坯。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）当毛坯误差不大时候，可以采用借料划线的方法来补救，从而提高毛坯合格率。</a:t>
            </a:r>
            <a:endParaRPr lang="zh-CN" altLang="en-US" dirty="0"/>
          </a:p>
        </p:txBody>
      </p:sp>
      <p:sp>
        <p:nvSpPr>
          <p:cNvPr id="14" name="文本框 13">
            <a:extLst>
              <a:ext uri="{FF2B5EF4-FFF2-40B4-BE49-F238E27FC236}">
                <a16:creationId xmlns:a16="http://schemas.microsoft.com/office/drawing/2014/main" id="{5F4C8274-C5A2-DA08-8D73-25A0A78011BF}"/>
              </a:ext>
            </a:extLst>
          </p:cNvPr>
          <p:cNvSpPr txBox="1"/>
          <p:nvPr/>
        </p:nvSpPr>
        <p:spPr>
          <a:xfrm>
            <a:off x="213555" y="4335830"/>
            <a:ext cx="2514600"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7E043B6B-A241-35C5-7DDF-5EA536EDC470}"/>
              </a:ext>
            </a:extLst>
          </p:cNvPr>
          <p:cNvSpPr txBox="1"/>
          <p:nvPr/>
        </p:nvSpPr>
        <p:spPr>
          <a:xfrm>
            <a:off x="143934" y="4632226"/>
            <a:ext cx="2506133"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）划线平板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a:extLst>
              <a:ext uri="{FF2B5EF4-FFF2-40B4-BE49-F238E27FC236}">
                <a16:creationId xmlns:a16="http://schemas.microsoft.com/office/drawing/2014/main" id="{AE5D437A-BE5A-F543-7B99-F029921EB335}"/>
              </a:ext>
            </a:extLst>
          </p:cNvPr>
          <p:cNvPicPr>
            <a:picLocks noChangeAspect="1"/>
          </p:cNvPicPr>
          <p:nvPr/>
        </p:nvPicPr>
        <p:blipFill>
          <a:blip r:embed="rId4"/>
          <a:stretch>
            <a:fillRect/>
          </a:stretch>
        </p:blipFill>
        <p:spPr>
          <a:xfrm>
            <a:off x="771629" y="5189426"/>
            <a:ext cx="2795452" cy="1607385"/>
          </a:xfrm>
          <a:prstGeom prst="rect">
            <a:avLst/>
          </a:prstGeom>
        </p:spPr>
      </p:pic>
      <p:sp>
        <p:nvSpPr>
          <p:cNvPr id="19" name="文本框 18">
            <a:extLst>
              <a:ext uri="{FF2B5EF4-FFF2-40B4-BE49-F238E27FC236}">
                <a16:creationId xmlns:a16="http://schemas.microsoft.com/office/drawing/2014/main" id="{0514C2F4-1E88-3EF7-EC02-0783FA69FB72}"/>
              </a:ext>
            </a:extLst>
          </p:cNvPr>
          <p:cNvSpPr txBox="1"/>
          <p:nvPr/>
        </p:nvSpPr>
        <p:spPr>
          <a:xfrm>
            <a:off x="6214533" y="745743"/>
            <a:ext cx="5763911" cy="5909310"/>
          </a:xfrm>
          <a:prstGeom prst="rect">
            <a:avLst/>
          </a:prstGeom>
          <a:noFill/>
        </p:spPr>
        <p:txBody>
          <a:bodyPr wrap="square">
            <a:spAutoFit/>
          </a:bodyPr>
          <a:lstStyle/>
          <a:p>
            <a:pPr>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划线平板维护保养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）在平台上安放工件时应轻放，防止平台表面被撞击，一旦平板表面受到工件或其他物体撞击，应马上把受到撞击而凸起的部分修复。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）决不可以在划线平台表面做任何需要锤击的工作。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）平板用完后，应擦干净。较长时间不用应涂上防锈油，防止锈蚀。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）应尽量做到划线平台各处均匀使用</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避免局部磨凹。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）要经常保持平板的清洁，以免平台平面被铁屑、砂子等杂质磨坏。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）为了防止划线平台发生有害的变形，在发装平台时，要将支承支在主支点处。支承时，尽量将平台的工作面调整到水平面内。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）为了防止平台发生永久变形，检验完毕或划线完毕后，要把工件抬下来，不得长时间放在平台上。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）用木板制作的一个专用罩，不用平台时，用罩子将平台罩住。严禁水滴在平台上。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）平板要实行周期检定，检定周期要根据使用的具体情况确定，一般为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）在使用铸铁划线平台的过程中要注意不要在潮湿，有腐蚀、过高和过低的温度环境下使用和存放。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667543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9719E-CC91-9470-C1BF-FFB587AFE6C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27A59FA-5C15-5904-1C10-6ECD9A57C32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CCE648D0-911D-BEB0-12F7-0AC3736366D0}"/>
              </a:ext>
            </a:extLst>
          </p:cNvPr>
          <p:cNvSpPr txBox="1"/>
          <p:nvPr/>
        </p:nvSpPr>
        <p:spPr>
          <a:xfrm>
            <a:off x="67733" y="831165"/>
            <a:ext cx="2209800"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）划线方箱</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6" name="图片 5">
            <a:extLst>
              <a:ext uri="{FF2B5EF4-FFF2-40B4-BE49-F238E27FC236}">
                <a16:creationId xmlns:a16="http://schemas.microsoft.com/office/drawing/2014/main" id="{3F4C194D-DAFA-8C26-F1E1-FF8571684E66}"/>
              </a:ext>
            </a:extLst>
          </p:cNvPr>
          <p:cNvPicPr>
            <a:picLocks noChangeAspect="1"/>
          </p:cNvPicPr>
          <p:nvPr/>
        </p:nvPicPr>
        <p:blipFill>
          <a:blip r:embed="rId2"/>
          <a:stretch>
            <a:fillRect/>
          </a:stretch>
        </p:blipFill>
        <p:spPr>
          <a:xfrm>
            <a:off x="316027" y="1376253"/>
            <a:ext cx="2020774" cy="2020774"/>
          </a:xfrm>
          <a:prstGeom prst="rect">
            <a:avLst/>
          </a:prstGeom>
        </p:spPr>
      </p:pic>
      <p:sp>
        <p:nvSpPr>
          <p:cNvPr id="8" name="文本框 7">
            <a:extLst>
              <a:ext uri="{FF2B5EF4-FFF2-40B4-BE49-F238E27FC236}">
                <a16:creationId xmlns:a16="http://schemas.microsoft.com/office/drawing/2014/main" id="{53996953-80B3-0394-50C8-1838F4BF8537}"/>
              </a:ext>
            </a:extLst>
          </p:cNvPr>
          <p:cNvSpPr txBox="1"/>
          <p:nvPr/>
        </p:nvSpPr>
        <p:spPr>
          <a:xfrm>
            <a:off x="2438400" y="1355214"/>
            <a:ext cx="3581400" cy="2031325"/>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划线方箱主要用于零部件的平行度、垂直度等的检验和划线。方箱是用铸铁或钢材制成的具体</a:t>
            </a:r>
            <a:r>
              <a:rPr lang="zh-CN" altLang="zh-CN" sz="1800" dirty="0">
                <a:effectLst/>
                <a:ea typeface="Times New Roman" panose="02020603050405020304" pitchFamily="18" charset="0"/>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个工作面的空腔正方体，其中一个工作面上有</a:t>
            </a:r>
            <a:r>
              <a:rPr lang="zh-CN" altLang="zh-CN" sz="1800" dirty="0">
                <a:effectLst/>
                <a:ea typeface="Times New Roman" panose="02020603050405020304" pitchFamily="18" charset="0"/>
              </a:rPr>
              <a:t>V</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型槽。</a:t>
            </a:r>
            <a:r>
              <a:rPr lang="zh-CN" altLang="zh-CN" sz="1800" dirty="0">
                <a:effectLst/>
                <a:ea typeface="Times New Roman" panose="02020603050405020304" pitchFamily="18" charset="0"/>
              </a:rPr>
              <a:t>V</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型槽用来安装轴、套筒、圆盘等圆形工件，以便找中心或划中心线。</a:t>
            </a:r>
            <a:endParaRPr lang="zh-CN" altLang="en-US" dirty="0"/>
          </a:p>
        </p:txBody>
      </p:sp>
      <p:sp>
        <p:nvSpPr>
          <p:cNvPr id="10" name="文本框 9">
            <a:extLst>
              <a:ext uri="{FF2B5EF4-FFF2-40B4-BE49-F238E27FC236}">
                <a16:creationId xmlns:a16="http://schemas.microsoft.com/office/drawing/2014/main" id="{C96BD586-4903-7A1E-8133-7598675EE8F0}"/>
              </a:ext>
            </a:extLst>
          </p:cNvPr>
          <p:cNvSpPr txBox="1"/>
          <p:nvPr/>
        </p:nvSpPr>
        <p:spPr>
          <a:xfrm>
            <a:off x="67733" y="3397027"/>
            <a:ext cx="1879600"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V</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92A6F454-2791-ADEB-A43A-3AFFBC086631}"/>
              </a:ext>
            </a:extLst>
          </p:cNvPr>
          <p:cNvPicPr>
            <a:picLocks noChangeAspect="1"/>
          </p:cNvPicPr>
          <p:nvPr/>
        </p:nvPicPr>
        <p:blipFill>
          <a:blip r:embed="rId3"/>
          <a:stretch>
            <a:fillRect/>
          </a:stretch>
        </p:blipFill>
        <p:spPr>
          <a:xfrm>
            <a:off x="1338787" y="3910588"/>
            <a:ext cx="2852212" cy="1534804"/>
          </a:xfrm>
          <a:prstGeom prst="rect">
            <a:avLst/>
          </a:prstGeom>
        </p:spPr>
      </p:pic>
      <p:sp>
        <p:nvSpPr>
          <p:cNvPr id="13" name="文本框 12">
            <a:extLst>
              <a:ext uri="{FF2B5EF4-FFF2-40B4-BE49-F238E27FC236}">
                <a16:creationId xmlns:a16="http://schemas.microsoft.com/office/drawing/2014/main" id="{F2904F4D-38C9-543A-8F86-3CF0AD7ABA99}"/>
              </a:ext>
            </a:extLst>
          </p:cNvPr>
          <p:cNvSpPr txBox="1"/>
          <p:nvPr/>
        </p:nvSpPr>
        <p:spPr>
          <a:xfrm>
            <a:off x="364066" y="5481747"/>
            <a:ext cx="5562601" cy="923330"/>
          </a:xfrm>
          <a:prstGeom prst="rect">
            <a:avLst/>
          </a:prstGeom>
          <a:noFill/>
        </p:spPr>
        <p:txBody>
          <a:bodyPr wrap="square">
            <a:spAutoFit/>
          </a:bodyPr>
          <a:lstStyle/>
          <a:p>
            <a:r>
              <a:rPr lang="zh-CN" altLang="zh-CN" sz="1800" dirty="0">
                <a:effectLst/>
                <a:ea typeface="Times New Roman" panose="02020603050405020304" pitchFamily="18" charset="0"/>
              </a:rPr>
              <a:t>V</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型铁，用于轴类检验、校正、划线，还可用于检验工件垂直度、平行度。精密轴类零件的检测、划线、定位及机械加工中的装夹。</a:t>
            </a:r>
            <a:endParaRPr lang="zh-CN" altLang="en-US" dirty="0"/>
          </a:p>
        </p:txBody>
      </p:sp>
      <p:sp>
        <p:nvSpPr>
          <p:cNvPr id="15" name="文本框 14">
            <a:extLst>
              <a:ext uri="{FF2B5EF4-FFF2-40B4-BE49-F238E27FC236}">
                <a16:creationId xmlns:a16="http://schemas.microsoft.com/office/drawing/2014/main" id="{3FB8D105-DD11-D6D0-E964-0FA03B0D17F0}"/>
              </a:ext>
            </a:extLst>
          </p:cNvPr>
          <p:cNvSpPr txBox="1"/>
          <p:nvPr/>
        </p:nvSpPr>
        <p:spPr>
          <a:xfrm>
            <a:off x="6096000" y="871750"/>
            <a:ext cx="2446867"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）划线涂料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CBC1AC01-73B1-CD14-B0CE-BBA63052942E}"/>
              </a:ext>
            </a:extLst>
          </p:cNvPr>
          <p:cNvSpPr txBox="1"/>
          <p:nvPr/>
        </p:nvSpPr>
        <p:spPr>
          <a:xfrm>
            <a:off x="6519332" y="1314628"/>
            <a:ext cx="2785534" cy="1200329"/>
          </a:xfrm>
          <a:prstGeom prst="rect">
            <a:avLst/>
          </a:prstGeom>
          <a:noFill/>
        </p:spPr>
        <p:txBody>
          <a:bodyPr wrap="square">
            <a:spAutoFit/>
          </a:bodyPr>
          <a:lstStyle/>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）石灰水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）紫金水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）硫酸铜溶液</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）特种淡金水</a:t>
            </a:r>
            <a:endParaRPr lang="zh-CN" altLang="en-US" dirty="0"/>
          </a:p>
        </p:txBody>
      </p:sp>
      <p:sp>
        <p:nvSpPr>
          <p:cNvPr id="19" name="文本框 18">
            <a:extLst>
              <a:ext uri="{FF2B5EF4-FFF2-40B4-BE49-F238E27FC236}">
                <a16:creationId xmlns:a16="http://schemas.microsoft.com/office/drawing/2014/main" id="{3109B3A5-5A11-2BF7-0582-BFF48DF1B2CC}"/>
              </a:ext>
            </a:extLst>
          </p:cNvPr>
          <p:cNvSpPr txBox="1"/>
          <p:nvPr/>
        </p:nvSpPr>
        <p:spPr>
          <a:xfrm>
            <a:off x="6172202" y="2386640"/>
            <a:ext cx="1820333"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635BCF0C-6D35-0923-EE7C-FC46C05CEF46}"/>
              </a:ext>
            </a:extLst>
          </p:cNvPr>
          <p:cNvSpPr txBox="1"/>
          <p:nvPr/>
        </p:nvSpPr>
        <p:spPr>
          <a:xfrm>
            <a:off x="6519332" y="2838272"/>
            <a:ext cx="5537200"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划针主要是钳工用来在工件表面划线条的，常与钢直尺、</a:t>
            </a:r>
            <a:r>
              <a:rPr lang="zh-CN" altLang="zh-CN" sz="1800" dirty="0">
                <a:effectLst/>
                <a:ea typeface="Times New Roman" panose="02020603050405020304" pitchFamily="18" charset="0"/>
              </a:rPr>
              <a:t>90°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角尺或划线样板等导向工具一起使用。常用</a:t>
            </a:r>
            <a:r>
              <a:rPr lang="zh-CN" altLang="zh-CN" dirty="0">
                <a:latin typeface="Times New Roman" panose="02020603050405020304" pitchFamily="18" charset="0"/>
                <a:ea typeface="宋体" panose="02010600030101010101" pitchFamily="2" charset="-122"/>
                <a:cs typeface="Times New Roman" panose="02020603050405020304" pitchFamily="18" charset="0"/>
              </a:rPr>
              <a:t>弹簧钢丝或高速钢制成，直径为3mm～6mm，尖端成</a:t>
            </a:r>
            <a:r>
              <a:rPr lang="zh-CN" altLang="zh-CN" sz="1800" dirty="0">
                <a:effectLst/>
                <a:ea typeface="Times New Roman" panose="02020603050405020304" pitchFamily="18" charset="0"/>
              </a:rPr>
              <a:t>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，并经淬硬，变的不易磨损和变钝。</a:t>
            </a:r>
            <a:endParaRPr lang="zh-CN" altLang="en-US" dirty="0"/>
          </a:p>
        </p:txBody>
      </p:sp>
      <p:sp>
        <p:nvSpPr>
          <p:cNvPr id="23" name="文本框 22">
            <a:extLst>
              <a:ext uri="{FF2B5EF4-FFF2-40B4-BE49-F238E27FC236}">
                <a16:creationId xmlns:a16="http://schemas.microsoft.com/office/drawing/2014/main" id="{643B49B0-841A-15BD-BE18-423C26F195DD}"/>
              </a:ext>
            </a:extLst>
          </p:cNvPr>
          <p:cNvSpPr txBox="1"/>
          <p:nvPr/>
        </p:nvSpPr>
        <p:spPr>
          <a:xfrm>
            <a:off x="6519332" y="4047069"/>
            <a:ext cx="5537200" cy="2308324"/>
          </a:xfrm>
          <a:prstGeom prst="rect">
            <a:avLst/>
          </a:prstGeom>
          <a:noFill/>
        </p:spPr>
        <p:txBody>
          <a:bodyPr wrap="square">
            <a:spAutoFit/>
          </a:bodyPr>
          <a:lstStyle/>
          <a:p>
            <a:pPr>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划线注意事项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）划线前先用划针和钢直尺定好前、后两点的划线位置，再开始划点的连线。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）划线时，针尖要靠紧钢直尺的边缘，划针上部向钢直尺外侧倾斜</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，向划线方向倾斜</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上</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图所示。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）划针针尖保持尖锐，划线要一次完成，使划出的线条清晰、准确。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4" name="图片 23">
            <a:extLst>
              <a:ext uri="{FF2B5EF4-FFF2-40B4-BE49-F238E27FC236}">
                <a16:creationId xmlns:a16="http://schemas.microsoft.com/office/drawing/2014/main" id="{E8072769-5E61-5A85-9C9A-570C4CA96EAD}"/>
              </a:ext>
            </a:extLst>
          </p:cNvPr>
          <p:cNvPicPr>
            <a:picLocks noChangeAspect="1"/>
          </p:cNvPicPr>
          <p:nvPr/>
        </p:nvPicPr>
        <p:blipFill>
          <a:blip r:embed="rId4"/>
          <a:stretch>
            <a:fillRect/>
          </a:stretch>
        </p:blipFill>
        <p:spPr>
          <a:xfrm>
            <a:off x="8654399" y="1274043"/>
            <a:ext cx="3221574" cy="1528800"/>
          </a:xfrm>
          <a:prstGeom prst="rect">
            <a:avLst/>
          </a:prstGeom>
        </p:spPr>
      </p:pic>
    </p:spTree>
    <p:extLst>
      <p:ext uri="{BB962C8B-B14F-4D97-AF65-F5344CB8AC3E}">
        <p14:creationId xmlns:p14="http://schemas.microsoft.com/office/powerpoint/2010/main" val="118600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D78BB-7E58-BD60-9ED1-181E0BC6EF7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49B1695-AACE-3EF2-7D44-3D10623C80AB}"/>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6" name="文本框 5">
            <a:extLst>
              <a:ext uri="{FF2B5EF4-FFF2-40B4-BE49-F238E27FC236}">
                <a16:creationId xmlns:a16="http://schemas.microsoft.com/office/drawing/2014/main" id="{AA1647D7-B749-74C2-6B5B-25560FC2EAAA}"/>
              </a:ext>
            </a:extLst>
          </p:cNvPr>
          <p:cNvSpPr txBox="1"/>
          <p:nvPr/>
        </p:nvSpPr>
        <p:spPr>
          <a:xfrm>
            <a:off x="211667" y="1873497"/>
            <a:ext cx="11413067" cy="5078313"/>
          </a:xfrm>
          <a:prstGeom prst="rect">
            <a:avLst/>
          </a:prstGeom>
          <a:noFill/>
        </p:spPr>
        <p:txBody>
          <a:bodyPr wrap="square">
            <a:spAutoFit/>
          </a:bodyPr>
          <a:lstStyle/>
          <a:p>
            <a:pPr indent="266700" algn="just">
              <a:buNone/>
            </a:pPr>
            <a:r>
              <a:rPr lang="en-US" altLang="zh-CN"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整理（</a:t>
            </a:r>
            <a:r>
              <a:rPr lang="en-US" altLang="zh-CN" dirty="0">
                <a:effectLst/>
                <a:latin typeface="Times New Roman" panose="02020603050405020304" pitchFamily="18" charset="0"/>
                <a:ea typeface="宋体" panose="02010600030101010101" pitchFamily="2" charset="-122"/>
                <a:cs typeface="宋体" panose="02010600030101010101" pitchFamily="2" charset="-122"/>
              </a:rPr>
              <a:t>SEIRI</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效率和安全始于整理。把要与不要的人、事、物分开。对于生产现场不需要的杂物、脏物坚决从生产现场清除掉，合理安排空间，防止空间浪费，塑造清爽的工作场所。</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整顿（</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SEITON</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对整理之后现场的必要的物品分门别类放置，排列整齐，工作场所物品一目了然，节省时间，创造整齐的工作环境。</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清扫（</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SEISO</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将工作场所清扫干净，保持工作场所的干净、亮丽，营造敞亮的工作环境。</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清洁（</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SEIKETSU</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将整理、整顿、清扫实施的做法制度化、规范化。维护前面的成果。</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素养（</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SHITSUKE</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提高员工思想水准，增强团队意识，养成按规定行事的良好工作习惯，营造良好的团队工作氛围。</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安全（</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SECURITY</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清除安全隐患，保证工作现场工人的人身安全及产品质量安全，预防意外事故的发生，营造安全生产的工作环境。</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节约（</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SAVE</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effectLst/>
                <a:latin typeface="宋体" panose="02010600030101010101" pitchFamily="2" charset="-122"/>
                <a:ea typeface="Times New Roman" panose="02020603050405020304" pitchFamily="18" charset="0"/>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对时间、空间、质量、资源等方面合理利用，以发挥它们的最大效能，从而创造一个高效率的，物尽其用的工作场所，培养学生节约的工作习惯。</a:t>
            </a:r>
            <a:endParaRPr lang="zh-CN" altLang="en-US" dirty="0"/>
          </a:p>
        </p:txBody>
      </p:sp>
      <p:sp>
        <p:nvSpPr>
          <p:cNvPr id="13" name="文本框 12">
            <a:extLst>
              <a:ext uri="{FF2B5EF4-FFF2-40B4-BE49-F238E27FC236}">
                <a16:creationId xmlns:a16="http://schemas.microsoft.com/office/drawing/2014/main" id="{52E9272F-830E-0351-DE23-763AB3B9CFBB}"/>
              </a:ext>
            </a:extLst>
          </p:cNvPr>
          <p:cNvSpPr txBox="1"/>
          <p:nvPr/>
        </p:nvSpPr>
        <p:spPr>
          <a:xfrm>
            <a:off x="972948" y="1462359"/>
            <a:ext cx="2480733" cy="400110"/>
          </a:xfrm>
          <a:prstGeom prst="rect">
            <a:avLst/>
          </a:prstGeom>
          <a:noFill/>
        </p:spPr>
        <p:txBody>
          <a:bodyPr wrap="square">
            <a:spAutoFit/>
          </a:bodyPr>
          <a:lstStyle/>
          <a:p>
            <a:pPr>
              <a:buNone/>
            </a:pPr>
            <a:r>
              <a:rPr lang="zh-CN" altLang="zh-CN" sz="2000" b="1" dirty="0">
                <a:ln w="9525" cap="rnd" cmpd="sng" algn="ctr">
                  <a:solidFill>
                    <a:srgbClr val="000000"/>
                  </a:solidFill>
                  <a:prstDash val="solid"/>
                  <a:bevel/>
                </a:ln>
                <a:solidFill>
                  <a:srgbClr val="000000"/>
                </a:solidFill>
                <a:effectLst/>
                <a:latin typeface="宋体" panose="02010600030101010101" pitchFamily="2" charset="-122"/>
                <a:ea typeface="宋体" panose="02010600030101010101" pitchFamily="2" charset="-122"/>
                <a:cs typeface="宋体" panose="02010600030101010101" pitchFamily="2" charset="-122"/>
              </a:rPr>
              <a:t>“7S”管理规范</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9" name="图形 18" descr="带齿轮的头部">
            <a:extLst>
              <a:ext uri="{FF2B5EF4-FFF2-40B4-BE49-F238E27FC236}">
                <a16:creationId xmlns:a16="http://schemas.microsoft.com/office/drawing/2014/main" id="{E11E5C50-989D-2C62-DE1F-1FE446F7B8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361092"/>
            <a:ext cx="490349" cy="490349"/>
          </a:xfrm>
          <a:prstGeom prst="rect">
            <a:avLst/>
          </a:prstGeom>
        </p:spPr>
      </p:pic>
      <p:sp>
        <p:nvSpPr>
          <p:cNvPr id="20" name="文本框 19">
            <a:extLst>
              <a:ext uri="{FF2B5EF4-FFF2-40B4-BE49-F238E27FC236}">
                <a16:creationId xmlns:a16="http://schemas.microsoft.com/office/drawing/2014/main" id="{B36EEF60-7247-6065-AE31-139947109EE0}"/>
              </a:ext>
            </a:extLst>
          </p:cNvPr>
          <p:cNvSpPr txBox="1"/>
          <p:nvPr/>
        </p:nvSpPr>
        <p:spPr>
          <a:xfrm>
            <a:off x="364066" y="842193"/>
            <a:ext cx="5080001" cy="800219"/>
          </a:xfrm>
          <a:prstGeom prst="rect">
            <a:avLst/>
          </a:prstGeom>
          <a:noFill/>
        </p:spPr>
        <p:txBody>
          <a:bodyPr wrap="square" rtlCol="0">
            <a:spAutoFit/>
          </a:bodyPr>
          <a:lstStyle/>
          <a:p>
            <a:r>
              <a:rPr lang="zh-CN" altLang="zh-CN" sz="2800" b="1" dirty="0">
                <a:latin typeface="宋体" panose="02010600030101010101" pitchFamily="2" charset="-122"/>
                <a:ea typeface="宋体" panose="02010600030101010101" pitchFamily="2" charset="-122"/>
              </a:rPr>
              <a:t>任务</a:t>
            </a:r>
            <a:r>
              <a:rPr lang="en-US" altLang="zh-CN" sz="2800" b="1" dirty="0">
                <a:latin typeface="宋体" panose="02010600030101010101" pitchFamily="2" charset="-122"/>
                <a:ea typeface="宋体" panose="02010600030101010101" pitchFamily="2" charset="-122"/>
              </a:rPr>
              <a:t>1 </a:t>
            </a:r>
            <a:r>
              <a:rPr lang="zh-CN" altLang="zh-CN" sz="2800" b="1" dirty="0">
                <a:latin typeface="宋体" panose="02010600030101010101" pitchFamily="2" charset="-122"/>
                <a:ea typeface="宋体" panose="02010600030101010101" pitchFamily="2" charset="-122"/>
              </a:rPr>
              <a:t>台虎钳的拆装与维护</a:t>
            </a:r>
          </a:p>
          <a:p>
            <a:endParaRPr lang="zh-CN" altLang="en-US" dirty="0"/>
          </a:p>
        </p:txBody>
      </p:sp>
    </p:spTree>
    <p:extLst>
      <p:ext uri="{BB962C8B-B14F-4D97-AF65-F5344CB8AC3E}">
        <p14:creationId xmlns:p14="http://schemas.microsoft.com/office/powerpoint/2010/main" val="4142732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2E689-470E-2AE4-D9D1-754E8172FED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26B14D5-31D0-8B3F-A614-A7274020E02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47C0FC32-FE00-646A-CD1A-9146435ECCB6}"/>
              </a:ext>
            </a:extLst>
          </p:cNvPr>
          <p:cNvSpPr txBox="1"/>
          <p:nvPr/>
        </p:nvSpPr>
        <p:spPr>
          <a:xfrm>
            <a:off x="0" y="718361"/>
            <a:ext cx="1905000"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49E86343-5A4B-1F5A-46A3-94C79576ACDB}"/>
              </a:ext>
            </a:extLst>
          </p:cNvPr>
          <p:cNvSpPr txBox="1"/>
          <p:nvPr/>
        </p:nvSpPr>
        <p:spPr>
          <a:xfrm>
            <a:off x="364066" y="1161239"/>
            <a:ext cx="5731934" cy="646331"/>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划规是用来划圆、圆弧、等分线段以及量取尺寸的工具。常用的划规有普通划规、扇形划规、弹簧划规等。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428E45EE-0DFC-7F86-2991-A238C797D8BA}"/>
              </a:ext>
            </a:extLst>
          </p:cNvPr>
          <p:cNvSpPr txBox="1"/>
          <p:nvPr/>
        </p:nvSpPr>
        <p:spPr>
          <a:xfrm>
            <a:off x="21166" y="1694766"/>
            <a:ext cx="1862667" cy="442878"/>
          </a:xfrm>
          <a:prstGeom prst="rect">
            <a:avLst/>
          </a:prstGeom>
          <a:noFill/>
        </p:spPr>
        <p:txBody>
          <a:bodyPr wrap="square">
            <a:spAutoFit/>
          </a:bodyPr>
          <a:lstStyle/>
          <a:p>
            <a:pPr indent="266700">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）样冲</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0DC9E5D4-20DB-8E1C-A258-71C6DCAA72BC}"/>
              </a:ext>
            </a:extLst>
          </p:cNvPr>
          <p:cNvSpPr txBox="1"/>
          <p:nvPr/>
        </p:nvSpPr>
        <p:spPr>
          <a:xfrm>
            <a:off x="2524397" y="2056686"/>
            <a:ext cx="4246034" cy="4801314"/>
          </a:xfrm>
          <a:prstGeom prst="rect">
            <a:avLst/>
          </a:prstGeom>
          <a:noFill/>
        </p:spPr>
        <p:txBody>
          <a:bodyPr wrap="square">
            <a:spAutoFit/>
          </a:bodyPr>
          <a:lstStyle/>
          <a:p>
            <a:pPr>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操作要领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①磨样冲时应防止过热退火，锥角可以是</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，定心划线也可以是</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钻孔定心；打冲眼时冲尖应对准所划线条正中，冲点前，先将样冲外倾，使尖端对准线的正中，然后将样冲立直再冲点如图所示。冲点位置要准确，样冲点不可偏离线条。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样冲眼间距视线条长短曲直而定，线条长而直时，间距可大些；线条短而曲时，间距应小些。但短直线上至少要有三个样样冲点，曲线上样冲点距离小些。圆周上至少要有四个样冲点。交叉、转折处必须打上样冲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③样冲眼的深浅视工件表面粗糙程度而定，表面光滑或薄壁工件样冲眼打得浅些，粗糙表面打得深些，精加工表面禁止打样冲眼。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5239CC0B-7898-1F7D-C243-C1B127BE7440}"/>
              </a:ext>
            </a:extLst>
          </p:cNvPr>
          <p:cNvPicPr>
            <a:picLocks noChangeAspect="1"/>
          </p:cNvPicPr>
          <p:nvPr/>
        </p:nvPicPr>
        <p:blipFill>
          <a:blip r:embed="rId2"/>
          <a:stretch>
            <a:fillRect/>
          </a:stretch>
        </p:blipFill>
        <p:spPr>
          <a:xfrm>
            <a:off x="364066" y="2137644"/>
            <a:ext cx="2067198" cy="1684961"/>
          </a:xfrm>
          <a:prstGeom prst="rect">
            <a:avLst/>
          </a:prstGeom>
        </p:spPr>
      </p:pic>
      <p:sp>
        <p:nvSpPr>
          <p:cNvPr id="13" name="文本框 12">
            <a:extLst>
              <a:ext uri="{FF2B5EF4-FFF2-40B4-BE49-F238E27FC236}">
                <a16:creationId xmlns:a16="http://schemas.microsoft.com/office/drawing/2014/main" id="{78FC7E7F-939D-E308-AA12-E153F3478C5A}"/>
              </a:ext>
            </a:extLst>
          </p:cNvPr>
          <p:cNvSpPr txBox="1"/>
          <p:nvPr/>
        </p:nvSpPr>
        <p:spPr>
          <a:xfrm>
            <a:off x="6770431" y="779609"/>
            <a:ext cx="2074334"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二、划线基准</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CA2FB54F-C12A-03EB-1743-E8240447A991}"/>
              </a:ext>
            </a:extLst>
          </p:cNvPr>
          <p:cNvSpPr txBox="1"/>
          <p:nvPr/>
        </p:nvSpPr>
        <p:spPr>
          <a:xfrm>
            <a:off x="6832600" y="1161239"/>
            <a:ext cx="2133600"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基准概述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D9429E19-4A9F-54B0-FA0F-4678AA9E0F69}"/>
              </a:ext>
            </a:extLst>
          </p:cNvPr>
          <p:cNvSpPr txBox="1"/>
          <p:nvPr/>
        </p:nvSpPr>
        <p:spPr>
          <a:xfrm>
            <a:off x="6832600" y="1542869"/>
            <a:ext cx="2844800"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基准选择的原则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CBA874A0-316E-DA71-ADED-71E39B4D3610}"/>
              </a:ext>
            </a:extLst>
          </p:cNvPr>
          <p:cNvSpPr txBox="1"/>
          <p:nvPr/>
        </p:nvSpPr>
        <p:spPr>
          <a:xfrm>
            <a:off x="7018866" y="1985747"/>
            <a:ext cx="2980267" cy="923330"/>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）基准统一原则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）基准重合原则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）基准合理原则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02CF6D62-9E2A-1888-FCA2-AF0EA7D31DF0}"/>
              </a:ext>
            </a:extLst>
          </p:cNvPr>
          <p:cNvSpPr txBox="1"/>
          <p:nvPr/>
        </p:nvSpPr>
        <p:spPr>
          <a:xfrm>
            <a:off x="6832600" y="2847829"/>
            <a:ext cx="3048000"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平面划线基准的选择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a:extLst>
              <a:ext uri="{FF2B5EF4-FFF2-40B4-BE49-F238E27FC236}">
                <a16:creationId xmlns:a16="http://schemas.microsoft.com/office/drawing/2014/main" id="{716FD33F-1691-68CA-3D87-BDBA245E12A3}"/>
              </a:ext>
            </a:extLst>
          </p:cNvPr>
          <p:cNvSpPr txBox="1"/>
          <p:nvPr/>
        </p:nvSpPr>
        <p:spPr>
          <a:xfrm>
            <a:off x="6832600" y="3172390"/>
            <a:ext cx="3183467"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划线基准的确定原则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9F666FBA-C255-0952-3B14-812DAF30E7B7}"/>
              </a:ext>
            </a:extLst>
          </p:cNvPr>
          <p:cNvSpPr txBox="1"/>
          <p:nvPr/>
        </p:nvSpPr>
        <p:spPr>
          <a:xfrm>
            <a:off x="7018866" y="3567294"/>
            <a:ext cx="5156201" cy="3416320"/>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）根据划线的类型确定基准的数量（基准的数量尽量少）。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）在划线时，划线基准尽量与设计基准相一致（减少基准不符误差，方便划线尺寸的确定）。</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（3）在毛坯上划线时，应选已加工表面为划线基准。</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（4）在确定划线基准时，应考虑工件安置的合理性，当工件的设计基准面不利于工件的放置时，一般选择较大的和平直的面作为划线基准。</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（5）划线基准的确定，在保证划线质量的同时，要考虑划线质量的提高。</a:t>
            </a:r>
          </a:p>
          <a:p>
            <a:pPr>
              <a:buNone/>
            </a:pPr>
            <a:endParaRPr lang="zh-CN" altLang="en-US" dirty="0"/>
          </a:p>
        </p:txBody>
      </p:sp>
    </p:spTree>
    <p:extLst>
      <p:ext uri="{BB962C8B-B14F-4D97-AF65-F5344CB8AC3E}">
        <p14:creationId xmlns:p14="http://schemas.microsoft.com/office/powerpoint/2010/main" val="837277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5FBE-4CCE-49A8-241F-34143F2DFD1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2764D0E-1CCF-065B-9E04-CB056BE1315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8A0FEB2B-FB6D-F1B4-2F94-186AEF0FBD73}"/>
              </a:ext>
            </a:extLst>
          </p:cNvPr>
          <p:cNvSpPr txBox="1"/>
          <p:nvPr/>
        </p:nvSpPr>
        <p:spPr>
          <a:xfrm>
            <a:off x="101600" y="752228"/>
            <a:ext cx="2878667"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图样分析方法和步骤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F13DF48E-B51F-EF04-67DD-BD5EFBBD23DE}"/>
              </a:ext>
            </a:extLst>
          </p:cNvPr>
          <p:cNvSpPr txBox="1"/>
          <p:nvPr/>
        </p:nvSpPr>
        <p:spPr>
          <a:xfrm>
            <a:off x="364066" y="1195106"/>
            <a:ext cx="3632201" cy="1754326"/>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）看标题栏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）分析视图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）分析形体</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）分析尺寸</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）了解技术要求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）零件加工工艺的分析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5628D4B5-6A55-A259-255D-F8F5DAC11EA7}"/>
              </a:ext>
            </a:extLst>
          </p:cNvPr>
          <p:cNvSpPr txBox="1"/>
          <p:nvPr/>
        </p:nvSpPr>
        <p:spPr>
          <a:xfrm>
            <a:off x="364066" y="2951034"/>
            <a:ext cx="6096000" cy="2585323"/>
          </a:xfrm>
          <a:prstGeom prst="rect">
            <a:avLst/>
          </a:prstGeom>
          <a:noFill/>
        </p:spPr>
        <p:txBody>
          <a:bodyPr wrap="square">
            <a:spAutoFit/>
          </a:bodyPr>
          <a:lstStyle/>
          <a:p>
            <a:pPr>
              <a:buNone/>
            </a:pPr>
            <a:r>
              <a:rPr lang="en-US"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）研究图样，确定划线基准，详细了解需要划线的部位，以及这些部位的作用、需求和有关的加工工艺。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）初步检查毛坯的误差情况，去除不合格毛坯。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）工件表面涂色。</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）正确安放工件和选用划线工具。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）详细检查划线的精度及线条有无漏划。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）在线条上打冲眼。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021679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CA99B-D22C-058C-AE5D-520F6522336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71895F0-5E40-A12D-0C5C-664B6C6D114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E5BFE7D6-4FA9-6C74-EDBA-65B2A3A76C0B}"/>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4B3FFA26-EA23-C8CC-8420-EF80F3BBF8AF}"/>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B0284570-77EC-75A9-7307-F28CE84B07B8}"/>
              </a:ext>
            </a:extLst>
          </p:cNvPr>
          <p:cNvSpPr txBox="1"/>
          <p:nvPr/>
        </p:nvSpPr>
        <p:spPr>
          <a:xfrm>
            <a:off x="118533" y="1427319"/>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F5E32A5A-28EE-BCC5-F180-C92CA62B85E0}"/>
              </a:ext>
            </a:extLst>
          </p:cNvPr>
          <p:cNvPicPr>
            <a:picLocks noChangeAspect="1"/>
          </p:cNvPicPr>
          <p:nvPr/>
        </p:nvPicPr>
        <p:blipFill>
          <a:blip r:embed="rId4"/>
          <a:stretch>
            <a:fillRect/>
          </a:stretch>
        </p:blipFill>
        <p:spPr>
          <a:xfrm>
            <a:off x="1110911" y="1870197"/>
            <a:ext cx="4238244" cy="5118458"/>
          </a:xfrm>
          <a:prstGeom prst="rect">
            <a:avLst/>
          </a:prstGeom>
        </p:spPr>
      </p:pic>
      <p:sp>
        <p:nvSpPr>
          <p:cNvPr id="9" name="文本框 8">
            <a:extLst>
              <a:ext uri="{FF2B5EF4-FFF2-40B4-BE49-F238E27FC236}">
                <a16:creationId xmlns:a16="http://schemas.microsoft.com/office/drawing/2014/main" id="{F39E9B0A-0EF8-1E87-10A5-2ED3AB25EBDA}"/>
              </a:ext>
            </a:extLst>
          </p:cNvPr>
          <p:cNvSpPr txBox="1"/>
          <p:nvPr/>
        </p:nvSpPr>
        <p:spPr>
          <a:xfrm>
            <a:off x="5816600" y="1427319"/>
            <a:ext cx="22098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AC628C28-F9C1-F63B-5B32-742B72BFCDA0}"/>
              </a:ext>
            </a:extLst>
          </p:cNvPr>
          <p:cNvPicPr>
            <a:picLocks noChangeAspect="1"/>
          </p:cNvPicPr>
          <p:nvPr/>
        </p:nvPicPr>
        <p:blipFill>
          <a:blip r:embed="rId5"/>
          <a:stretch>
            <a:fillRect/>
          </a:stretch>
        </p:blipFill>
        <p:spPr>
          <a:xfrm>
            <a:off x="7174278" y="1980848"/>
            <a:ext cx="2723255" cy="1980032"/>
          </a:xfrm>
          <a:prstGeom prst="rect">
            <a:avLst/>
          </a:prstGeom>
        </p:spPr>
      </p:pic>
      <p:sp>
        <p:nvSpPr>
          <p:cNvPr id="12" name="文本框 11">
            <a:extLst>
              <a:ext uri="{FF2B5EF4-FFF2-40B4-BE49-F238E27FC236}">
                <a16:creationId xmlns:a16="http://schemas.microsoft.com/office/drawing/2014/main" id="{7D121FFE-3BAC-D332-7B1B-7F3DF05706AC}"/>
              </a:ext>
            </a:extLst>
          </p:cNvPr>
          <p:cNvSpPr txBox="1"/>
          <p:nvPr/>
        </p:nvSpPr>
        <p:spPr>
          <a:xfrm>
            <a:off x="6444913" y="4071531"/>
            <a:ext cx="5374554" cy="2308324"/>
          </a:xfrm>
          <a:prstGeom prst="rect">
            <a:avLst/>
          </a:prstGeom>
          <a:noFill/>
        </p:spPr>
        <p:txBody>
          <a:bodyPr wrap="square">
            <a:spAutoFit/>
          </a:bodyPr>
          <a:lstStyle/>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分析六角螺母的构造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如图所示，根据六角螺母的构造，分析如何在圆截面上划正六边形的方法和步骤。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确定正六边形划线的方法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根据圆棒料截面划正六边形的情况，需要确定划线的方法。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）用钢直尺、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直尺和划针等来划线。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）用高度尺、直尺和划针等来划线。</a:t>
            </a:r>
            <a:endParaRPr lang="zh-CN" altLang="en-US" dirty="0"/>
          </a:p>
        </p:txBody>
      </p:sp>
    </p:spTree>
    <p:extLst>
      <p:ext uri="{BB962C8B-B14F-4D97-AF65-F5344CB8AC3E}">
        <p14:creationId xmlns:p14="http://schemas.microsoft.com/office/powerpoint/2010/main" val="3970189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4C777-C9B6-A31A-07C4-0B915B1D407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3095B18-AF63-8293-E3BE-08F7DC8A0B3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6CF83991-F190-47E8-BE42-F604B93F9DED}"/>
              </a:ext>
            </a:extLst>
          </p:cNvPr>
          <p:cNvSpPr txBox="1"/>
          <p:nvPr/>
        </p:nvSpPr>
        <p:spPr>
          <a:xfrm>
            <a:off x="101600" y="831165"/>
            <a:ext cx="4377267" cy="442878"/>
          </a:xfrm>
          <a:prstGeom prst="rect">
            <a:avLst/>
          </a:prstGeom>
          <a:noFill/>
        </p:spPr>
        <p:txBody>
          <a:bodyPr wrap="square">
            <a:spAutoFit/>
          </a:bodyPr>
          <a:lstStyle/>
          <a:p>
            <a:pPr indent="266700">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六角螺母划线</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00814563-7A57-C096-4F32-D79A9F7EEACD}"/>
              </a:ext>
            </a:extLst>
          </p:cNvPr>
          <p:cNvSpPr txBox="1"/>
          <p:nvPr/>
        </p:nvSpPr>
        <p:spPr>
          <a:xfrm>
            <a:off x="364066" y="1292830"/>
            <a:ext cx="1608667"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划线方法（</a:t>
            </a:r>
            <a:r>
              <a:rPr lang="zh-CN" altLang="zh-CN" sz="1800" dirty="0">
                <a:effectLst/>
                <a:ea typeface="Times New Roman" panose="02020603050405020304" pitchFamily="18" charset="0"/>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7" name="文本框 6">
            <a:extLst>
              <a:ext uri="{FF2B5EF4-FFF2-40B4-BE49-F238E27FC236}">
                <a16:creationId xmlns:a16="http://schemas.microsoft.com/office/drawing/2014/main" id="{FC0AC728-5EF1-6BCA-3730-16485973AAFD}"/>
              </a:ext>
            </a:extLst>
          </p:cNvPr>
          <p:cNvSpPr txBox="1"/>
          <p:nvPr/>
        </p:nvSpPr>
        <p:spPr>
          <a:xfrm>
            <a:off x="6129866" y="1339459"/>
            <a:ext cx="1608667"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划线方法（</a:t>
            </a:r>
            <a:r>
              <a:rPr lang="en-US"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8" name="图片 7">
            <a:extLst>
              <a:ext uri="{FF2B5EF4-FFF2-40B4-BE49-F238E27FC236}">
                <a16:creationId xmlns:a16="http://schemas.microsoft.com/office/drawing/2014/main" id="{2C2A15DC-069B-E2B1-7A96-E9251A64FCE4}"/>
              </a:ext>
            </a:extLst>
          </p:cNvPr>
          <p:cNvPicPr>
            <a:picLocks noChangeAspect="1"/>
          </p:cNvPicPr>
          <p:nvPr/>
        </p:nvPicPr>
        <p:blipFill>
          <a:blip r:embed="rId2"/>
          <a:stretch>
            <a:fillRect/>
          </a:stretch>
        </p:blipFill>
        <p:spPr>
          <a:xfrm>
            <a:off x="511556" y="1733834"/>
            <a:ext cx="5276088" cy="3831336"/>
          </a:xfrm>
          <a:prstGeom prst="rect">
            <a:avLst/>
          </a:prstGeom>
        </p:spPr>
      </p:pic>
      <p:pic>
        <p:nvPicPr>
          <p:cNvPr id="9" name="图片 8">
            <a:extLst>
              <a:ext uri="{FF2B5EF4-FFF2-40B4-BE49-F238E27FC236}">
                <a16:creationId xmlns:a16="http://schemas.microsoft.com/office/drawing/2014/main" id="{7FA5A9A7-C5E9-C394-51A9-9E404CFC7FE7}"/>
              </a:ext>
            </a:extLst>
          </p:cNvPr>
          <p:cNvPicPr>
            <a:picLocks noChangeAspect="1"/>
          </p:cNvPicPr>
          <p:nvPr/>
        </p:nvPicPr>
        <p:blipFill>
          <a:blip r:embed="rId3"/>
          <a:stretch>
            <a:fillRect/>
          </a:stretch>
        </p:blipFill>
        <p:spPr>
          <a:xfrm>
            <a:off x="6260425" y="1733834"/>
            <a:ext cx="5276088" cy="4037076"/>
          </a:xfrm>
          <a:prstGeom prst="rect">
            <a:avLst/>
          </a:prstGeom>
        </p:spPr>
      </p:pic>
    </p:spTree>
    <p:extLst>
      <p:ext uri="{BB962C8B-B14F-4D97-AF65-F5344CB8AC3E}">
        <p14:creationId xmlns:p14="http://schemas.microsoft.com/office/powerpoint/2010/main" val="21540255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6E6C3-B47E-A4CE-9E45-02903FAB9E5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830B577-D2A0-A9EA-A19D-8FDE0CCEE3E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913E22D9-6F8B-00BD-D4DF-4236DE74973F}"/>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C82A0C06-3FBD-2B58-2B19-AFC8EAAA4A3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BAD4EE3D-743D-A33E-CFB4-202F66B91BA5}"/>
              </a:ext>
            </a:extLst>
          </p:cNvPr>
          <p:cNvSpPr txBox="1"/>
          <p:nvPr/>
        </p:nvSpPr>
        <p:spPr>
          <a:xfrm>
            <a:off x="84666" y="1319494"/>
            <a:ext cx="22182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5436DEB1-4E1F-A55E-6F5C-2BC449CA8E7F}"/>
              </a:ext>
            </a:extLst>
          </p:cNvPr>
          <p:cNvPicPr>
            <a:picLocks noChangeAspect="1"/>
          </p:cNvPicPr>
          <p:nvPr/>
        </p:nvPicPr>
        <p:blipFill>
          <a:blip r:embed="rId4"/>
          <a:stretch>
            <a:fillRect/>
          </a:stretch>
        </p:blipFill>
        <p:spPr>
          <a:xfrm>
            <a:off x="949698" y="1828800"/>
            <a:ext cx="4244329" cy="5074314"/>
          </a:xfrm>
          <a:prstGeom prst="rect">
            <a:avLst/>
          </a:prstGeom>
        </p:spPr>
      </p:pic>
      <p:sp>
        <p:nvSpPr>
          <p:cNvPr id="9" name="文本框 8">
            <a:extLst>
              <a:ext uri="{FF2B5EF4-FFF2-40B4-BE49-F238E27FC236}">
                <a16:creationId xmlns:a16="http://schemas.microsoft.com/office/drawing/2014/main" id="{2F7EC882-94B6-C601-EBBE-28E03BA96246}"/>
              </a:ext>
            </a:extLst>
          </p:cNvPr>
          <p:cNvSpPr txBox="1"/>
          <p:nvPr/>
        </p:nvSpPr>
        <p:spPr>
          <a:xfrm>
            <a:off x="5867400" y="1319494"/>
            <a:ext cx="2650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28F7606B-CF4A-66A3-E0D0-3AFA3FC7132D}"/>
              </a:ext>
            </a:extLst>
          </p:cNvPr>
          <p:cNvPicPr>
            <a:picLocks noChangeAspect="1"/>
          </p:cNvPicPr>
          <p:nvPr/>
        </p:nvPicPr>
        <p:blipFill>
          <a:blip r:embed="rId5"/>
          <a:stretch>
            <a:fillRect/>
          </a:stretch>
        </p:blipFill>
        <p:spPr>
          <a:xfrm>
            <a:off x="6675291" y="1828800"/>
            <a:ext cx="4219815" cy="4876800"/>
          </a:xfrm>
          <a:prstGeom prst="rect">
            <a:avLst/>
          </a:prstGeom>
        </p:spPr>
      </p:pic>
    </p:spTree>
    <p:extLst>
      <p:ext uri="{BB962C8B-B14F-4D97-AF65-F5344CB8AC3E}">
        <p14:creationId xmlns:p14="http://schemas.microsoft.com/office/powerpoint/2010/main" val="3413681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BCD57-C38F-2283-6B47-28D328773E7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B6AEADF-BE67-58AE-C586-99A312FE983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A11C275E-4CFB-1A95-B5B7-7CAA356ADB82}"/>
              </a:ext>
            </a:extLst>
          </p:cNvPr>
          <p:cNvSpPr txBox="1"/>
          <p:nvPr/>
        </p:nvSpPr>
        <p:spPr>
          <a:xfrm>
            <a:off x="101600" y="735294"/>
            <a:ext cx="22267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607F2F39-136E-60EA-C048-998A60378837}"/>
              </a:ext>
            </a:extLst>
          </p:cNvPr>
          <p:cNvPicPr>
            <a:picLocks noChangeAspect="1"/>
          </p:cNvPicPr>
          <p:nvPr/>
        </p:nvPicPr>
        <p:blipFill>
          <a:blip r:embed="rId2"/>
          <a:stretch>
            <a:fillRect/>
          </a:stretch>
        </p:blipFill>
        <p:spPr>
          <a:xfrm>
            <a:off x="582208" y="1308270"/>
            <a:ext cx="4820162" cy="5549730"/>
          </a:xfrm>
          <a:prstGeom prst="rect">
            <a:avLst/>
          </a:prstGeom>
        </p:spPr>
      </p:pic>
      <p:sp>
        <p:nvSpPr>
          <p:cNvPr id="7" name="文本框 6">
            <a:extLst>
              <a:ext uri="{FF2B5EF4-FFF2-40B4-BE49-F238E27FC236}">
                <a16:creationId xmlns:a16="http://schemas.microsoft.com/office/drawing/2014/main" id="{5A9C6C4F-91B6-3E7F-D67D-F398D8988F03}"/>
              </a:ext>
            </a:extLst>
          </p:cNvPr>
          <p:cNvSpPr txBox="1"/>
          <p:nvPr/>
        </p:nvSpPr>
        <p:spPr>
          <a:xfrm>
            <a:off x="5630333" y="783230"/>
            <a:ext cx="2777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BFCD7B37-652F-717A-F6BD-DC3E02705618}"/>
              </a:ext>
            </a:extLst>
          </p:cNvPr>
          <p:cNvPicPr>
            <a:picLocks noChangeAspect="1"/>
          </p:cNvPicPr>
          <p:nvPr/>
        </p:nvPicPr>
        <p:blipFill>
          <a:blip r:embed="rId3"/>
          <a:stretch>
            <a:fillRect/>
          </a:stretch>
        </p:blipFill>
        <p:spPr>
          <a:xfrm>
            <a:off x="6023356" y="1314507"/>
            <a:ext cx="5276088" cy="5362956"/>
          </a:xfrm>
          <a:prstGeom prst="rect">
            <a:avLst/>
          </a:prstGeom>
        </p:spPr>
      </p:pic>
    </p:spTree>
    <p:extLst>
      <p:ext uri="{BB962C8B-B14F-4D97-AF65-F5344CB8AC3E}">
        <p14:creationId xmlns:p14="http://schemas.microsoft.com/office/powerpoint/2010/main" val="1480557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97EE6-BD22-14D5-1DFD-EE6E7DA7AFF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52FD42D-243D-FF22-CF30-F1C949D0185E}"/>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33C2F6F7-1801-378F-75D5-8F9EAA0140FA}"/>
              </a:ext>
            </a:extLst>
          </p:cNvPr>
          <p:cNvSpPr txBox="1"/>
          <p:nvPr/>
        </p:nvSpPr>
        <p:spPr>
          <a:xfrm>
            <a:off x="1057615" y="1529274"/>
            <a:ext cx="2480733"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节约的加工理念</a:t>
            </a:r>
          </a:p>
        </p:txBody>
      </p:sp>
      <p:pic>
        <p:nvPicPr>
          <p:cNvPr id="4" name="图形 3" descr="带齿轮的头部">
            <a:extLst>
              <a:ext uri="{FF2B5EF4-FFF2-40B4-BE49-F238E27FC236}">
                <a16:creationId xmlns:a16="http://schemas.microsoft.com/office/drawing/2014/main" id="{4EF8E80F-0A02-DBCB-E5C8-B80ECE9481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5" name="文本框 4">
            <a:extLst>
              <a:ext uri="{FF2B5EF4-FFF2-40B4-BE49-F238E27FC236}">
                <a16:creationId xmlns:a16="http://schemas.microsoft.com/office/drawing/2014/main" id="{CB0F90EF-4F78-A07B-EFAD-3A632279815F}"/>
              </a:ext>
            </a:extLst>
          </p:cNvPr>
          <p:cNvSpPr txBox="1"/>
          <p:nvPr/>
        </p:nvSpPr>
        <p:spPr>
          <a:xfrm>
            <a:off x="466101" y="1949579"/>
            <a:ext cx="11057468" cy="1477328"/>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汉书·辛庆忌传》：“庆忌居处恭俭，食欲被服尤节约。”《宋书·五行志三》：“今宜罢散民役，务从节约，清扫所灾之处，不敢於此有所营造。”茅盾《清明前后》第三幕：“她主张节约材料，减低成本，加精技术，改良出品。”节约，就是节省、俭约的意思。如今世界资源的紧张，环境的恶化，将节约提到了一种新的境界——社会节约，就是以多数人甚至所有人的人生幸福为目标，追求社会整体效益、追求可持续发展，既不影响当代人利益又不影响子孙后代利益，力避各种浪费的社会活动。</a:t>
            </a:r>
          </a:p>
        </p:txBody>
      </p:sp>
      <p:sp>
        <p:nvSpPr>
          <p:cNvPr id="6" name="文本框 5">
            <a:extLst>
              <a:ext uri="{FF2B5EF4-FFF2-40B4-BE49-F238E27FC236}">
                <a16:creationId xmlns:a16="http://schemas.microsoft.com/office/drawing/2014/main" id="{F9EEF08A-31FA-38B1-5C9A-6F97ACC777EC}"/>
              </a:ext>
            </a:extLst>
          </p:cNvPr>
          <p:cNvSpPr txBox="1"/>
          <p:nvPr/>
        </p:nvSpPr>
        <p:spPr>
          <a:xfrm>
            <a:off x="981415" y="3560216"/>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51FCD585-ABDA-D6FC-3C2C-F620C2159E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5741" y="3536910"/>
            <a:ext cx="511874" cy="488154"/>
          </a:xfrm>
          <a:prstGeom prst="rect">
            <a:avLst/>
          </a:prstGeom>
        </p:spPr>
      </p:pic>
      <p:sp>
        <p:nvSpPr>
          <p:cNvPr id="8" name="文本框 7">
            <a:extLst>
              <a:ext uri="{FF2B5EF4-FFF2-40B4-BE49-F238E27FC236}">
                <a16:creationId xmlns:a16="http://schemas.microsoft.com/office/drawing/2014/main" id="{A5C78AAD-DC4A-FA84-B6F2-D259D861CC30}"/>
              </a:ext>
            </a:extLst>
          </p:cNvPr>
          <p:cNvSpPr txBox="1"/>
          <p:nvPr/>
        </p:nvSpPr>
        <p:spPr>
          <a:xfrm>
            <a:off x="6996968" y="3655566"/>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A8273502-E358-3C7D-60B5-9105EA26CAE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15105" y="3645594"/>
            <a:ext cx="481863" cy="481863"/>
          </a:xfrm>
          <a:prstGeom prst="rect">
            <a:avLst/>
          </a:prstGeom>
        </p:spPr>
      </p:pic>
      <p:sp>
        <p:nvSpPr>
          <p:cNvPr id="10" name="文本框 9">
            <a:extLst>
              <a:ext uri="{FF2B5EF4-FFF2-40B4-BE49-F238E27FC236}">
                <a16:creationId xmlns:a16="http://schemas.microsoft.com/office/drawing/2014/main" id="{332002A3-F55C-F20C-A219-08FECE493EB3}"/>
              </a:ext>
            </a:extLst>
          </p:cNvPr>
          <p:cNvSpPr txBox="1"/>
          <p:nvPr/>
        </p:nvSpPr>
        <p:spPr>
          <a:xfrm>
            <a:off x="545741" y="4065385"/>
            <a:ext cx="3098366" cy="2585323"/>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1.能够准确阐述立体划线的基本原理；</a:t>
            </a:r>
          </a:p>
          <a:p>
            <a:r>
              <a:rPr lang="zh-CN" altLang="zh-CN" dirty="0">
                <a:latin typeface="宋体" panose="02010600030101010101" pitchFamily="2" charset="-122"/>
                <a:ea typeface="宋体" panose="02010600030101010101" pitchFamily="2" charset="-122"/>
              </a:rPr>
              <a:t>2.能够描述立体划线工具的基本构造；</a:t>
            </a:r>
          </a:p>
          <a:p>
            <a:r>
              <a:rPr lang="zh-CN" altLang="zh-CN" dirty="0">
                <a:latin typeface="宋体" panose="02010600030101010101" pitchFamily="2" charset="-122"/>
                <a:ea typeface="宋体" panose="02010600030101010101" pitchFamily="2" charset="-122"/>
              </a:rPr>
              <a:t>3.能够熟练使用立体划线工具的能力；</a:t>
            </a:r>
          </a:p>
          <a:p>
            <a:r>
              <a:rPr lang="zh-CN" altLang="zh-CN" dirty="0">
                <a:latin typeface="宋体" panose="02010600030101010101" pitchFamily="2" charset="-122"/>
                <a:ea typeface="宋体" panose="02010600030101010101" pitchFamily="2" charset="-122"/>
              </a:rPr>
              <a:t>4.能够正确进行立体划线操作的能力，划出的线条要准确、清晰。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8026A924-FC17-64E4-5F7F-C9872C6A6D76}"/>
              </a:ext>
            </a:extLst>
          </p:cNvPr>
          <p:cNvSpPr txBox="1"/>
          <p:nvPr/>
        </p:nvSpPr>
        <p:spPr>
          <a:xfrm>
            <a:off x="6377248" y="4147401"/>
            <a:ext cx="5653885" cy="2585323"/>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我们需要注意的事项包括：</a:t>
            </a:r>
          </a:p>
          <a:p>
            <a:r>
              <a:rPr lang="zh-CN" altLang="zh-CN" dirty="0">
                <a:latin typeface="宋体" panose="02010600030101010101" pitchFamily="2" charset="-122"/>
                <a:ea typeface="宋体" panose="02010600030101010101" pitchFamily="2" charset="-122"/>
              </a:rPr>
              <a:t>1.轴承座坯料需要进行划线前预处理。</a:t>
            </a:r>
          </a:p>
          <a:p>
            <a:r>
              <a:rPr lang="zh-CN" altLang="zh-CN" dirty="0">
                <a:latin typeface="宋体" panose="02010600030101010101" pitchFamily="2" charset="-122"/>
                <a:ea typeface="宋体" panose="02010600030101010101" pitchFamily="2" charset="-122"/>
              </a:rPr>
              <a:t>2.根据图纸轴承内孔Φ50mm需要立体划线。</a:t>
            </a:r>
          </a:p>
          <a:p>
            <a:r>
              <a:rPr lang="zh-CN" altLang="zh-CN" dirty="0">
                <a:latin typeface="宋体" panose="02010600030101010101" pitchFamily="2" charset="-122"/>
                <a:ea typeface="宋体" panose="02010600030101010101" pitchFamily="2" charset="-122"/>
              </a:rPr>
              <a:t>3.根据图纸两侧端面的螺纹孔2-Φ13mm需要立体划线。</a:t>
            </a:r>
          </a:p>
          <a:p>
            <a:r>
              <a:rPr lang="zh-CN" altLang="zh-CN" dirty="0">
                <a:latin typeface="宋体" panose="02010600030101010101" pitchFamily="2" charset="-122"/>
                <a:ea typeface="宋体" panose="02010600030101010101" pitchFamily="2" charset="-122"/>
              </a:rPr>
              <a:t>4.根据图纸轴承内孔Φ50mm两端面需要立体划线。</a:t>
            </a:r>
          </a:p>
          <a:p>
            <a:r>
              <a:rPr lang="zh-CN" altLang="zh-CN" dirty="0">
                <a:latin typeface="宋体" panose="02010600030101010101" pitchFamily="2" charset="-122"/>
                <a:ea typeface="宋体" panose="02010600030101010101" pitchFamily="2" charset="-122"/>
              </a:rPr>
              <a:t>5.根据图纸轴承底面需要立体划线。</a:t>
            </a:r>
          </a:p>
          <a:p>
            <a:r>
              <a:rPr lang="zh-CN" altLang="zh-CN" dirty="0">
                <a:latin typeface="宋体" panose="02010600030101010101" pitchFamily="2" charset="-122"/>
                <a:ea typeface="宋体" panose="02010600030101010101" pitchFamily="2" charset="-122"/>
              </a:rPr>
              <a:t>6.根据图纸轴承内孔Φ50mm和螺纹孔2-Φ13mm圆周需要立体划线。</a:t>
            </a:r>
          </a:p>
          <a:p>
            <a:r>
              <a:rPr lang="zh-CN" altLang="zh-CN" dirty="0">
                <a:latin typeface="宋体" panose="02010600030101010101" pitchFamily="2" charset="-122"/>
                <a:ea typeface="宋体" panose="02010600030101010101" pitchFamily="2" charset="-122"/>
              </a:rPr>
              <a:t>7.要划出全部加工线，需要对工件进行三个位置摆放。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04882C33-F98B-7CDB-89C7-82B33534D2C8}"/>
              </a:ext>
            </a:extLst>
          </p:cNvPr>
          <p:cNvSpPr txBox="1"/>
          <p:nvPr/>
        </p:nvSpPr>
        <p:spPr>
          <a:xfrm>
            <a:off x="364066" y="737574"/>
            <a:ext cx="4326467"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2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轴承座立体划线</a:t>
            </a:r>
          </a:p>
        </p:txBody>
      </p:sp>
      <p:pic>
        <p:nvPicPr>
          <p:cNvPr id="14" name="图片 13">
            <a:extLst>
              <a:ext uri="{FF2B5EF4-FFF2-40B4-BE49-F238E27FC236}">
                <a16:creationId xmlns:a16="http://schemas.microsoft.com/office/drawing/2014/main" id="{FF8EB7E5-6411-F3C5-745D-04B9B2FB87E3}"/>
              </a:ext>
            </a:extLst>
          </p:cNvPr>
          <p:cNvPicPr>
            <a:picLocks noChangeAspect="1"/>
          </p:cNvPicPr>
          <p:nvPr/>
        </p:nvPicPr>
        <p:blipFill>
          <a:blip r:embed="rId8"/>
          <a:stretch>
            <a:fillRect/>
          </a:stretch>
        </p:blipFill>
        <p:spPr>
          <a:xfrm>
            <a:off x="3898740" y="3963757"/>
            <a:ext cx="2361732" cy="2608834"/>
          </a:xfrm>
          <a:prstGeom prst="rect">
            <a:avLst/>
          </a:prstGeom>
        </p:spPr>
      </p:pic>
    </p:spTree>
    <p:extLst>
      <p:ext uri="{BB962C8B-B14F-4D97-AF65-F5344CB8AC3E}">
        <p14:creationId xmlns:p14="http://schemas.microsoft.com/office/powerpoint/2010/main" val="3578609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042EB-A5B6-35FE-417C-53ED1E491AD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C066CEA-0C77-0F58-00ED-980F349FEBDE}"/>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0245CD5B-7D38-CD36-E69C-440FB3368FE0}"/>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F1A42D75-8854-2679-BE9E-82DA4B498F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4F41D479-289A-E343-2428-76371CF80A76}"/>
              </a:ext>
            </a:extLst>
          </p:cNvPr>
          <p:cNvSpPr txBox="1"/>
          <p:nvPr/>
        </p:nvSpPr>
        <p:spPr>
          <a:xfrm>
            <a:off x="143933" y="1256057"/>
            <a:ext cx="20658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一、立体划线</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FFFD5BC9-4D2B-2234-F398-329285F51D26}"/>
              </a:ext>
            </a:extLst>
          </p:cNvPr>
          <p:cNvSpPr txBox="1"/>
          <p:nvPr/>
        </p:nvSpPr>
        <p:spPr>
          <a:xfrm>
            <a:off x="482600" y="1698935"/>
            <a:ext cx="5427133"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毛坯或工件上几个互呈不同角度（通常是相互垂直）的表面上划线，才能明确表示加工界限的，称为立体划线。立体划线与平面划线的区别，并不在于工件形状的复杂程度如何，有时平面划线比立体划线还复杂。但一般情况下，立体划线要比平面划线复杂。</a:t>
            </a:r>
            <a:endParaRPr lang="zh-CN" altLang="en-US" dirty="0"/>
          </a:p>
        </p:txBody>
      </p:sp>
      <p:sp>
        <p:nvSpPr>
          <p:cNvPr id="10" name="文本框 9">
            <a:extLst>
              <a:ext uri="{FF2B5EF4-FFF2-40B4-BE49-F238E27FC236}">
                <a16:creationId xmlns:a16="http://schemas.microsoft.com/office/drawing/2014/main" id="{C7854E15-57AB-3ABB-6B2F-7A4F392BA408}"/>
              </a:ext>
            </a:extLst>
          </p:cNvPr>
          <p:cNvSpPr txBox="1"/>
          <p:nvPr/>
        </p:nvSpPr>
        <p:spPr>
          <a:xfrm>
            <a:off x="143933" y="3301640"/>
            <a:ext cx="28194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立体划线常用工具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6E8B08AA-D72F-A722-E950-1A35B259F27E}"/>
              </a:ext>
            </a:extLst>
          </p:cNvPr>
          <p:cNvSpPr txBox="1"/>
          <p:nvPr/>
        </p:nvSpPr>
        <p:spPr>
          <a:xfrm>
            <a:off x="42333" y="3662022"/>
            <a:ext cx="1964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）划线盘</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a:extLst>
              <a:ext uri="{FF2B5EF4-FFF2-40B4-BE49-F238E27FC236}">
                <a16:creationId xmlns:a16="http://schemas.microsoft.com/office/drawing/2014/main" id="{72B743B1-C1CC-C810-8646-133D9901E452}"/>
              </a:ext>
            </a:extLst>
          </p:cNvPr>
          <p:cNvPicPr>
            <a:picLocks noChangeAspect="1"/>
          </p:cNvPicPr>
          <p:nvPr/>
        </p:nvPicPr>
        <p:blipFill>
          <a:blip r:embed="rId4"/>
          <a:stretch>
            <a:fillRect/>
          </a:stretch>
        </p:blipFill>
        <p:spPr>
          <a:xfrm>
            <a:off x="364066" y="4104900"/>
            <a:ext cx="2069599" cy="1559178"/>
          </a:xfrm>
          <a:prstGeom prst="rect">
            <a:avLst/>
          </a:prstGeom>
        </p:spPr>
      </p:pic>
      <p:sp>
        <p:nvSpPr>
          <p:cNvPr id="15" name="文本框 14">
            <a:extLst>
              <a:ext uri="{FF2B5EF4-FFF2-40B4-BE49-F238E27FC236}">
                <a16:creationId xmlns:a16="http://schemas.microsoft.com/office/drawing/2014/main" id="{E0F99A59-1F24-532B-EDA4-360A06FBBB1C}"/>
              </a:ext>
            </a:extLst>
          </p:cNvPr>
          <p:cNvSpPr txBox="1"/>
          <p:nvPr/>
        </p:nvSpPr>
        <p:spPr>
          <a:xfrm>
            <a:off x="2556933" y="3998877"/>
            <a:ext cx="3987800" cy="286232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划线盘时应注意：划针应尽量处于水平位置，伸出部分尽量短些，并要牢固地夹紧以免在划线时产生振动和引起尺寸变动。划线盘底平面始终要与划线平板工作平面贴紧，不能晃动或跳动。在划针与工件划线表面之间，沿划线方向应保持</a:t>
            </a:r>
            <a:r>
              <a:rPr lang="zh-CN" altLang="zh-CN" sz="1800" dirty="0">
                <a:effectLst/>
                <a:ea typeface="Times New Roman" panose="02020603050405020304" pitchFamily="18" charset="0"/>
              </a:rPr>
              <a:t>30°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60°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夹角，以减小划线阻力和防止针尖扎入工件表面，如图所示。当划较长线时，可用分段连接法。</a:t>
            </a:r>
            <a:endParaRPr lang="zh-CN" altLang="en-US" dirty="0"/>
          </a:p>
        </p:txBody>
      </p:sp>
      <p:sp>
        <p:nvSpPr>
          <p:cNvPr id="17" name="文本框 16">
            <a:extLst>
              <a:ext uri="{FF2B5EF4-FFF2-40B4-BE49-F238E27FC236}">
                <a16:creationId xmlns:a16="http://schemas.microsoft.com/office/drawing/2014/main" id="{25F7E4E5-A530-83C6-C239-B8D878CC1CA2}"/>
              </a:ext>
            </a:extLst>
          </p:cNvPr>
          <p:cNvSpPr txBox="1"/>
          <p:nvPr/>
        </p:nvSpPr>
        <p:spPr>
          <a:xfrm>
            <a:off x="6136142" y="1259047"/>
            <a:ext cx="2929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）微调划线盘</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9" name="图片 18">
            <a:extLst>
              <a:ext uri="{FF2B5EF4-FFF2-40B4-BE49-F238E27FC236}">
                <a16:creationId xmlns:a16="http://schemas.microsoft.com/office/drawing/2014/main" id="{AE9F3115-897E-E566-9B93-DF01A7490DC7}"/>
              </a:ext>
            </a:extLst>
          </p:cNvPr>
          <p:cNvPicPr>
            <a:picLocks noChangeAspect="1"/>
          </p:cNvPicPr>
          <p:nvPr/>
        </p:nvPicPr>
        <p:blipFill>
          <a:blip r:embed="rId5"/>
          <a:stretch>
            <a:fillRect/>
          </a:stretch>
        </p:blipFill>
        <p:spPr>
          <a:xfrm>
            <a:off x="6639312" y="1698133"/>
            <a:ext cx="1686205" cy="1477328"/>
          </a:xfrm>
          <a:prstGeom prst="rect">
            <a:avLst/>
          </a:prstGeom>
        </p:spPr>
      </p:pic>
      <p:sp>
        <p:nvSpPr>
          <p:cNvPr id="21" name="文本框 20">
            <a:extLst>
              <a:ext uri="{FF2B5EF4-FFF2-40B4-BE49-F238E27FC236}">
                <a16:creationId xmlns:a16="http://schemas.microsoft.com/office/drawing/2014/main" id="{4FB4AF01-D1F5-E162-6AA5-36E7ACB385F0}"/>
              </a:ext>
            </a:extLst>
          </p:cNvPr>
          <p:cNvSpPr txBox="1"/>
          <p:nvPr/>
        </p:nvSpPr>
        <p:spPr>
          <a:xfrm>
            <a:off x="8551926" y="1698133"/>
            <a:ext cx="3513073" cy="1477328"/>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其使用方法与普通划线盘相同，不同的是其具有微调装置，拧动微调螺钉，可使划针尖端有微量的上下移动。使用时调整尺寸方便，但刚性较差。</a:t>
            </a:r>
            <a:endParaRPr lang="zh-CN" altLang="en-US" dirty="0"/>
          </a:p>
        </p:txBody>
      </p:sp>
      <p:sp>
        <p:nvSpPr>
          <p:cNvPr id="23" name="文本框 22">
            <a:extLst>
              <a:ext uri="{FF2B5EF4-FFF2-40B4-BE49-F238E27FC236}">
                <a16:creationId xmlns:a16="http://schemas.microsoft.com/office/drawing/2014/main" id="{00B5879C-AA1B-EEB1-BDA6-80641FF5EE4C}"/>
              </a:ext>
            </a:extLst>
          </p:cNvPr>
          <p:cNvSpPr txBox="1"/>
          <p:nvPr/>
        </p:nvSpPr>
        <p:spPr>
          <a:xfrm>
            <a:off x="6136142" y="3160338"/>
            <a:ext cx="19896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）千斤顶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52F659D6-17B2-AD8B-DFFE-34BAF17CEEA6}"/>
              </a:ext>
            </a:extLst>
          </p:cNvPr>
          <p:cNvSpPr txBox="1"/>
          <p:nvPr/>
        </p:nvSpPr>
        <p:spPr>
          <a:xfrm>
            <a:off x="9966792" y="3649971"/>
            <a:ext cx="2140541" cy="286232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千斤顶通常三个一组使用，螺杆的顶端淬硬，一般用来支承形状不规则、带有伸出部分的工件或毛坯件，以进行划线和找正工作，根据划线的应用对象不同，可制作不同形式的千斤顶。</a:t>
            </a:r>
            <a:endParaRPr lang="zh-CN" altLang="en-US" dirty="0"/>
          </a:p>
        </p:txBody>
      </p:sp>
      <p:pic>
        <p:nvPicPr>
          <p:cNvPr id="26" name="图片 25">
            <a:extLst>
              <a:ext uri="{FF2B5EF4-FFF2-40B4-BE49-F238E27FC236}">
                <a16:creationId xmlns:a16="http://schemas.microsoft.com/office/drawing/2014/main" id="{3E31A9E0-BB57-0D87-6791-EB6E0AB85C9E}"/>
              </a:ext>
            </a:extLst>
          </p:cNvPr>
          <p:cNvPicPr>
            <a:picLocks noChangeAspect="1"/>
          </p:cNvPicPr>
          <p:nvPr/>
        </p:nvPicPr>
        <p:blipFill>
          <a:blip r:embed="rId6"/>
          <a:stretch>
            <a:fillRect/>
          </a:stretch>
        </p:blipFill>
        <p:spPr>
          <a:xfrm>
            <a:off x="6571411" y="3722815"/>
            <a:ext cx="3276848" cy="1923150"/>
          </a:xfrm>
          <a:prstGeom prst="rect">
            <a:avLst/>
          </a:prstGeom>
        </p:spPr>
      </p:pic>
      <p:sp>
        <p:nvSpPr>
          <p:cNvPr id="28" name="文本框 27">
            <a:extLst>
              <a:ext uri="{FF2B5EF4-FFF2-40B4-BE49-F238E27FC236}">
                <a16:creationId xmlns:a16="http://schemas.microsoft.com/office/drawing/2014/main" id="{2E173972-9D89-42A7-4073-D496A76DFECA}"/>
              </a:ext>
            </a:extLst>
          </p:cNvPr>
          <p:cNvSpPr txBox="1"/>
          <p:nvPr/>
        </p:nvSpPr>
        <p:spPr>
          <a:xfrm>
            <a:off x="6470058" y="5731575"/>
            <a:ext cx="3437467" cy="287066"/>
          </a:xfrm>
          <a:prstGeom prst="rect">
            <a:avLst/>
          </a:prstGeom>
          <a:noFill/>
        </p:spPr>
        <p:txBody>
          <a:bodyPr wrap="square">
            <a:spAutoFit/>
          </a:bodyPr>
          <a:lstStyle/>
          <a:p>
            <a:pPr algn="ctr">
              <a:lnSpc>
                <a:spcPct val="150000"/>
              </a:lnSpc>
              <a:buNone/>
            </a:pPr>
            <a:r>
              <a:rPr lang="zh-CN" altLang="zh-CN" sz="10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000" dirty="0">
                <a:effectLst/>
                <a:latin typeface="Times New Roman" panose="02020603050405020304" pitchFamily="18" charset="0"/>
                <a:ea typeface="黑体" panose="02010609060101010101" pitchFamily="49" charset="-122"/>
                <a:cs typeface="Times New Roman" panose="02020603050405020304" pitchFamily="18" charset="0"/>
              </a:rPr>
              <a:t>螺杆</a:t>
            </a:r>
            <a:r>
              <a:rPr lang="zh-CN" altLang="zh-CN" sz="1000" dirty="0">
                <a:effectLst/>
                <a:latin typeface="宋体" panose="02010600030101010101" pitchFamily="2" charset="-122"/>
                <a:ea typeface="Times New Roman" panose="02020603050405020304" pitchFamily="18" charset="0"/>
                <a:cs typeface="宋体" panose="02010600030101010101" pitchFamily="2" charset="-122"/>
              </a:rPr>
              <a:t> 2-</a:t>
            </a:r>
            <a:r>
              <a:rPr lang="zh-CN" altLang="zh-CN" sz="1000" dirty="0">
                <a:effectLst/>
                <a:latin typeface="Times New Roman" panose="02020603050405020304" pitchFamily="18" charset="0"/>
                <a:ea typeface="黑体" panose="02010609060101010101" pitchFamily="49" charset="-122"/>
                <a:cs typeface="Times New Roman" panose="02020603050405020304" pitchFamily="18" charset="0"/>
              </a:rPr>
              <a:t>调节螺母</a:t>
            </a:r>
            <a:r>
              <a:rPr lang="zh-CN" altLang="zh-CN" sz="1000" dirty="0">
                <a:effectLst/>
                <a:latin typeface="宋体" panose="02010600030101010101" pitchFamily="2" charset="-122"/>
                <a:ea typeface="Times New Roman" panose="02020603050405020304" pitchFamily="18" charset="0"/>
                <a:cs typeface="宋体" panose="02010600030101010101" pitchFamily="2" charset="-122"/>
              </a:rPr>
              <a:t> 3-</a:t>
            </a:r>
            <a:r>
              <a:rPr lang="zh-CN" altLang="zh-CN" sz="1000" dirty="0">
                <a:effectLst/>
                <a:latin typeface="Times New Roman" panose="02020603050405020304" pitchFamily="18" charset="0"/>
                <a:ea typeface="黑体" panose="02010609060101010101" pitchFamily="49" charset="-122"/>
                <a:cs typeface="Times New Roman" panose="02020603050405020304" pitchFamily="18" charset="0"/>
              </a:rPr>
              <a:t>锁紧螺母</a:t>
            </a:r>
            <a:r>
              <a:rPr lang="zh-CN" altLang="zh-CN" sz="1000" dirty="0">
                <a:effectLst/>
                <a:latin typeface="宋体" panose="02010600030101010101" pitchFamily="2" charset="-122"/>
                <a:ea typeface="Times New Roman" panose="02020603050405020304" pitchFamily="18" charset="0"/>
                <a:cs typeface="宋体" panose="02010600030101010101" pitchFamily="2" charset="-122"/>
              </a:rPr>
              <a:t> 4-</a:t>
            </a:r>
            <a:r>
              <a:rPr lang="zh-CN" altLang="zh-CN" sz="1000" dirty="0">
                <a:effectLst/>
                <a:latin typeface="Times New Roman" panose="02020603050405020304" pitchFamily="18" charset="0"/>
                <a:ea typeface="黑体" panose="02010609060101010101" pitchFamily="49" charset="-122"/>
                <a:cs typeface="Times New Roman" panose="02020603050405020304" pitchFamily="18" charset="0"/>
              </a:rPr>
              <a:t>六角螺钉</a:t>
            </a:r>
            <a:r>
              <a:rPr lang="zh-CN" altLang="zh-CN" sz="1000" dirty="0">
                <a:effectLst/>
                <a:latin typeface="宋体" panose="02010600030101010101" pitchFamily="2" charset="-122"/>
                <a:ea typeface="Times New Roman" panose="02020603050405020304" pitchFamily="18" charset="0"/>
                <a:cs typeface="宋体" panose="02010600030101010101" pitchFamily="2" charset="-122"/>
              </a:rPr>
              <a:t> 5-</a:t>
            </a:r>
            <a:r>
              <a:rPr lang="zh-CN" altLang="zh-CN" sz="1000" dirty="0">
                <a:effectLst/>
                <a:latin typeface="Times New Roman" panose="02020603050405020304" pitchFamily="18" charset="0"/>
                <a:ea typeface="黑体" panose="02010609060101010101" pitchFamily="49" charset="-122"/>
                <a:cs typeface="Times New Roman" panose="02020603050405020304" pitchFamily="18" charset="0"/>
              </a:rPr>
              <a:t>底座</a:t>
            </a:r>
            <a:endParaRPr lang="zh-CN" altLang="zh-CN" sz="1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911122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CCC90-A382-A516-B753-02BCDFA260B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AB4CFB2-F81C-2650-70C4-D75E11E69345}"/>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598A89F0-34C7-0D8C-F35E-91A9CC2F4DFA}"/>
              </a:ext>
            </a:extLst>
          </p:cNvPr>
          <p:cNvSpPr txBox="1"/>
          <p:nvPr/>
        </p:nvSpPr>
        <p:spPr>
          <a:xfrm>
            <a:off x="0" y="769161"/>
            <a:ext cx="1718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7E593E24-123D-B598-7DE8-1BD5E720481A}"/>
              </a:ext>
            </a:extLst>
          </p:cNvPr>
          <p:cNvSpPr txBox="1"/>
          <p:nvPr/>
        </p:nvSpPr>
        <p:spPr>
          <a:xfrm>
            <a:off x="2259482" y="1212039"/>
            <a:ext cx="3701051" cy="1200329"/>
          </a:xfrm>
          <a:prstGeom prst="rect">
            <a:avLst/>
          </a:prstGeom>
          <a:noFill/>
        </p:spPr>
        <p:txBody>
          <a:bodyPr wrap="square">
            <a:spAutoFit/>
          </a:bodyPr>
          <a:lstStyle/>
          <a:p>
            <a:r>
              <a:rPr lang="zh-CN" altLang="zh-CN" sz="1800" dirty="0">
                <a:effectLst/>
                <a:ea typeface="Times New Roman" panose="02020603050405020304" pitchFamily="18" charset="0"/>
              </a:rPr>
              <a:t>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字夹是用于夹持各种形状的工件、模块等起固定作用的</a:t>
            </a:r>
            <a:r>
              <a:rPr lang="zh-CN" altLang="zh-CN" sz="1800" dirty="0">
                <a:effectLst/>
                <a:ea typeface="Times New Roman" panose="02020603050405020304" pitchFamily="18" charset="0"/>
              </a:rPr>
              <a:t>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字型的一种五金工具。</a:t>
            </a:r>
            <a:r>
              <a:rPr lang="zh-CN" altLang="zh-CN" sz="1800" dirty="0">
                <a:effectLst/>
                <a:ea typeface="Times New Roman" panose="02020603050405020304" pitchFamily="18" charset="0"/>
              </a:rPr>
              <a:t>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字夹又叫虾弓码、</a:t>
            </a:r>
            <a:r>
              <a:rPr lang="zh-CN" altLang="zh-CN" sz="1800" dirty="0">
                <a:effectLst/>
                <a:ea typeface="Times New Roman" panose="02020603050405020304" pitchFamily="18" charset="0"/>
              </a:rPr>
              <a:t>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字夹、木工夹等。</a:t>
            </a:r>
            <a:endParaRPr lang="zh-CN" altLang="en-US" dirty="0"/>
          </a:p>
        </p:txBody>
      </p:sp>
      <p:pic>
        <p:nvPicPr>
          <p:cNvPr id="7" name="图片 6">
            <a:extLst>
              <a:ext uri="{FF2B5EF4-FFF2-40B4-BE49-F238E27FC236}">
                <a16:creationId xmlns:a16="http://schemas.microsoft.com/office/drawing/2014/main" id="{FED7D137-6A99-0098-64C6-86E61FD33EF7}"/>
              </a:ext>
            </a:extLst>
          </p:cNvPr>
          <p:cNvPicPr>
            <a:picLocks noChangeAspect="1"/>
          </p:cNvPicPr>
          <p:nvPr/>
        </p:nvPicPr>
        <p:blipFill>
          <a:blip r:embed="rId2"/>
          <a:stretch>
            <a:fillRect/>
          </a:stretch>
        </p:blipFill>
        <p:spPr>
          <a:xfrm>
            <a:off x="432287" y="1212039"/>
            <a:ext cx="1827195" cy="1035073"/>
          </a:xfrm>
          <a:prstGeom prst="rect">
            <a:avLst/>
          </a:prstGeom>
        </p:spPr>
      </p:pic>
      <p:sp>
        <p:nvSpPr>
          <p:cNvPr id="9" name="文本框 8">
            <a:extLst>
              <a:ext uri="{FF2B5EF4-FFF2-40B4-BE49-F238E27FC236}">
                <a16:creationId xmlns:a16="http://schemas.microsoft.com/office/drawing/2014/main" id="{790E060B-6688-24E8-D919-6C543AF7A14F}"/>
              </a:ext>
            </a:extLst>
          </p:cNvPr>
          <p:cNvSpPr txBox="1"/>
          <p:nvPr/>
        </p:nvSpPr>
        <p:spPr>
          <a:xfrm>
            <a:off x="75640" y="2247112"/>
            <a:ext cx="1913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）直角铁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2EEE167B-1737-8E03-ECF5-2BDA5C4A520B}"/>
              </a:ext>
            </a:extLst>
          </p:cNvPr>
          <p:cNvSpPr txBox="1"/>
          <p:nvPr/>
        </p:nvSpPr>
        <p:spPr>
          <a:xfrm>
            <a:off x="2259482" y="2689990"/>
            <a:ext cx="3633318" cy="1477328"/>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直角铁一般由铸铁制成，经过刨削和刮削，它的两个垂直平面的垂直精度很高。直角铁上的孔或槽是搭压工件时穿螺栓用的。它常与</a:t>
            </a:r>
            <a:r>
              <a:rPr lang="zh-CN" altLang="zh-CN" sz="1800" dirty="0">
                <a:effectLst/>
                <a:ea typeface="Times New Roman" panose="02020603050405020304" pitchFamily="18" charset="0"/>
              </a:rPr>
              <a:t>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字夹配合使用。</a:t>
            </a:r>
            <a:endParaRPr lang="zh-CN" altLang="en-US" dirty="0"/>
          </a:p>
        </p:txBody>
      </p:sp>
      <p:pic>
        <p:nvPicPr>
          <p:cNvPr id="12" name="图片 11">
            <a:extLst>
              <a:ext uri="{FF2B5EF4-FFF2-40B4-BE49-F238E27FC236}">
                <a16:creationId xmlns:a16="http://schemas.microsoft.com/office/drawing/2014/main" id="{FD90235B-90CF-E471-3DFE-E5C636B6F225}"/>
              </a:ext>
            </a:extLst>
          </p:cNvPr>
          <p:cNvPicPr>
            <a:picLocks noChangeAspect="1"/>
          </p:cNvPicPr>
          <p:nvPr/>
        </p:nvPicPr>
        <p:blipFill>
          <a:blip r:embed="rId3"/>
          <a:stretch>
            <a:fillRect/>
          </a:stretch>
        </p:blipFill>
        <p:spPr>
          <a:xfrm>
            <a:off x="432287" y="2689990"/>
            <a:ext cx="1440084" cy="1477328"/>
          </a:xfrm>
          <a:prstGeom prst="rect">
            <a:avLst/>
          </a:prstGeom>
        </p:spPr>
      </p:pic>
      <p:sp>
        <p:nvSpPr>
          <p:cNvPr id="14" name="文本框 13">
            <a:extLst>
              <a:ext uri="{FF2B5EF4-FFF2-40B4-BE49-F238E27FC236}">
                <a16:creationId xmlns:a16="http://schemas.microsoft.com/office/drawing/2014/main" id="{FFAC34A8-967E-A2F7-8816-DF17994A8CD5}"/>
              </a:ext>
            </a:extLst>
          </p:cNvPr>
          <p:cNvSpPr txBox="1"/>
          <p:nvPr/>
        </p:nvSpPr>
        <p:spPr>
          <a:xfrm>
            <a:off x="0" y="4232028"/>
            <a:ext cx="19388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）垫铁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680E1BB4-E236-9B5E-24D3-765795D64318}"/>
              </a:ext>
            </a:extLst>
          </p:cNvPr>
          <p:cNvSpPr txBox="1"/>
          <p:nvPr/>
        </p:nvSpPr>
        <p:spPr>
          <a:xfrm>
            <a:off x="2565400" y="4762268"/>
            <a:ext cx="3327400"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垫铁是用于支承和垫平工件的工具，便于划线时找正。常用的垫铁有平垫铁和斜垫铁，一般用铸铁或碳钢加工制成。</a:t>
            </a:r>
            <a:endParaRPr lang="zh-CN" altLang="en-US" dirty="0"/>
          </a:p>
        </p:txBody>
      </p:sp>
      <p:pic>
        <p:nvPicPr>
          <p:cNvPr id="17" name="图片 16">
            <a:extLst>
              <a:ext uri="{FF2B5EF4-FFF2-40B4-BE49-F238E27FC236}">
                <a16:creationId xmlns:a16="http://schemas.microsoft.com/office/drawing/2014/main" id="{A83B805E-BDAD-5476-E321-5843BA79AA2D}"/>
              </a:ext>
            </a:extLst>
          </p:cNvPr>
          <p:cNvPicPr>
            <a:picLocks noChangeAspect="1"/>
          </p:cNvPicPr>
          <p:nvPr/>
        </p:nvPicPr>
        <p:blipFill>
          <a:blip r:embed="rId4"/>
          <a:stretch>
            <a:fillRect/>
          </a:stretch>
        </p:blipFill>
        <p:spPr>
          <a:xfrm>
            <a:off x="329803" y="4850031"/>
            <a:ext cx="2032161" cy="795930"/>
          </a:xfrm>
          <a:prstGeom prst="rect">
            <a:avLst/>
          </a:prstGeom>
        </p:spPr>
      </p:pic>
      <p:sp>
        <p:nvSpPr>
          <p:cNvPr id="19" name="文本框 18">
            <a:extLst>
              <a:ext uri="{FF2B5EF4-FFF2-40B4-BE49-F238E27FC236}">
                <a16:creationId xmlns:a16="http://schemas.microsoft.com/office/drawing/2014/main" id="{AEE5B80D-D8D0-83B3-2BDD-DC88D8A77215}"/>
              </a:ext>
            </a:extLst>
          </p:cNvPr>
          <p:cNvSpPr txBox="1"/>
          <p:nvPr/>
        </p:nvSpPr>
        <p:spPr>
          <a:xfrm>
            <a:off x="-93133" y="5851083"/>
            <a:ext cx="2658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）万能分度头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3577DAE7-11B8-84AE-D378-D4757956A020}"/>
              </a:ext>
            </a:extLst>
          </p:cNvPr>
          <p:cNvSpPr txBox="1"/>
          <p:nvPr/>
        </p:nvSpPr>
        <p:spPr>
          <a:xfrm>
            <a:off x="59266" y="6191536"/>
            <a:ext cx="3115175"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）万能分度头结构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4ECC7C65-1F1D-7F8A-411F-E16ADC34CA77}"/>
              </a:ext>
            </a:extLst>
          </p:cNvPr>
          <p:cNvPicPr>
            <a:picLocks noChangeAspect="1"/>
          </p:cNvPicPr>
          <p:nvPr/>
        </p:nvPicPr>
        <p:blipFill>
          <a:blip r:embed="rId5"/>
          <a:stretch>
            <a:fillRect/>
          </a:stretch>
        </p:blipFill>
        <p:spPr>
          <a:xfrm>
            <a:off x="6955367" y="958014"/>
            <a:ext cx="4521212" cy="1977055"/>
          </a:xfrm>
          <a:prstGeom prst="rect">
            <a:avLst/>
          </a:prstGeom>
        </p:spPr>
      </p:pic>
      <p:sp>
        <p:nvSpPr>
          <p:cNvPr id="24" name="文本框 23">
            <a:extLst>
              <a:ext uri="{FF2B5EF4-FFF2-40B4-BE49-F238E27FC236}">
                <a16:creationId xmlns:a16="http://schemas.microsoft.com/office/drawing/2014/main" id="{2B744845-C5BF-6927-7446-045933C7FDDB}"/>
              </a:ext>
            </a:extLst>
          </p:cNvPr>
          <p:cNvSpPr txBox="1"/>
          <p:nvPr/>
        </p:nvSpPr>
        <p:spPr>
          <a:xfrm>
            <a:off x="5960533" y="2906454"/>
            <a:ext cx="27770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）分度方法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8636844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6ABAA-4A10-CB48-4F0D-30F32311127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A61AFF3-B94A-6318-FB9E-0D96972D9ACE}"/>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EF2BEA2B-DF01-5BDD-45CE-46BCDC51E4AD}"/>
              </a:ext>
            </a:extLst>
          </p:cNvPr>
          <p:cNvSpPr txBox="1"/>
          <p:nvPr/>
        </p:nvSpPr>
        <p:spPr>
          <a:xfrm>
            <a:off x="-2" y="3429000"/>
            <a:ext cx="1718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）借料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40D9EEE-E495-46A5-56E4-694B6D0FD1CE}"/>
              </a:ext>
            </a:extLst>
          </p:cNvPr>
          <p:cNvSpPr txBox="1"/>
          <p:nvPr/>
        </p:nvSpPr>
        <p:spPr>
          <a:xfrm>
            <a:off x="258233" y="3871878"/>
            <a:ext cx="11053234" cy="1200329"/>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借料要领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需要进行借料划线时，应先测量毛坯各部位的尺寸，并对各平面、各孔的加工余量及毛坯的偏移量进行综合分析；根据图样技术要求，对各加工面的实际加工量进行合理的分配；确定借料的方向与距离，定出划线基准面；以确定的中心线或中心点作基准进行划线。</a:t>
            </a:r>
            <a:endParaRPr lang="zh-CN" altLang="en-US" dirty="0"/>
          </a:p>
        </p:txBody>
      </p:sp>
      <p:sp>
        <p:nvSpPr>
          <p:cNvPr id="7" name="文本框 6">
            <a:extLst>
              <a:ext uri="{FF2B5EF4-FFF2-40B4-BE49-F238E27FC236}">
                <a16:creationId xmlns:a16="http://schemas.microsoft.com/office/drawing/2014/main" id="{FE8E1518-9CA2-0560-B850-137206511F7F}"/>
              </a:ext>
            </a:extLst>
          </p:cNvPr>
          <p:cNvSpPr txBox="1"/>
          <p:nvPr/>
        </p:nvSpPr>
        <p:spPr>
          <a:xfrm>
            <a:off x="0" y="775649"/>
            <a:ext cx="24976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找正和借料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A1AC467B-1433-2816-38DE-FDB93E78BD67}"/>
              </a:ext>
            </a:extLst>
          </p:cNvPr>
          <p:cNvSpPr txBox="1"/>
          <p:nvPr/>
        </p:nvSpPr>
        <p:spPr>
          <a:xfrm>
            <a:off x="-84668" y="1120974"/>
            <a:ext cx="1888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）找正</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A0940494-AF56-20AA-F852-6AB1F9430405}"/>
              </a:ext>
            </a:extLst>
          </p:cNvPr>
          <p:cNvSpPr txBox="1"/>
          <p:nvPr/>
        </p:nvSpPr>
        <p:spPr>
          <a:xfrm>
            <a:off x="258233" y="1504549"/>
            <a:ext cx="11053234" cy="2031325"/>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找正注意事项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）为保证不加工面与加工面间各点距离相同，应将不加工面校正水平或垂直（指不加工面为水平或垂直位置时）。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）当有多个不加工面时，应先找正面积最大的面，同时兼顾其他不加工面，以保证壁厚尽量均匀，孔与轮毂或凸台尽量同轴。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）当没有不加工表面时，要以加工面的毛坯孔外形与凸台位置来找正。</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）所划的工件为多孔的箱体时，要保证各孔均有加工余量，且与凸台尽量同轴。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89A7B035-84EF-550D-8FC2-198ABEA1990A}"/>
              </a:ext>
            </a:extLst>
          </p:cNvPr>
          <p:cNvSpPr txBox="1"/>
          <p:nvPr/>
        </p:nvSpPr>
        <p:spPr>
          <a:xfrm>
            <a:off x="258233" y="5090695"/>
            <a:ext cx="10934700"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找正和借料这两项工作在划线时是密切结合进行的。当然，不是所有的误差与缺陷都可以通过找正和借料进行补救，这点必须注意。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588649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6199D-5D7D-0948-9338-85D34BCA269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C498862-B472-122E-D662-9EA8AB957302}"/>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7" name="文本框 6">
            <a:extLst>
              <a:ext uri="{FF2B5EF4-FFF2-40B4-BE49-F238E27FC236}">
                <a16:creationId xmlns:a16="http://schemas.microsoft.com/office/drawing/2014/main" id="{D6B044A7-7BCF-09A0-E03E-7511E678CC9B}"/>
              </a:ext>
            </a:extLst>
          </p:cNvPr>
          <p:cNvSpPr txBox="1"/>
          <p:nvPr/>
        </p:nvSpPr>
        <p:spPr>
          <a:xfrm>
            <a:off x="267668" y="1545056"/>
            <a:ext cx="5404997" cy="2031325"/>
          </a:xfrm>
          <a:prstGeom prst="rect">
            <a:avLst/>
          </a:prstGeom>
          <a:noFill/>
        </p:spPr>
        <p:txBody>
          <a:bodyPr wrap="square">
            <a:spAutoFit/>
          </a:bodyPr>
          <a:lstStyle/>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能够熟练使用钳工加工常用的设备和工具；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能够严格遵守钳工加工实训安全文明生产操作规程；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能够描述台虎钳的构造；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能够阐述台虎钳的原理；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能够正确进行拆装台虎钳的能力；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ea typeface="Times New Roman" panose="02020603050405020304" pitchFamily="18" charset="0"/>
              </a:rPr>
              <a:t>     </a:t>
            </a:r>
            <a:r>
              <a:rPr lang="zh-CN" altLang="zh-CN" sz="1800" dirty="0">
                <a:effectLst/>
                <a:ea typeface="Times New Roman" panose="02020603050405020304" pitchFamily="18" charset="0"/>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能够对台虎钳进行正确维护与保养的能力。</a:t>
            </a:r>
            <a:endParaRPr lang="zh-CN" altLang="en-US" dirty="0"/>
          </a:p>
        </p:txBody>
      </p:sp>
      <p:sp>
        <p:nvSpPr>
          <p:cNvPr id="8" name="文本框 7">
            <a:extLst>
              <a:ext uri="{FF2B5EF4-FFF2-40B4-BE49-F238E27FC236}">
                <a16:creationId xmlns:a16="http://schemas.microsoft.com/office/drawing/2014/main" id="{E83C2E42-5119-7AA0-42AA-2ED6DF42B211}"/>
              </a:ext>
            </a:extLst>
          </p:cNvPr>
          <p:cNvSpPr txBox="1"/>
          <p:nvPr/>
        </p:nvSpPr>
        <p:spPr>
          <a:xfrm>
            <a:off x="952958" y="1052539"/>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灯泡和齿轮">
            <a:extLst>
              <a:ext uri="{FF2B5EF4-FFF2-40B4-BE49-F238E27FC236}">
                <a16:creationId xmlns:a16="http://schemas.microsoft.com/office/drawing/2014/main" id="{8A464124-C22F-795A-AE9A-F2D74322C4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0351" y="1004299"/>
            <a:ext cx="511874" cy="481863"/>
          </a:xfrm>
          <a:prstGeom prst="rect">
            <a:avLst/>
          </a:prstGeom>
        </p:spPr>
      </p:pic>
      <p:pic>
        <p:nvPicPr>
          <p:cNvPr id="10" name="图片 9">
            <a:extLst>
              <a:ext uri="{FF2B5EF4-FFF2-40B4-BE49-F238E27FC236}">
                <a16:creationId xmlns:a16="http://schemas.microsoft.com/office/drawing/2014/main" id="{000897BC-8D69-3A12-F9B0-86FF6994C70C}"/>
              </a:ext>
            </a:extLst>
          </p:cNvPr>
          <p:cNvPicPr>
            <a:picLocks noChangeAspect="1"/>
          </p:cNvPicPr>
          <p:nvPr/>
        </p:nvPicPr>
        <p:blipFill>
          <a:blip r:embed="rId4"/>
          <a:stretch>
            <a:fillRect/>
          </a:stretch>
        </p:blipFill>
        <p:spPr>
          <a:xfrm>
            <a:off x="778935" y="3605536"/>
            <a:ext cx="3513666" cy="3189184"/>
          </a:xfrm>
          <a:prstGeom prst="rect">
            <a:avLst/>
          </a:prstGeom>
        </p:spPr>
      </p:pic>
      <p:sp>
        <p:nvSpPr>
          <p:cNvPr id="11" name="文本框 10">
            <a:extLst>
              <a:ext uri="{FF2B5EF4-FFF2-40B4-BE49-F238E27FC236}">
                <a16:creationId xmlns:a16="http://schemas.microsoft.com/office/drawing/2014/main" id="{7FAC47A4-880C-8217-A5EB-328319BD94DE}"/>
              </a:ext>
            </a:extLst>
          </p:cNvPr>
          <p:cNvSpPr txBox="1"/>
          <p:nvPr/>
        </p:nvSpPr>
        <p:spPr>
          <a:xfrm>
            <a:off x="6493423" y="1013221"/>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12" name="图形 11" descr="研究">
            <a:extLst>
              <a:ext uri="{FF2B5EF4-FFF2-40B4-BE49-F238E27FC236}">
                <a16:creationId xmlns:a16="http://schemas.microsoft.com/office/drawing/2014/main" id="{A6CC25F8-A1A3-D805-310B-FB5C45E1A1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53666" y="1025349"/>
            <a:ext cx="439757" cy="439757"/>
          </a:xfrm>
          <a:prstGeom prst="rect">
            <a:avLst/>
          </a:prstGeom>
        </p:spPr>
      </p:pic>
      <p:sp>
        <p:nvSpPr>
          <p:cNvPr id="13" name="文本框 12">
            <a:extLst>
              <a:ext uri="{FF2B5EF4-FFF2-40B4-BE49-F238E27FC236}">
                <a16:creationId xmlns:a16="http://schemas.microsoft.com/office/drawing/2014/main" id="{059E9327-11C1-1D90-63F1-2899011C9344}"/>
              </a:ext>
            </a:extLst>
          </p:cNvPr>
          <p:cNvSpPr txBox="1"/>
          <p:nvPr/>
        </p:nvSpPr>
        <p:spPr>
          <a:xfrm>
            <a:off x="5672665" y="1545054"/>
            <a:ext cx="5651501" cy="1477328"/>
          </a:xfrm>
          <a:prstGeom prst="rect">
            <a:avLst/>
          </a:prstGeom>
          <a:noFill/>
        </p:spPr>
        <p:txBody>
          <a:bodyPr wrap="square">
            <a:spAutoFit/>
          </a:bodyPr>
          <a:lstStyle/>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台虎钳的构造如图所示。我们需要注意的事项包括：</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台虎钳是否安装牢靠。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台虎钳的安装位置是否正确。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台虎钳钳口是否松动和损坏。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台虎钳丝杠和螺母运动是否顺畅。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9428FC18-DE76-2208-21E9-73184B0AFC75}"/>
              </a:ext>
            </a:extLst>
          </p:cNvPr>
          <p:cNvPicPr>
            <a:picLocks noChangeAspect="1"/>
          </p:cNvPicPr>
          <p:nvPr/>
        </p:nvPicPr>
        <p:blipFill>
          <a:blip r:embed="rId7"/>
          <a:stretch>
            <a:fillRect/>
          </a:stretch>
        </p:blipFill>
        <p:spPr>
          <a:xfrm>
            <a:off x="6519337" y="3255327"/>
            <a:ext cx="4478863" cy="3481593"/>
          </a:xfrm>
          <a:prstGeom prst="rect">
            <a:avLst/>
          </a:prstGeom>
        </p:spPr>
      </p:pic>
    </p:spTree>
    <p:extLst>
      <p:ext uri="{BB962C8B-B14F-4D97-AF65-F5344CB8AC3E}">
        <p14:creationId xmlns:p14="http://schemas.microsoft.com/office/powerpoint/2010/main" val="3008847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AC2A4-04C7-1696-D8A3-B29E9BBDC42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CC61511-1C60-8505-0AC6-F4E976873F42}"/>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6021DDB5-BFB0-DBE8-A263-7F7F8670C5DF}"/>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0EDD0CD8-48D9-CE6A-DC15-87C847D33D1B}"/>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973A8632-1401-4949-8F22-CBE5DED62749}"/>
              </a:ext>
            </a:extLst>
          </p:cNvPr>
          <p:cNvSpPr txBox="1"/>
          <p:nvPr/>
        </p:nvSpPr>
        <p:spPr>
          <a:xfrm>
            <a:off x="93134" y="1316977"/>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67914DAF-9D0A-B0A0-B550-B9D4593B321C}"/>
              </a:ext>
            </a:extLst>
          </p:cNvPr>
          <p:cNvPicPr>
            <a:picLocks noChangeAspect="1"/>
          </p:cNvPicPr>
          <p:nvPr/>
        </p:nvPicPr>
        <p:blipFill>
          <a:blip r:embed="rId4"/>
          <a:stretch>
            <a:fillRect/>
          </a:stretch>
        </p:blipFill>
        <p:spPr>
          <a:xfrm>
            <a:off x="1858432" y="1759855"/>
            <a:ext cx="3409267" cy="5098145"/>
          </a:xfrm>
          <a:prstGeom prst="rect">
            <a:avLst/>
          </a:prstGeom>
        </p:spPr>
      </p:pic>
      <p:sp>
        <p:nvSpPr>
          <p:cNvPr id="9" name="文本框 8">
            <a:extLst>
              <a:ext uri="{FF2B5EF4-FFF2-40B4-BE49-F238E27FC236}">
                <a16:creationId xmlns:a16="http://schemas.microsoft.com/office/drawing/2014/main" id="{ADF4A1A2-4CAB-AE03-06E5-FEC61ED5FDEE}"/>
              </a:ext>
            </a:extLst>
          </p:cNvPr>
          <p:cNvSpPr txBox="1"/>
          <p:nvPr/>
        </p:nvSpPr>
        <p:spPr>
          <a:xfrm>
            <a:off x="5748867" y="1390523"/>
            <a:ext cx="2219699" cy="369332"/>
          </a:xfrm>
          <a:prstGeom prst="rect">
            <a:avLst/>
          </a:prstGeom>
          <a:noFill/>
        </p:spPr>
        <p:txBody>
          <a:bodyPr wrap="square">
            <a:spAutoFit/>
          </a:bodyPr>
          <a:lstStyle/>
          <a:p>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en-US" dirty="0"/>
          </a:p>
        </p:txBody>
      </p:sp>
      <p:sp>
        <p:nvSpPr>
          <p:cNvPr id="11" name="文本框 10">
            <a:extLst>
              <a:ext uri="{FF2B5EF4-FFF2-40B4-BE49-F238E27FC236}">
                <a16:creationId xmlns:a16="http://schemas.microsoft.com/office/drawing/2014/main" id="{BE6ADA59-AC66-B98E-FC76-D74B0ADC86D0}"/>
              </a:ext>
            </a:extLst>
          </p:cNvPr>
          <p:cNvSpPr txBox="1"/>
          <p:nvPr/>
        </p:nvSpPr>
        <p:spPr>
          <a:xfrm>
            <a:off x="5748867" y="3052625"/>
            <a:ext cx="5715000" cy="3693319"/>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分析轴承座的构造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）分析如何在划出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Φ50mm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孔和</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2-Φ13mm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孔的位置线。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）划线前，要对轴承座坯料进行预处理。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）工件要合理地摆放在平台上，千斤顶支撑要稳固。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）合理确定找正基准和尺寸基准。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）正确选择和使用划线工具，线条清晰、尺寸正确、冲眼分布合理。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确定轴承座的划线步骤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）分析划线部位和选择划线基准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根据图样所标注的尺寸要求和加工部位，需要划线的尺寸共有三个方向，所以工件要经过三次安放才能划完所有划线。其划线基准选定为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Φ50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孔的中心平面</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Ⅰ-Ⅰ</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Ⅱ-Ⅱ</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和两个</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Φ13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孔的中心平面</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Ⅲ-Ⅲ</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23A06384-32BA-E895-F854-5BB6FC3A29CD}"/>
              </a:ext>
            </a:extLst>
          </p:cNvPr>
          <p:cNvPicPr>
            <a:picLocks noChangeAspect="1"/>
          </p:cNvPicPr>
          <p:nvPr/>
        </p:nvPicPr>
        <p:blipFill>
          <a:blip r:embed="rId5"/>
          <a:stretch>
            <a:fillRect/>
          </a:stretch>
        </p:blipFill>
        <p:spPr>
          <a:xfrm>
            <a:off x="8703733" y="581776"/>
            <a:ext cx="2463801" cy="2724824"/>
          </a:xfrm>
          <a:prstGeom prst="rect">
            <a:avLst/>
          </a:prstGeom>
        </p:spPr>
      </p:pic>
    </p:spTree>
    <p:extLst>
      <p:ext uri="{BB962C8B-B14F-4D97-AF65-F5344CB8AC3E}">
        <p14:creationId xmlns:p14="http://schemas.microsoft.com/office/powerpoint/2010/main" val="2079266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5AF36-3195-998D-A37E-6B2E71724A5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6FD7313-B4AA-306B-0C20-246583A1F9C1}"/>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AEC49285-97C6-F098-9FEF-AF2BD24D0FCA}"/>
              </a:ext>
            </a:extLst>
          </p:cNvPr>
          <p:cNvSpPr txBox="1"/>
          <p:nvPr/>
        </p:nvSpPr>
        <p:spPr>
          <a:xfrm>
            <a:off x="364066" y="729565"/>
            <a:ext cx="11675533" cy="6109365"/>
          </a:xfrm>
          <a:prstGeom prst="rect">
            <a:avLst/>
          </a:prstGeom>
          <a:noFill/>
        </p:spPr>
        <p:txBody>
          <a:bodyPr wrap="square">
            <a:spAutoFit/>
          </a:bodyPr>
          <a:lstStyle/>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）工件安放</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用三只千斤顶支承轴承座的底面，调整千斤顶的高度，用划线盘找正，使</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Φ50</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孔的两端中心位置处于同一高度。因</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孔上表面是不加工面，为保证底面加工厚度尺寸</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20mm</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在各处均匀一致，用划线盘弯脚找正，使</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孔上表面尽量水平。当</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Φ50</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的两端中心和</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孔上表面保持水平位置的要求发生矛盾时，就要兼顾两方面进行安放，直至这两个部位都达到满意的安放效果。</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）清理工件去除铸件上的浇口、冒口、飞边及表面粘砂等。</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）工件涂色，并在毛坯孔中装上木块或铅块。</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）第一次划线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首先划底面加工线，这一方向的划线工作将涉及主要部分的找正和借料。在试划底面加工线时，如果发现四周加工余量不够，还要把中心适当借高（即重新借料），直至不需要变动时，即可划出基准线</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Ⅰ-Ⅰ</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和底面加工线，并且在工件的四周都要划出，以备下次在其他方向划线和在机床上加工时找正用。</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）第二次划线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划</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中心线和基准线</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Ⅱ-Ⅱ</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。通过千斤顶的调整和划线盘的找正，使</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Φ50</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内孔两端的中心处于同一高度，同时用角尺按已划出的底面加工线找正垂直位置，保证工件第二次安放位置正确。此时，就可划基准线</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Ⅱ-Ⅱ</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和两个</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孔的中心线。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）第三次划线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划</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Φ50</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孔两端面加工线。通过千斤顶的调整和角尺的找正，分别使底面加工线和</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Ⅱ-Ⅱ</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基准线处于垂直位置（两直角尺位置处），这样，工件的第三次安放位置已确定。以</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的中心为依据，试划两大端面的加工线，如两端面加工余量相差太大或其中一面加工余量不足，可适当调整</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中心孔位置，并允许借料。最后即可划</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Ⅲ-Ⅲ</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基准线和两端面的加工线。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）划圆周尺寸线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用划规划出</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Φ50</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和</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2-Φ13</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圆周尺寸线。</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7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）检查</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700" dirty="0">
                <a:effectLst/>
                <a:latin typeface="Times New Roman" panose="02020603050405020304" pitchFamily="18" charset="0"/>
                <a:ea typeface="宋体" panose="02010600030101010101" pitchFamily="2" charset="-122"/>
                <a:cs typeface="Times New Roman" panose="02020603050405020304" pitchFamily="18" charset="0"/>
              </a:rPr>
              <a:t>对照图样检查已划好的全部线条；确认无误和无漏线后，在所划好的全部线条上打样冲眼，该零件划线结束。</a:t>
            </a:r>
            <a:endParaRPr lang="zh-CN" altLang="zh-CN" sz="17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9928133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C82AA-8483-E1F3-841C-6E89E2916A6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C47835A-340E-0B60-AC41-D441BD2E97C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CDEB984E-40AD-F572-7C2E-20EF8783A4FF}"/>
              </a:ext>
            </a:extLst>
          </p:cNvPr>
          <p:cNvSpPr txBox="1"/>
          <p:nvPr/>
        </p:nvSpPr>
        <p:spPr>
          <a:xfrm>
            <a:off x="93133" y="718361"/>
            <a:ext cx="37422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制定轴承座的划线的工作计划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F9EB5FD0-BE54-8132-1814-1A6F9B6C9007}"/>
              </a:ext>
            </a:extLst>
          </p:cNvPr>
          <p:cNvPicPr>
            <a:picLocks noChangeAspect="1"/>
          </p:cNvPicPr>
          <p:nvPr/>
        </p:nvPicPr>
        <p:blipFill>
          <a:blip r:embed="rId2"/>
          <a:stretch>
            <a:fillRect/>
          </a:stretch>
        </p:blipFill>
        <p:spPr>
          <a:xfrm>
            <a:off x="520023" y="1165450"/>
            <a:ext cx="5406644" cy="4238484"/>
          </a:xfrm>
          <a:prstGeom prst="rect">
            <a:avLst/>
          </a:prstGeom>
        </p:spPr>
      </p:pic>
    </p:spTree>
    <p:extLst>
      <p:ext uri="{BB962C8B-B14F-4D97-AF65-F5344CB8AC3E}">
        <p14:creationId xmlns:p14="http://schemas.microsoft.com/office/powerpoint/2010/main" val="14849618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69904-4A88-14EF-8D98-8BF09305BEC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12334DD-C010-CF95-F5D5-716091B8B54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7D6039E5-EE2A-76ED-C738-D82023A19A82}"/>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4FB71FE8-E069-0132-498B-A0334C974A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E6C0E770-2DCC-9CD2-F455-1D2B89C80FC7}"/>
              </a:ext>
            </a:extLst>
          </p:cNvPr>
          <p:cNvSpPr txBox="1"/>
          <p:nvPr/>
        </p:nvSpPr>
        <p:spPr>
          <a:xfrm>
            <a:off x="67733" y="1380880"/>
            <a:ext cx="22521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5144C14D-C2D8-8E81-06A8-2F1D9980BFF2}"/>
              </a:ext>
            </a:extLst>
          </p:cNvPr>
          <p:cNvPicPr>
            <a:picLocks noChangeAspect="1"/>
          </p:cNvPicPr>
          <p:nvPr/>
        </p:nvPicPr>
        <p:blipFill>
          <a:blip r:embed="rId4"/>
          <a:stretch>
            <a:fillRect/>
          </a:stretch>
        </p:blipFill>
        <p:spPr>
          <a:xfrm>
            <a:off x="846667" y="1780990"/>
            <a:ext cx="4318000" cy="5162392"/>
          </a:xfrm>
          <a:prstGeom prst="rect">
            <a:avLst/>
          </a:prstGeom>
        </p:spPr>
      </p:pic>
      <p:sp>
        <p:nvSpPr>
          <p:cNvPr id="9" name="文本框 8">
            <a:extLst>
              <a:ext uri="{FF2B5EF4-FFF2-40B4-BE49-F238E27FC236}">
                <a16:creationId xmlns:a16="http://schemas.microsoft.com/office/drawing/2014/main" id="{AF7D4493-3F7F-7830-47E3-4EBAF563E6B3}"/>
              </a:ext>
            </a:extLst>
          </p:cNvPr>
          <p:cNvSpPr txBox="1"/>
          <p:nvPr/>
        </p:nvSpPr>
        <p:spPr>
          <a:xfrm>
            <a:off x="5748867" y="1338112"/>
            <a:ext cx="24807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C49BF411-4A58-CC58-2DF6-D496A7C02614}"/>
              </a:ext>
            </a:extLst>
          </p:cNvPr>
          <p:cNvPicPr>
            <a:picLocks noChangeAspect="1"/>
          </p:cNvPicPr>
          <p:nvPr/>
        </p:nvPicPr>
        <p:blipFill>
          <a:blip r:embed="rId5"/>
          <a:stretch>
            <a:fillRect/>
          </a:stretch>
        </p:blipFill>
        <p:spPr>
          <a:xfrm>
            <a:off x="6593078" y="1778856"/>
            <a:ext cx="4441444" cy="5132934"/>
          </a:xfrm>
          <a:prstGeom prst="rect">
            <a:avLst/>
          </a:prstGeom>
        </p:spPr>
      </p:pic>
    </p:spTree>
    <p:extLst>
      <p:ext uri="{BB962C8B-B14F-4D97-AF65-F5344CB8AC3E}">
        <p14:creationId xmlns:p14="http://schemas.microsoft.com/office/powerpoint/2010/main" val="34019481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EBBFB-7D9C-0FAF-6CA8-EFF9B5F1F42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F98DD86-1222-BE79-D03F-73DCB222637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CCEABC9A-6995-6DE6-ABAD-D38F666ED429}"/>
              </a:ext>
            </a:extLst>
          </p:cNvPr>
          <p:cNvSpPr txBox="1"/>
          <p:nvPr/>
        </p:nvSpPr>
        <p:spPr>
          <a:xfrm>
            <a:off x="76200" y="735294"/>
            <a:ext cx="22182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0A37CA83-48C8-15B9-6E9D-F1F3ADCDED93}"/>
              </a:ext>
            </a:extLst>
          </p:cNvPr>
          <p:cNvPicPr>
            <a:picLocks noChangeAspect="1"/>
          </p:cNvPicPr>
          <p:nvPr/>
        </p:nvPicPr>
        <p:blipFill>
          <a:blip r:embed="rId2"/>
          <a:stretch>
            <a:fillRect/>
          </a:stretch>
        </p:blipFill>
        <p:spPr>
          <a:xfrm>
            <a:off x="1185333" y="1178172"/>
            <a:ext cx="3812998" cy="5706280"/>
          </a:xfrm>
          <a:prstGeom prst="rect">
            <a:avLst/>
          </a:prstGeom>
        </p:spPr>
      </p:pic>
      <p:sp>
        <p:nvSpPr>
          <p:cNvPr id="7" name="文本框 6">
            <a:extLst>
              <a:ext uri="{FF2B5EF4-FFF2-40B4-BE49-F238E27FC236}">
                <a16:creationId xmlns:a16="http://schemas.microsoft.com/office/drawing/2014/main" id="{EE71DC99-E19D-E160-163F-87BEBF33EAC0}"/>
              </a:ext>
            </a:extLst>
          </p:cNvPr>
          <p:cNvSpPr txBox="1"/>
          <p:nvPr/>
        </p:nvSpPr>
        <p:spPr>
          <a:xfrm>
            <a:off x="5808134" y="735294"/>
            <a:ext cx="24638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AA16F1B2-AF34-4687-C8BF-521CD75A1963}"/>
              </a:ext>
            </a:extLst>
          </p:cNvPr>
          <p:cNvPicPr>
            <a:picLocks noChangeAspect="1"/>
          </p:cNvPicPr>
          <p:nvPr/>
        </p:nvPicPr>
        <p:blipFill>
          <a:blip r:embed="rId3"/>
          <a:stretch>
            <a:fillRect/>
          </a:stretch>
        </p:blipFill>
        <p:spPr>
          <a:xfrm>
            <a:off x="6258415" y="1254372"/>
            <a:ext cx="4507165" cy="5427606"/>
          </a:xfrm>
          <a:prstGeom prst="rect">
            <a:avLst/>
          </a:prstGeom>
        </p:spPr>
      </p:pic>
    </p:spTree>
    <p:extLst>
      <p:ext uri="{BB962C8B-B14F-4D97-AF65-F5344CB8AC3E}">
        <p14:creationId xmlns:p14="http://schemas.microsoft.com/office/powerpoint/2010/main" val="10771581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068A1-23F5-EC2B-4F24-ADB2E202FBF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D1C7A68-E489-030F-4D03-3F81716AD12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0136600B-ECCF-6F54-6FA1-D6212ED97022}"/>
              </a:ext>
            </a:extLst>
          </p:cNvPr>
          <p:cNvSpPr txBox="1"/>
          <p:nvPr/>
        </p:nvSpPr>
        <p:spPr>
          <a:xfrm>
            <a:off x="1057615" y="1529274"/>
            <a:ext cx="2480733"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中国锯的悠久历史</a:t>
            </a:r>
          </a:p>
        </p:txBody>
      </p:sp>
      <p:pic>
        <p:nvPicPr>
          <p:cNvPr id="4" name="图形 3" descr="带齿轮的头部">
            <a:extLst>
              <a:ext uri="{FF2B5EF4-FFF2-40B4-BE49-F238E27FC236}">
                <a16:creationId xmlns:a16="http://schemas.microsoft.com/office/drawing/2014/main" id="{ABF160FE-C7B7-CBD1-4CEC-EEAE74F85BC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5" name="文本框 4">
            <a:extLst>
              <a:ext uri="{FF2B5EF4-FFF2-40B4-BE49-F238E27FC236}">
                <a16:creationId xmlns:a16="http://schemas.microsoft.com/office/drawing/2014/main" id="{1825C3A3-B2BD-07F6-2D40-7DF6D5B81BAF}"/>
              </a:ext>
            </a:extLst>
          </p:cNvPr>
          <p:cNvSpPr txBox="1"/>
          <p:nvPr/>
        </p:nvSpPr>
        <p:spPr>
          <a:xfrm>
            <a:off x="419317" y="1873609"/>
            <a:ext cx="11353366" cy="1754326"/>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1980年，在陕西省北刘遗址中，考古出土一把距今7000年的蚌锯，这把蚌锯证实锯子起源于中国，比古埃及要早2000多年。在中国众多的古代文献中，也证明锯子在先秦时期已经很完善，例如《墨子》中就记载：“门者皆无得挟斧斤、凿、锯、椎。”可见当时的锯子，已经是木工随身携带的工具，使用也相当的广泛。</a:t>
            </a:r>
          </a:p>
          <a:p>
            <a:r>
              <a:rPr lang="zh-CN" altLang="zh-CN" dirty="0">
                <a:latin typeface="宋体" panose="02010600030101010101" pitchFamily="2" charset="-122"/>
                <a:ea typeface="宋体" panose="02010600030101010101" pitchFamily="2" charset="-122"/>
              </a:rPr>
              <a:t>中国国家博物馆收藏的一件商朝青铜锯，这件青铜锯左右两边都有细密的锯齿，整体呈细长状，每隔一段距离，都会出现一个椭圆形窟窿，其造型和现代的锯子已经极为相似，商朝时期，还出现了与近代接近的刀锯，其外观和造型，基本是现在的刀锯也非常接近，由此可见当时锯子工艺制作的成熟。</a:t>
            </a:r>
          </a:p>
        </p:txBody>
      </p:sp>
      <p:sp>
        <p:nvSpPr>
          <p:cNvPr id="6" name="文本框 5">
            <a:extLst>
              <a:ext uri="{FF2B5EF4-FFF2-40B4-BE49-F238E27FC236}">
                <a16:creationId xmlns:a16="http://schemas.microsoft.com/office/drawing/2014/main" id="{6A9BB381-4C5C-9DC6-C582-64B524B9D93D}"/>
              </a:ext>
            </a:extLst>
          </p:cNvPr>
          <p:cNvSpPr txBox="1"/>
          <p:nvPr/>
        </p:nvSpPr>
        <p:spPr>
          <a:xfrm>
            <a:off x="944796" y="3756764"/>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3B28F702-9550-3E28-8911-DA538B89B6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5741" y="3687136"/>
            <a:ext cx="511874" cy="488154"/>
          </a:xfrm>
          <a:prstGeom prst="rect">
            <a:avLst/>
          </a:prstGeom>
        </p:spPr>
      </p:pic>
      <p:sp>
        <p:nvSpPr>
          <p:cNvPr id="8" name="文本框 7">
            <a:extLst>
              <a:ext uri="{FF2B5EF4-FFF2-40B4-BE49-F238E27FC236}">
                <a16:creationId xmlns:a16="http://schemas.microsoft.com/office/drawing/2014/main" id="{2CF121EC-B3C7-6EB8-B610-F25A04FDF7C8}"/>
              </a:ext>
            </a:extLst>
          </p:cNvPr>
          <p:cNvSpPr txBox="1"/>
          <p:nvPr/>
        </p:nvSpPr>
        <p:spPr>
          <a:xfrm>
            <a:off x="6996968" y="3756764"/>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4C1A29A9-C12F-FD25-5C0E-17EBB4E8D6F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15105" y="3712861"/>
            <a:ext cx="481863" cy="481863"/>
          </a:xfrm>
          <a:prstGeom prst="rect">
            <a:avLst/>
          </a:prstGeom>
        </p:spPr>
      </p:pic>
      <p:sp>
        <p:nvSpPr>
          <p:cNvPr id="10" name="文本框 9">
            <a:extLst>
              <a:ext uri="{FF2B5EF4-FFF2-40B4-BE49-F238E27FC236}">
                <a16:creationId xmlns:a16="http://schemas.microsoft.com/office/drawing/2014/main" id="{1011FAF6-41E0-45D0-F013-FAE1CD5F5D0B}"/>
              </a:ext>
            </a:extLst>
          </p:cNvPr>
          <p:cNvSpPr txBox="1"/>
          <p:nvPr/>
        </p:nvSpPr>
        <p:spPr>
          <a:xfrm>
            <a:off x="545741" y="4324680"/>
            <a:ext cx="3636792"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1.能够详细阐述锯削的基本原理；</a:t>
            </a:r>
          </a:p>
          <a:p>
            <a:r>
              <a:rPr lang="zh-CN" altLang="zh-CN" dirty="0">
                <a:latin typeface="宋体" panose="02010600030101010101" pitchFamily="2" charset="-122"/>
                <a:ea typeface="宋体" panose="02010600030101010101" pitchFamily="2" charset="-122"/>
              </a:rPr>
              <a:t>2.能够描述锯削工具的基本构造；</a:t>
            </a:r>
          </a:p>
          <a:p>
            <a:r>
              <a:rPr lang="zh-CN" altLang="zh-CN" dirty="0">
                <a:latin typeface="宋体" panose="02010600030101010101" pitchFamily="2" charset="-122"/>
                <a:ea typeface="宋体" panose="02010600030101010101" pitchFamily="2" charset="-122"/>
              </a:rPr>
              <a:t>3.能够熟练使用锯削工具的能力；</a:t>
            </a:r>
          </a:p>
          <a:p>
            <a:r>
              <a:rPr lang="zh-CN" altLang="zh-CN" dirty="0">
                <a:latin typeface="宋体" panose="02010600030101010101" pitchFamily="2" charset="-122"/>
                <a:ea typeface="宋体" panose="02010600030101010101" pitchFamily="2" charset="-122"/>
              </a:rPr>
              <a:t>4.能够正确进行锯削操作的能力。</a:t>
            </a:r>
          </a:p>
        </p:txBody>
      </p:sp>
      <p:sp>
        <p:nvSpPr>
          <p:cNvPr id="12" name="文本框 11">
            <a:extLst>
              <a:ext uri="{FF2B5EF4-FFF2-40B4-BE49-F238E27FC236}">
                <a16:creationId xmlns:a16="http://schemas.microsoft.com/office/drawing/2014/main" id="{02E6DE8D-B3AA-D766-8E7E-F745F1DBC183}"/>
              </a:ext>
            </a:extLst>
          </p:cNvPr>
          <p:cNvSpPr txBox="1"/>
          <p:nvPr/>
        </p:nvSpPr>
        <p:spPr>
          <a:xfrm>
            <a:off x="6331041" y="4367456"/>
            <a:ext cx="4582493"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1.根据图纸选择合理的棒料。</a:t>
            </a:r>
          </a:p>
          <a:p>
            <a:r>
              <a:rPr lang="zh-CN" altLang="zh-CN" dirty="0">
                <a:latin typeface="宋体" panose="02010600030101010101" pitchFamily="2" charset="-122"/>
                <a:ea typeface="宋体" panose="02010600030101010101" pitchFamily="2" charset="-122"/>
              </a:rPr>
              <a:t>2.选择合理的锯削加工工具种类及锯条。</a:t>
            </a:r>
          </a:p>
          <a:p>
            <a:r>
              <a:rPr lang="zh-CN" altLang="zh-CN" dirty="0">
                <a:latin typeface="宋体" panose="02010600030101010101" pitchFamily="2" charset="-122"/>
                <a:ea typeface="宋体" panose="02010600030101010101" pitchFamily="2" charset="-122"/>
              </a:rPr>
              <a:t>3.根据图纸正确进行锯削操作下料。</a:t>
            </a:r>
          </a:p>
          <a:p>
            <a:r>
              <a:rPr lang="zh-CN" altLang="zh-CN" dirty="0">
                <a:latin typeface="宋体" panose="02010600030101010101" pitchFamily="2" charset="-122"/>
                <a:ea typeface="宋体" panose="02010600030101010101" pitchFamily="2" charset="-122"/>
              </a:rPr>
              <a:t>4.检查下料后的坯料。</a:t>
            </a:r>
          </a:p>
        </p:txBody>
      </p:sp>
      <p:sp>
        <p:nvSpPr>
          <p:cNvPr id="13" name="文本框 12">
            <a:extLst>
              <a:ext uri="{FF2B5EF4-FFF2-40B4-BE49-F238E27FC236}">
                <a16:creationId xmlns:a16="http://schemas.microsoft.com/office/drawing/2014/main" id="{6C52D1DC-D04F-D92A-9202-678F22CE6243}"/>
              </a:ext>
            </a:extLst>
          </p:cNvPr>
          <p:cNvSpPr txBox="1"/>
          <p:nvPr/>
        </p:nvSpPr>
        <p:spPr>
          <a:xfrm>
            <a:off x="364067" y="737574"/>
            <a:ext cx="3369734"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3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圆棒料锯削</a:t>
            </a:r>
          </a:p>
        </p:txBody>
      </p:sp>
    </p:spTree>
    <p:extLst>
      <p:ext uri="{BB962C8B-B14F-4D97-AF65-F5344CB8AC3E}">
        <p14:creationId xmlns:p14="http://schemas.microsoft.com/office/powerpoint/2010/main" val="4883917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9B74E-9BEE-773A-631A-96F46DEAB8D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0F27806-5190-6C33-6E3D-C281CD0C8DFE}"/>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74113282-E31F-B4A7-D25B-6D009FD983DF}"/>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1FFB146A-9E3E-14E3-6983-9EAA0A0559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BC444FF6-C447-B559-3E25-0E7FE279BB43}"/>
              </a:ext>
            </a:extLst>
          </p:cNvPr>
          <p:cNvSpPr txBox="1"/>
          <p:nvPr/>
        </p:nvSpPr>
        <p:spPr>
          <a:xfrm>
            <a:off x="118533" y="1389260"/>
            <a:ext cx="16086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一、锯削</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1EF5990-45A4-A31B-33C4-AD545CD0EE74}"/>
              </a:ext>
            </a:extLst>
          </p:cNvPr>
          <p:cNvSpPr txBox="1"/>
          <p:nvPr/>
        </p:nvSpPr>
        <p:spPr>
          <a:xfrm>
            <a:off x="482600" y="1832138"/>
            <a:ext cx="5105400" cy="2031325"/>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用手锯把材料或工件分割或切槽的方法称为锯削。锯削是一种粗加工，平面度可以控制在</a:t>
            </a:r>
            <a:r>
              <a:rPr lang="zh-CN" altLang="zh-CN" sz="1800" dirty="0">
                <a:effectLst/>
                <a:ea typeface="Times New Roman" panose="02020603050405020304" pitchFamily="18" charset="0"/>
              </a:rPr>
              <a:t>0.2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0.5mm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，具有操作方便、简单、灵活的特点，使得其在单件或小批量生产中，常用于分割各种材料及半成品、锯掉工件上多余部分、在工件上锯槽等。由此可见，手工锯削是钳工需要掌握的基本操作之一。</a:t>
            </a:r>
            <a:endParaRPr lang="zh-CN" altLang="en-US" dirty="0"/>
          </a:p>
        </p:txBody>
      </p:sp>
      <p:sp>
        <p:nvSpPr>
          <p:cNvPr id="10" name="文本框 9">
            <a:extLst>
              <a:ext uri="{FF2B5EF4-FFF2-40B4-BE49-F238E27FC236}">
                <a16:creationId xmlns:a16="http://schemas.microsoft.com/office/drawing/2014/main" id="{10AC482B-67FB-F52B-A462-3A4BC9B528F8}"/>
              </a:ext>
            </a:extLst>
          </p:cNvPr>
          <p:cNvSpPr txBox="1"/>
          <p:nvPr/>
        </p:nvSpPr>
        <p:spPr>
          <a:xfrm>
            <a:off x="118533" y="3715561"/>
            <a:ext cx="2201333"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二、锯削工具</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4F2E3FED-43AF-EF72-9773-525335AE906C}"/>
              </a:ext>
            </a:extLst>
          </p:cNvPr>
          <p:cNvSpPr txBox="1"/>
          <p:nvPr/>
        </p:nvSpPr>
        <p:spPr>
          <a:xfrm>
            <a:off x="194733" y="4084902"/>
            <a:ext cx="1286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锯弓</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a:extLst>
              <a:ext uri="{FF2B5EF4-FFF2-40B4-BE49-F238E27FC236}">
                <a16:creationId xmlns:a16="http://schemas.microsoft.com/office/drawing/2014/main" id="{DF9E77E3-166F-3123-5BB4-D83E999C7FB9}"/>
              </a:ext>
            </a:extLst>
          </p:cNvPr>
          <p:cNvPicPr>
            <a:picLocks noChangeAspect="1"/>
          </p:cNvPicPr>
          <p:nvPr/>
        </p:nvPicPr>
        <p:blipFill>
          <a:blip r:embed="rId4"/>
          <a:stretch>
            <a:fillRect/>
          </a:stretch>
        </p:blipFill>
        <p:spPr>
          <a:xfrm>
            <a:off x="2674417" y="4527780"/>
            <a:ext cx="2305029" cy="1931240"/>
          </a:xfrm>
          <a:prstGeom prst="rect">
            <a:avLst/>
          </a:prstGeom>
        </p:spPr>
      </p:pic>
      <p:sp>
        <p:nvSpPr>
          <p:cNvPr id="15" name="文本框 14">
            <a:extLst>
              <a:ext uri="{FF2B5EF4-FFF2-40B4-BE49-F238E27FC236}">
                <a16:creationId xmlns:a16="http://schemas.microsoft.com/office/drawing/2014/main" id="{BDD85B0A-92AE-6311-07D8-BF6EACCD2FA0}"/>
              </a:ext>
            </a:extLst>
          </p:cNvPr>
          <p:cNvSpPr txBox="1"/>
          <p:nvPr/>
        </p:nvSpPr>
        <p:spPr>
          <a:xfrm>
            <a:off x="482600" y="4664437"/>
            <a:ext cx="1837265"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锯弓是用来安装和张紧锯条的。</a:t>
            </a:r>
            <a:endParaRPr lang="zh-CN" altLang="en-US" dirty="0"/>
          </a:p>
        </p:txBody>
      </p:sp>
      <p:sp>
        <p:nvSpPr>
          <p:cNvPr id="17" name="文本框 16">
            <a:extLst>
              <a:ext uri="{FF2B5EF4-FFF2-40B4-BE49-F238E27FC236}">
                <a16:creationId xmlns:a16="http://schemas.microsoft.com/office/drawing/2014/main" id="{EF73EDFF-9E17-559D-3DFF-A04A05915219}"/>
              </a:ext>
            </a:extLst>
          </p:cNvPr>
          <p:cNvSpPr txBox="1"/>
          <p:nvPr/>
        </p:nvSpPr>
        <p:spPr>
          <a:xfrm>
            <a:off x="5846235" y="1389260"/>
            <a:ext cx="15155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17A3A967-A69B-9F8C-E93A-E50EA82D55CE}"/>
              </a:ext>
            </a:extLst>
          </p:cNvPr>
          <p:cNvSpPr txBox="1"/>
          <p:nvPr/>
        </p:nvSpPr>
        <p:spPr>
          <a:xfrm>
            <a:off x="5723466" y="1717428"/>
            <a:ext cx="2904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）锯条规格和应用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a:extLst>
              <a:ext uri="{FF2B5EF4-FFF2-40B4-BE49-F238E27FC236}">
                <a16:creationId xmlns:a16="http://schemas.microsoft.com/office/drawing/2014/main" id="{9D26F30C-2922-690C-BD8E-954B3EBC2244}"/>
              </a:ext>
            </a:extLst>
          </p:cNvPr>
          <p:cNvPicPr>
            <a:picLocks noChangeAspect="1"/>
          </p:cNvPicPr>
          <p:nvPr/>
        </p:nvPicPr>
        <p:blipFill>
          <a:blip r:embed="rId5"/>
          <a:stretch>
            <a:fillRect/>
          </a:stretch>
        </p:blipFill>
        <p:spPr>
          <a:xfrm>
            <a:off x="6316132" y="2160306"/>
            <a:ext cx="5276088" cy="1621536"/>
          </a:xfrm>
          <a:prstGeom prst="rect">
            <a:avLst/>
          </a:prstGeom>
        </p:spPr>
      </p:pic>
      <p:sp>
        <p:nvSpPr>
          <p:cNvPr id="22" name="文本框 21">
            <a:extLst>
              <a:ext uri="{FF2B5EF4-FFF2-40B4-BE49-F238E27FC236}">
                <a16:creationId xmlns:a16="http://schemas.microsoft.com/office/drawing/2014/main" id="{305AE445-DFC3-F807-4DF9-A6E2D5F0EE16}"/>
              </a:ext>
            </a:extLst>
          </p:cNvPr>
          <p:cNvSpPr txBox="1"/>
          <p:nvPr/>
        </p:nvSpPr>
        <p:spPr>
          <a:xfrm>
            <a:off x="5723466" y="3560403"/>
            <a:ext cx="2734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）锯齿的切削角度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F24D918D-C368-46B3-AC46-4F48E745906B}"/>
              </a:ext>
            </a:extLst>
          </p:cNvPr>
          <p:cNvSpPr txBox="1"/>
          <p:nvPr/>
        </p:nvSpPr>
        <p:spPr>
          <a:xfrm>
            <a:off x="5723466" y="3863463"/>
            <a:ext cx="2345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）锯条的安装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5" name="图片 24">
            <a:extLst>
              <a:ext uri="{FF2B5EF4-FFF2-40B4-BE49-F238E27FC236}">
                <a16:creationId xmlns:a16="http://schemas.microsoft.com/office/drawing/2014/main" id="{2A0040FA-59F1-5172-DCC3-BE99CE4ED486}"/>
              </a:ext>
            </a:extLst>
          </p:cNvPr>
          <p:cNvPicPr>
            <a:picLocks noChangeAspect="1"/>
          </p:cNvPicPr>
          <p:nvPr/>
        </p:nvPicPr>
        <p:blipFill>
          <a:blip r:embed="rId6"/>
          <a:stretch>
            <a:fillRect/>
          </a:stretch>
        </p:blipFill>
        <p:spPr>
          <a:xfrm>
            <a:off x="9616376" y="4306342"/>
            <a:ext cx="2490922" cy="1239326"/>
          </a:xfrm>
          <a:prstGeom prst="rect">
            <a:avLst/>
          </a:prstGeom>
        </p:spPr>
      </p:pic>
      <p:sp>
        <p:nvSpPr>
          <p:cNvPr id="27" name="文本框 26">
            <a:extLst>
              <a:ext uri="{FF2B5EF4-FFF2-40B4-BE49-F238E27FC236}">
                <a16:creationId xmlns:a16="http://schemas.microsoft.com/office/drawing/2014/main" id="{97F5D9A2-BE33-AED6-9E35-4BF3669682F8}"/>
              </a:ext>
            </a:extLst>
          </p:cNvPr>
          <p:cNvSpPr txBox="1"/>
          <p:nvPr/>
        </p:nvSpPr>
        <p:spPr>
          <a:xfrm>
            <a:off x="6142566" y="4224720"/>
            <a:ext cx="3475567" cy="1477328"/>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）锯条的安装手锯向前推进为起切削作用的运动方向，而向后拉动不起切削作用。在安装锯条时，注意锯齿方向，要使齿尖方向朝前，这时前角为零。</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a:extLst>
              <a:ext uri="{FF2B5EF4-FFF2-40B4-BE49-F238E27FC236}">
                <a16:creationId xmlns:a16="http://schemas.microsoft.com/office/drawing/2014/main" id="{252F439F-2719-061D-C584-F05F6FDA6AC7}"/>
              </a:ext>
            </a:extLst>
          </p:cNvPr>
          <p:cNvSpPr txBox="1"/>
          <p:nvPr/>
        </p:nvSpPr>
        <p:spPr>
          <a:xfrm>
            <a:off x="6142566" y="5617402"/>
            <a:ext cx="5985915" cy="923330"/>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）锯条安装不能太紧或太松，否则容易折断锯条或使锯缝产生歪斜。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ea typeface="Times New Roman" panose="02020603050405020304" pitchFamily="18" charset="0"/>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）装好的锯条应检查是否与锯弓在同一平面内。</a:t>
            </a:r>
            <a:endParaRPr lang="zh-CN" altLang="en-US" dirty="0"/>
          </a:p>
        </p:txBody>
      </p:sp>
    </p:spTree>
    <p:extLst>
      <p:ext uri="{BB962C8B-B14F-4D97-AF65-F5344CB8AC3E}">
        <p14:creationId xmlns:p14="http://schemas.microsoft.com/office/powerpoint/2010/main" val="5038563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1C079-0E92-B033-A801-2B72D575803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5C0D885-EA77-940C-C0CB-C44FA85294A1}"/>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B55BE24-688A-E52A-1821-89B44BE86D9F}"/>
              </a:ext>
            </a:extLst>
          </p:cNvPr>
          <p:cNvSpPr txBox="1"/>
          <p:nvPr/>
        </p:nvSpPr>
        <p:spPr>
          <a:xfrm>
            <a:off x="67733" y="752228"/>
            <a:ext cx="1591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813CD26D-5888-E009-EE9A-D7504D020E59}"/>
              </a:ext>
            </a:extLst>
          </p:cNvPr>
          <p:cNvSpPr txBox="1"/>
          <p:nvPr/>
        </p:nvSpPr>
        <p:spPr>
          <a:xfrm>
            <a:off x="419099" y="1130069"/>
            <a:ext cx="5621867"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为了减小锯缝两侧面对锯条的摩擦阻力，避免锯条被夹住或折断，锯条在制造时，锯齿按一定的规律左右错开，排列成一定形状，称为锯路。</a:t>
            </a:r>
            <a:endParaRPr lang="zh-CN" altLang="en-US" dirty="0"/>
          </a:p>
        </p:txBody>
      </p:sp>
      <p:sp>
        <p:nvSpPr>
          <p:cNvPr id="8" name="文本框 7">
            <a:extLst>
              <a:ext uri="{FF2B5EF4-FFF2-40B4-BE49-F238E27FC236}">
                <a16:creationId xmlns:a16="http://schemas.microsoft.com/office/drawing/2014/main" id="{DF0EDED7-3462-ABD9-FD14-C5E232A1FC7C}"/>
              </a:ext>
            </a:extLst>
          </p:cNvPr>
          <p:cNvSpPr txBox="1"/>
          <p:nvPr/>
        </p:nvSpPr>
        <p:spPr>
          <a:xfrm>
            <a:off x="177800" y="1909425"/>
            <a:ext cx="2599267" cy="442878"/>
          </a:xfrm>
          <a:prstGeom prst="rect">
            <a:avLst/>
          </a:prstGeom>
          <a:noFill/>
        </p:spPr>
        <p:txBody>
          <a:bodyPr wrap="square">
            <a:spAutoFit/>
          </a:bodyPr>
          <a:lstStyle/>
          <a:p>
            <a:pPr indent="2679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三、锯削的基本操作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43E221E6-C528-5A2E-BA5E-5F560B38AB0F}"/>
              </a:ext>
            </a:extLst>
          </p:cNvPr>
          <p:cNvSpPr txBox="1"/>
          <p:nvPr/>
        </p:nvSpPr>
        <p:spPr>
          <a:xfrm>
            <a:off x="177800" y="2233894"/>
            <a:ext cx="16764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装夹工件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4B627583-47BD-0408-8627-1A834A266808}"/>
              </a:ext>
            </a:extLst>
          </p:cNvPr>
          <p:cNvSpPr txBox="1"/>
          <p:nvPr/>
        </p:nvSpPr>
        <p:spPr>
          <a:xfrm>
            <a:off x="419099" y="2631909"/>
            <a:ext cx="48514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①工件一般应夹持在台虎钳的左面，以便操作。</a:t>
            </a:r>
            <a:endParaRPr lang="zh-CN" altLang="en-US" dirty="0"/>
          </a:p>
        </p:txBody>
      </p:sp>
      <p:sp>
        <p:nvSpPr>
          <p:cNvPr id="14" name="文本框 13">
            <a:extLst>
              <a:ext uri="{FF2B5EF4-FFF2-40B4-BE49-F238E27FC236}">
                <a16:creationId xmlns:a16="http://schemas.microsoft.com/office/drawing/2014/main" id="{B83A5566-250B-7D40-6502-3BE2C693E530}"/>
              </a:ext>
            </a:extLst>
          </p:cNvPr>
          <p:cNvSpPr txBox="1"/>
          <p:nvPr/>
        </p:nvSpPr>
        <p:spPr>
          <a:xfrm>
            <a:off x="419099" y="2930813"/>
            <a:ext cx="5621867"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②工件伸出钳口不应过长，防止工件在锯削时产生振动（应保持锯缝距离钳口侧面</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③锯缝线要与钳口侧面保持平行，以便控制锯缝不偏离划线线条。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④夹持要牢固，同时要避免将工件夹变形或夹坏已加工表面。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1BBDE839-F6CE-F635-ED00-BBDE5384E242}"/>
              </a:ext>
            </a:extLst>
          </p:cNvPr>
          <p:cNvSpPr txBox="1"/>
          <p:nvPr/>
        </p:nvSpPr>
        <p:spPr>
          <a:xfrm>
            <a:off x="228600" y="4541165"/>
            <a:ext cx="16256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起锯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a:extLst>
              <a:ext uri="{FF2B5EF4-FFF2-40B4-BE49-F238E27FC236}">
                <a16:creationId xmlns:a16="http://schemas.microsoft.com/office/drawing/2014/main" id="{C6ACAB45-ACD7-94B6-4B0D-D9C96991BE4D}"/>
              </a:ext>
            </a:extLst>
          </p:cNvPr>
          <p:cNvPicPr>
            <a:picLocks noChangeAspect="1"/>
          </p:cNvPicPr>
          <p:nvPr/>
        </p:nvPicPr>
        <p:blipFill>
          <a:blip r:embed="rId2"/>
          <a:stretch>
            <a:fillRect/>
          </a:stretch>
        </p:blipFill>
        <p:spPr>
          <a:xfrm>
            <a:off x="846975" y="4984043"/>
            <a:ext cx="4766113" cy="1708087"/>
          </a:xfrm>
          <a:prstGeom prst="rect">
            <a:avLst/>
          </a:prstGeom>
        </p:spPr>
      </p:pic>
      <p:pic>
        <p:nvPicPr>
          <p:cNvPr id="18" name="图片 17">
            <a:extLst>
              <a:ext uri="{FF2B5EF4-FFF2-40B4-BE49-F238E27FC236}">
                <a16:creationId xmlns:a16="http://schemas.microsoft.com/office/drawing/2014/main" id="{1FA85B36-988D-9A56-C8A3-785E6D559C92}"/>
              </a:ext>
            </a:extLst>
          </p:cNvPr>
          <p:cNvPicPr>
            <a:picLocks noChangeAspect="1"/>
          </p:cNvPicPr>
          <p:nvPr/>
        </p:nvPicPr>
        <p:blipFill>
          <a:blip r:embed="rId3"/>
          <a:stretch>
            <a:fillRect/>
          </a:stretch>
        </p:blipFill>
        <p:spPr>
          <a:xfrm>
            <a:off x="6494161" y="925480"/>
            <a:ext cx="2861194" cy="1826188"/>
          </a:xfrm>
          <a:prstGeom prst="rect">
            <a:avLst/>
          </a:prstGeom>
        </p:spPr>
      </p:pic>
      <p:sp>
        <p:nvSpPr>
          <p:cNvPr id="20" name="文本框 19">
            <a:extLst>
              <a:ext uri="{FF2B5EF4-FFF2-40B4-BE49-F238E27FC236}">
                <a16:creationId xmlns:a16="http://schemas.microsoft.com/office/drawing/2014/main" id="{1EA100F0-E6CA-8C12-AE41-312E3B406AE1}"/>
              </a:ext>
            </a:extLst>
          </p:cNvPr>
          <p:cNvSpPr txBox="1"/>
          <p:nvPr/>
        </p:nvSpPr>
        <p:spPr>
          <a:xfrm>
            <a:off x="9355355" y="925479"/>
            <a:ext cx="2658845"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起锯时，用左手拇指靠住锯条，使锯条能正确地锯在所需位置上，起锯行程要短，压力要小，速度要慢。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ACFD0851-A668-5091-61FE-D7714387B729}"/>
              </a:ext>
            </a:extLst>
          </p:cNvPr>
          <p:cNvSpPr txBox="1"/>
          <p:nvPr/>
        </p:nvSpPr>
        <p:spPr>
          <a:xfrm>
            <a:off x="6151036" y="2709374"/>
            <a:ext cx="2197099"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手锯握法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a:extLst>
              <a:ext uri="{FF2B5EF4-FFF2-40B4-BE49-F238E27FC236}">
                <a16:creationId xmlns:a16="http://schemas.microsoft.com/office/drawing/2014/main" id="{4B0E9CE9-E67B-42EF-6EB8-D58B90B55316}"/>
              </a:ext>
            </a:extLst>
          </p:cNvPr>
          <p:cNvPicPr>
            <a:picLocks noChangeAspect="1"/>
          </p:cNvPicPr>
          <p:nvPr/>
        </p:nvPicPr>
        <p:blipFill>
          <a:blip r:embed="rId4"/>
          <a:stretch>
            <a:fillRect/>
          </a:stretch>
        </p:blipFill>
        <p:spPr>
          <a:xfrm>
            <a:off x="6494161" y="3156850"/>
            <a:ext cx="3208760" cy="1591813"/>
          </a:xfrm>
          <a:prstGeom prst="rect">
            <a:avLst/>
          </a:prstGeom>
        </p:spPr>
      </p:pic>
      <p:sp>
        <p:nvSpPr>
          <p:cNvPr id="25" name="文本框 24">
            <a:extLst>
              <a:ext uri="{FF2B5EF4-FFF2-40B4-BE49-F238E27FC236}">
                <a16:creationId xmlns:a16="http://schemas.microsoft.com/office/drawing/2014/main" id="{55DD7307-C37C-5568-33FE-CF364E023504}"/>
              </a:ext>
            </a:extLst>
          </p:cNvPr>
          <p:cNvSpPr txBox="1"/>
          <p:nvPr/>
        </p:nvSpPr>
        <p:spPr>
          <a:xfrm>
            <a:off x="9706514" y="3050357"/>
            <a:ext cx="2658845"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右手满握锯弓手柄，左手轻扶锯弓前端，拇指压在锯弓背上，其他四指轻扶弓架前端，将锯弓扶正扶稳，使在锯削时锯弓平稳运动。</a:t>
            </a:r>
            <a:endParaRPr lang="zh-CN" altLang="en-US" dirty="0"/>
          </a:p>
        </p:txBody>
      </p:sp>
      <p:sp>
        <p:nvSpPr>
          <p:cNvPr id="27" name="文本框 26">
            <a:extLst>
              <a:ext uri="{FF2B5EF4-FFF2-40B4-BE49-F238E27FC236}">
                <a16:creationId xmlns:a16="http://schemas.microsoft.com/office/drawing/2014/main" id="{3E653366-9F25-37E6-FE15-C35D387BC6A7}"/>
              </a:ext>
            </a:extLst>
          </p:cNvPr>
          <p:cNvSpPr txBox="1"/>
          <p:nvPr/>
        </p:nvSpPr>
        <p:spPr>
          <a:xfrm>
            <a:off x="6371341" y="4804683"/>
            <a:ext cx="1727200" cy="369332"/>
          </a:xfrm>
          <a:prstGeom prst="rect">
            <a:avLst/>
          </a:prstGeom>
          <a:noFill/>
        </p:spPr>
        <p:txBody>
          <a:bodyPr wrap="square">
            <a:spAutoFit/>
          </a:bodyPr>
          <a:lstStyle/>
          <a:p>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锯削的站位</a:t>
            </a:r>
            <a:endParaRPr lang="zh-CN" altLang="en-US" dirty="0"/>
          </a:p>
        </p:txBody>
      </p:sp>
      <p:pic>
        <p:nvPicPr>
          <p:cNvPr id="28" name="图片 27">
            <a:extLst>
              <a:ext uri="{FF2B5EF4-FFF2-40B4-BE49-F238E27FC236}">
                <a16:creationId xmlns:a16="http://schemas.microsoft.com/office/drawing/2014/main" id="{D9D511B4-5BCD-0FE7-35D5-6069D5013AB1}"/>
              </a:ext>
            </a:extLst>
          </p:cNvPr>
          <p:cNvPicPr>
            <a:picLocks noChangeAspect="1"/>
          </p:cNvPicPr>
          <p:nvPr/>
        </p:nvPicPr>
        <p:blipFill>
          <a:blip r:embed="rId5"/>
          <a:stretch>
            <a:fillRect/>
          </a:stretch>
        </p:blipFill>
        <p:spPr>
          <a:xfrm>
            <a:off x="9000067" y="4841979"/>
            <a:ext cx="3152767" cy="1954430"/>
          </a:xfrm>
          <a:prstGeom prst="rect">
            <a:avLst/>
          </a:prstGeom>
        </p:spPr>
      </p:pic>
      <p:sp>
        <p:nvSpPr>
          <p:cNvPr id="30" name="文本框 29">
            <a:extLst>
              <a:ext uri="{FF2B5EF4-FFF2-40B4-BE49-F238E27FC236}">
                <a16:creationId xmlns:a16="http://schemas.microsoft.com/office/drawing/2014/main" id="{F981F96B-F93A-E42A-7E3A-0771CA4D9CFA}"/>
              </a:ext>
            </a:extLst>
          </p:cNvPr>
          <p:cNvSpPr txBox="1"/>
          <p:nvPr/>
        </p:nvSpPr>
        <p:spPr>
          <a:xfrm>
            <a:off x="6371341" y="5072120"/>
            <a:ext cx="2706625"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两脚互呈一定角度，左脚跨前半步，膝盖处略有弯曲，保持自然，右脚站稳伸直，不要过于用力，重心偏于右脚，身体与台虎钳中心线大致呈</a:t>
            </a:r>
            <a:r>
              <a:rPr lang="zh-CN" altLang="zh-CN" sz="1800" dirty="0">
                <a:effectLst/>
                <a:ea typeface="Times New Roman" panose="02020603050405020304" pitchFamily="18" charset="0"/>
              </a:rPr>
              <a:t>45°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1246449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7F455-0BA2-E6B7-178C-9FCB7608975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3DD1EFA-FAE1-F7C0-E4FD-D047D775395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52D944D7-3BD4-2E28-E46C-352663573E0A}"/>
              </a:ext>
            </a:extLst>
          </p:cNvPr>
          <p:cNvSpPr txBox="1"/>
          <p:nvPr/>
        </p:nvSpPr>
        <p:spPr>
          <a:xfrm>
            <a:off x="135467" y="709895"/>
            <a:ext cx="18457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锯削的动作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C32FC93B-20D8-48B1-7DAF-3F3500C2E32A}"/>
              </a:ext>
            </a:extLst>
          </p:cNvPr>
          <p:cNvSpPr txBox="1"/>
          <p:nvPr/>
        </p:nvSpPr>
        <p:spPr>
          <a:xfrm>
            <a:off x="67734" y="1014694"/>
            <a:ext cx="2133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）锯削姿势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DC9835A2-8CD3-854E-7B69-35F116061CB2}"/>
              </a:ext>
            </a:extLst>
          </p:cNvPr>
          <p:cNvPicPr>
            <a:picLocks noChangeAspect="1"/>
          </p:cNvPicPr>
          <p:nvPr/>
        </p:nvPicPr>
        <p:blipFill>
          <a:blip r:embed="rId2"/>
          <a:stretch>
            <a:fillRect/>
          </a:stretch>
        </p:blipFill>
        <p:spPr>
          <a:xfrm>
            <a:off x="534196" y="1457572"/>
            <a:ext cx="5078408" cy="2078916"/>
          </a:xfrm>
          <a:prstGeom prst="rect">
            <a:avLst/>
          </a:prstGeom>
        </p:spPr>
      </p:pic>
      <p:sp>
        <p:nvSpPr>
          <p:cNvPr id="9" name="文本框 8">
            <a:extLst>
              <a:ext uri="{FF2B5EF4-FFF2-40B4-BE49-F238E27FC236}">
                <a16:creationId xmlns:a16="http://schemas.microsoft.com/office/drawing/2014/main" id="{51A28D93-E11C-D85B-8358-41EDD1D838AD}"/>
              </a:ext>
            </a:extLst>
          </p:cNvPr>
          <p:cNvSpPr txBox="1"/>
          <p:nvPr/>
        </p:nvSpPr>
        <p:spPr>
          <a:xfrm>
            <a:off x="364066" y="3536488"/>
            <a:ext cx="20574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）锯削的用力</a:t>
            </a:r>
            <a:endParaRPr lang="zh-CN" altLang="en-US" dirty="0"/>
          </a:p>
        </p:txBody>
      </p:sp>
      <p:sp>
        <p:nvSpPr>
          <p:cNvPr id="11" name="文本框 10">
            <a:extLst>
              <a:ext uri="{FF2B5EF4-FFF2-40B4-BE49-F238E27FC236}">
                <a16:creationId xmlns:a16="http://schemas.microsoft.com/office/drawing/2014/main" id="{378946A7-467B-CA84-0729-A723EC00292C}"/>
              </a:ext>
            </a:extLst>
          </p:cNvPr>
          <p:cNvSpPr txBox="1"/>
          <p:nvPr/>
        </p:nvSpPr>
        <p:spPr>
          <a:xfrm>
            <a:off x="465666" y="3841287"/>
            <a:ext cx="5342467"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在锯削运动时，推力和压力由右手控制，左手主要配合右手，使锯弓平稳运动，压力不要过大。手锯前进为切削行程，施加压力；返回行程不切削，自然拉回，不施加压力；在工件将要锯断时压力要小。</a:t>
            </a:r>
            <a:endParaRPr lang="zh-CN" altLang="en-US" dirty="0"/>
          </a:p>
        </p:txBody>
      </p:sp>
      <p:sp>
        <p:nvSpPr>
          <p:cNvPr id="13" name="文本框 12">
            <a:extLst>
              <a:ext uri="{FF2B5EF4-FFF2-40B4-BE49-F238E27FC236}">
                <a16:creationId xmlns:a16="http://schemas.microsoft.com/office/drawing/2014/main" id="{454A129A-68C7-B846-1683-04B63D4A4AC2}"/>
              </a:ext>
            </a:extLst>
          </p:cNvPr>
          <p:cNvSpPr txBox="1"/>
          <p:nvPr/>
        </p:nvSpPr>
        <p:spPr>
          <a:xfrm>
            <a:off x="105834" y="4903537"/>
            <a:ext cx="2057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）锯削速度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AAE7B74E-7CD6-9413-53F9-F476191B6E16}"/>
              </a:ext>
            </a:extLst>
          </p:cNvPr>
          <p:cNvSpPr txBox="1"/>
          <p:nvPr/>
        </p:nvSpPr>
        <p:spPr>
          <a:xfrm>
            <a:off x="465666" y="5346415"/>
            <a:ext cx="5266267"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锯削速度一般为</a:t>
            </a:r>
            <a:r>
              <a:rPr lang="zh-CN" altLang="zh-CN" sz="1800" dirty="0">
                <a:effectLst/>
                <a:ea typeface="Times New Roman" panose="02020603050405020304" pitchFamily="18" charset="0"/>
              </a:rPr>
              <a:t>40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次</a:t>
            </a:r>
            <a:r>
              <a:rPr lang="zh-CN" altLang="zh-CN" sz="1800" dirty="0">
                <a:effectLst/>
                <a:ea typeface="Times New Roman" panose="02020603050405020304" pitchFamily="18" charset="0"/>
              </a:rPr>
              <a:t>/min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左右，锯软材料时速度可适当快些；锯硬材料时慢些。速度过慢，影响锯削效率；过快，锯条发热严重，锯齿容易磨损。</a:t>
            </a:r>
            <a:endParaRPr lang="zh-CN" altLang="en-US" dirty="0"/>
          </a:p>
        </p:txBody>
      </p:sp>
      <p:sp>
        <p:nvSpPr>
          <p:cNvPr id="17" name="文本框 16">
            <a:extLst>
              <a:ext uri="{FF2B5EF4-FFF2-40B4-BE49-F238E27FC236}">
                <a16:creationId xmlns:a16="http://schemas.microsoft.com/office/drawing/2014/main" id="{363095EA-39B1-802D-F184-F8EEEBAD0927}"/>
              </a:ext>
            </a:extLst>
          </p:cNvPr>
          <p:cNvSpPr txBox="1"/>
          <p:nvPr/>
        </p:nvSpPr>
        <p:spPr>
          <a:xfrm>
            <a:off x="5612604" y="862295"/>
            <a:ext cx="23876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四、典型材料锯削</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243A4675-9BA9-507C-2AB8-40F8C447FC2A}"/>
              </a:ext>
            </a:extLst>
          </p:cNvPr>
          <p:cNvSpPr txBox="1"/>
          <p:nvPr/>
        </p:nvSpPr>
        <p:spPr>
          <a:xfrm>
            <a:off x="5688804" y="1167094"/>
            <a:ext cx="2235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棒料的锯削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C2B515BF-6A2F-2A38-CFB6-FE867CCD6413}"/>
              </a:ext>
            </a:extLst>
          </p:cNvPr>
          <p:cNvSpPr txBox="1"/>
          <p:nvPr/>
        </p:nvSpPr>
        <p:spPr>
          <a:xfrm>
            <a:off x="5688804" y="1471893"/>
            <a:ext cx="1955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薄板料锯削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F2FBF434-274B-ABF2-1490-4CE6A957C358}"/>
              </a:ext>
            </a:extLst>
          </p:cNvPr>
          <p:cNvPicPr>
            <a:picLocks noChangeAspect="1"/>
          </p:cNvPicPr>
          <p:nvPr/>
        </p:nvPicPr>
        <p:blipFill>
          <a:blip r:embed="rId3"/>
          <a:stretch>
            <a:fillRect/>
          </a:stretch>
        </p:blipFill>
        <p:spPr>
          <a:xfrm>
            <a:off x="6806404" y="1914771"/>
            <a:ext cx="3257798" cy="1248118"/>
          </a:xfrm>
          <a:prstGeom prst="rect">
            <a:avLst/>
          </a:prstGeom>
        </p:spPr>
      </p:pic>
      <p:sp>
        <p:nvSpPr>
          <p:cNvPr id="24" name="文本框 23">
            <a:extLst>
              <a:ext uri="{FF2B5EF4-FFF2-40B4-BE49-F238E27FC236}">
                <a16:creationId xmlns:a16="http://schemas.microsoft.com/office/drawing/2014/main" id="{09F5F2CA-B6AD-A327-918F-D9278714B5DB}"/>
              </a:ext>
            </a:extLst>
          </p:cNvPr>
          <p:cNvSpPr txBox="1"/>
          <p:nvPr/>
        </p:nvSpPr>
        <p:spPr>
          <a:xfrm>
            <a:off x="5748071" y="3093850"/>
            <a:ext cx="18965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管件锯削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a:extLst>
              <a:ext uri="{FF2B5EF4-FFF2-40B4-BE49-F238E27FC236}">
                <a16:creationId xmlns:a16="http://schemas.microsoft.com/office/drawing/2014/main" id="{04F5CA09-ED51-D6C2-D5C9-6C6B9A4B8C69}"/>
              </a:ext>
            </a:extLst>
          </p:cNvPr>
          <p:cNvSpPr txBox="1"/>
          <p:nvPr/>
        </p:nvSpPr>
        <p:spPr>
          <a:xfrm>
            <a:off x="5748071" y="3367279"/>
            <a:ext cx="1786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深缝锯削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948AAD0C-EABE-4228-51C1-67570D1CCDC1}"/>
              </a:ext>
            </a:extLst>
          </p:cNvPr>
          <p:cNvSpPr txBox="1"/>
          <p:nvPr/>
        </p:nvSpPr>
        <p:spPr>
          <a:xfrm>
            <a:off x="5679541" y="3695112"/>
            <a:ext cx="47582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五、锯削时常见问题及其产生原因解析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0B043CF5-4FA1-1DAE-D592-685EECB1C144}"/>
              </a:ext>
            </a:extLst>
          </p:cNvPr>
          <p:cNvSpPr txBox="1"/>
          <p:nvPr/>
        </p:nvSpPr>
        <p:spPr>
          <a:xfrm>
            <a:off x="5748071" y="4003020"/>
            <a:ext cx="2379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锯条折断的原因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0" name="文本框 39">
            <a:extLst>
              <a:ext uri="{FF2B5EF4-FFF2-40B4-BE49-F238E27FC236}">
                <a16:creationId xmlns:a16="http://schemas.microsoft.com/office/drawing/2014/main" id="{C6BAC235-168C-CC79-9E8D-E9A9408A582F}"/>
              </a:ext>
            </a:extLst>
          </p:cNvPr>
          <p:cNvSpPr txBox="1"/>
          <p:nvPr/>
        </p:nvSpPr>
        <p:spPr>
          <a:xfrm>
            <a:off x="5990166" y="4364842"/>
            <a:ext cx="6096000" cy="2308324"/>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）工件未夹紧，锯割时工件有松动。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）锯条装得过松或过紧。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）锯割压力过大或锯割用力突然偏离锯缝方向。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）强行纠正歪斜的锯缝或调换新锯条后仍沿原锯缝过猛锯下。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）锯割时锯条中间局部磨损，当拉长锯割时被卡住引起折断。</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）中途停止使用时，手锯未从工件中取出而碰断。</a:t>
            </a:r>
            <a:endParaRPr lang="zh-CN" altLang="en-US" dirty="0"/>
          </a:p>
        </p:txBody>
      </p:sp>
    </p:spTree>
    <p:extLst>
      <p:ext uri="{BB962C8B-B14F-4D97-AF65-F5344CB8AC3E}">
        <p14:creationId xmlns:p14="http://schemas.microsoft.com/office/powerpoint/2010/main" val="21595422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FDF81-7BFC-4501-3ACF-F01CADBF593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B06EDD3-276A-B3AA-1D8F-8C551DF1E78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69E8FB79-9AD3-F632-2F8E-667D580F2FF9}"/>
              </a:ext>
            </a:extLst>
          </p:cNvPr>
          <p:cNvSpPr txBox="1"/>
          <p:nvPr/>
        </p:nvSpPr>
        <p:spPr>
          <a:xfrm>
            <a:off x="6552472" y="948690"/>
            <a:ext cx="5511801" cy="5909310"/>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锯削注意事项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）应根据所加工材料的硬度和厚度正确选用锯条，锯条安装的松紧程度要适度，根据手感应随时调整。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）锯削前，要在锯削的路线上划线，锯削的时候以划好的线作为参考，贴着线往下锯，但是不能把参考线锯掉。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）被锯削的工件要夹紧，锯削中不能有位移和振动；锯削线离工件支撑点要近。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）锯削时要扶正锯弓，防止歪斜，起锯要平稳，起锯角不应超过</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，角度过大时，锯齿易被工件卡夹。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）锯削时，向前推锯时双手要适当加力；向后退锯时，应将锯弓略微抬起，不要施加压力。用力的大小应根据被锯削工件的硬度来确定，硬度大的可加力大些，硬度小的可加力小些。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）锯削时最好使锯条的全部长度都能进行锯削，一般锯弓的往复长度不应小于锯条长度的</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）安装或更换新锯条时，必须注意保证锯条的齿尖方向要朝前；锯削中途更换新锯条后，应掉头锯削，不宜沿原锯缝锯削；当工件快被锯断时，应用手扶住，以免工件下落。</a:t>
            </a:r>
            <a:endParaRPr lang="zh-CN" altLang="en-US" dirty="0"/>
          </a:p>
        </p:txBody>
      </p:sp>
      <p:sp>
        <p:nvSpPr>
          <p:cNvPr id="5" name="文本框 4">
            <a:extLst>
              <a:ext uri="{FF2B5EF4-FFF2-40B4-BE49-F238E27FC236}">
                <a16:creationId xmlns:a16="http://schemas.microsoft.com/office/drawing/2014/main" id="{BDFE0D8C-2485-D014-C543-DD44323B24F7}"/>
              </a:ext>
            </a:extLst>
          </p:cNvPr>
          <p:cNvSpPr txBox="1"/>
          <p:nvPr/>
        </p:nvSpPr>
        <p:spPr>
          <a:xfrm>
            <a:off x="181636" y="4365991"/>
            <a:ext cx="2760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锯齿磨损过快的原因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BD4F2832-2672-9D13-F433-03B417D1D145}"/>
              </a:ext>
            </a:extLst>
          </p:cNvPr>
          <p:cNvSpPr txBox="1"/>
          <p:nvPr/>
        </p:nvSpPr>
        <p:spPr>
          <a:xfrm>
            <a:off x="320211" y="4808869"/>
            <a:ext cx="5775789" cy="923330"/>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）锯削速度太快使锯条过热，加剧锯条磨损。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）锯削硬材料时没有加润滑液。</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）锯削过硬的材料。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D9AE57AA-3CB8-FAE1-F14B-6AD967E35090}"/>
              </a:ext>
            </a:extLst>
          </p:cNvPr>
          <p:cNvSpPr txBox="1"/>
          <p:nvPr/>
        </p:nvSpPr>
        <p:spPr>
          <a:xfrm>
            <a:off x="122369" y="1988703"/>
            <a:ext cx="4140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锯缝产生歪斜的原因及解决措施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DD03777B-AD0F-5C14-4C92-53F0614C5447}"/>
              </a:ext>
            </a:extLst>
          </p:cNvPr>
          <p:cNvSpPr txBox="1"/>
          <p:nvPr/>
        </p:nvSpPr>
        <p:spPr>
          <a:xfrm>
            <a:off x="320211" y="2431581"/>
            <a:ext cx="5572986" cy="2031325"/>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）工件安装时，锯缝线未能与铅垂线方向一致。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）锯条安装太松或与锯弓平面扭曲。</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）使用锯齿两面磨损不均的锯条。要及时发现，更换锯条。</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）锯割压力过大使锯条左右偏摆。</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）锯弓未扶正或用力歪斜，使锯条背偏离锯缝中心平面，而斜靠在锯割断面的一侧。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6859F64B-EA51-3D5D-3C4F-3D980015945C}"/>
              </a:ext>
            </a:extLst>
          </p:cNvPr>
          <p:cNvSpPr txBox="1"/>
          <p:nvPr/>
        </p:nvSpPr>
        <p:spPr>
          <a:xfrm>
            <a:off x="122369" y="766314"/>
            <a:ext cx="24045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锯齿崩裂的原因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1D3D44D6-60ED-BC2F-D575-69F05B31BF97}"/>
              </a:ext>
            </a:extLst>
          </p:cNvPr>
          <p:cNvSpPr txBox="1"/>
          <p:nvPr/>
        </p:nvSpPr>
        <p:spPr>
          <a:xfrm>
            <a:off x="320211" y="1162288"/>
            <a:ext cx="5972837" cy="923330"/>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）锯条选择不当，如锯薄板料、管子时用粗齿。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）起锯时起锯角太大，锯齿卡住后仍然继续用力前推。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）锯割运动突然摆动过大或锯齿有过猛撞击。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471140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E6374-0AC5-0876-B28B-00FDE960A0F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32D63A3-ABF7-B956-0A38-991068091446}"/>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EE53FA88-0513-0CD6-EBD6-469E30BC77B2}"/>
              </a:ext>
            </a:extLst>
          </p:cNvPr>
          <p:cNvSpPr txBox="1"/>
          <p:nvPr/>
        </p:nvSpPr>
        <p:spPr>
          <a:xfrm>
            <a:off x="1024467" y="955334"/>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7" name="图形 6" descr="书籍">
            <a:extLst>
              <a:ext uri="{FF2B5EF4-FFF2-40B4-BE49-F238E27FC236}">
                <a16:creationId xmlns:a16="http://schemas.microsoft.com/office/drawing/2014/main" id="{4013DAB4-ED0B-3FCB-938C-29580538A23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924079"/>
            <a:ext cx="541867" cy="526840"/>
          </a:xfrm>
          <a:prstGeom prst="rect">
            <a:avLst/>
          </a:prstGeom>
        </p:spPr>
      </p:pic>
      <p:sp>
        <p:nvSpPr>
          <p:cNvPr id="9" name="文本框 8">
            <a:extLst>
              <a:ext uri="{FF2B5EF4-FFF2-40B4-BE49-F238E27FC236}">
                <a16:creationId xmlns:a16="http://schemas.microsoft.com/office/drawing/2014/main" id="{932BC288-F23C-130D-6EA9-F611A98690C9}"/>
              </a:ext>
            </a:extLst>
          </p:cNvPr>
          <p:cNvSpPr txBox="1"/>
          <p:nvPr/>
        </p:nvSpPr>
        <p:spPr>
          <a:xfrm>
            <a:off x="558800" y="1575088"/>
            <a:ext cx="2980267" cy="369332"/>
          </a:xfrm>
          <a:prstGeom prst="rect">
            <a:avLst/>
          </a:prstGeom>
          <a:noFill/>
        </p:spPr>
        <p:txBody>
          <a:bodyPr wrap="square">
            <a:spAutoFit/>
          </a:bodyPr>
          <a:lstStyle/>
          <a:p>
            <a:r>
              <a:rPr lang="zh-CN" altLang="en-US" sz="1800" b="1" dirty="0">
                <a:effectLst/>
                <a:latin typeface="Times New Roman" panose="02020603050405020304" pitchFamily="18" charset="0"/>
                <a:ea typeface="宋体" panose="02010600030101010101" pitchFamily="2" charset="-122"/>
                <a:cs typeface="Times New Roman" panose="02020603050405020304" pitchFamily="18" charset="0"/>
              </a:rPr>
              <a:t>一、</a:t>
            </a: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钳工操作的安全防护</a:t>
            </a:r>
            <a:endParaRPr lang="zh-CN" altLang="en-US" dirty="0"/>
          </a:p>
        </p:txBody>
      </p:sp>
      <p:sp>
        <p:nvSpPr>
          <p:cNvPr id="11" name="文本框 10">
            <a:extLst>
              <a:ext uri="{FF2B5EF4-FFF2-40B4-BE49-F238E27FC236}">
                <a16:creationId xmlns:a16="http://schemas.microsoft.com/office/drawing/2014/main" id="{38507C02-3AF5-176D-50C2-ABFF315ECCF7}"/>
              </a:ext>
            </a:extLst>
          </p:cNvPr>
          <p:cNvSpPr txBox="1"/>
          <p:nvPr/>
        </p:nvSpPr>
        <p:spPr>
          <a:xfrm>
            <a:off x="541866" y="1944420"/>
            <a:ext cx="1507067" cy="369332"/>
          </a:xfrm>
          <a:prstGeom prst="rect">
            <a:avLst/>
          </a:prstGeom>
          <a:noFill/>
        </p:spPr>
        <p:txBody>
          <a:bodyPr wrap="square">
            <a:spAutoFit/>
          </a:bodyPr>
          <a:lstStyle/>
          <a:p>
            <a:r>
              <a:rPr lang="zh-CN" altLang="zh-CN" sz="1800" dirty="0">
                <a:effectLst/>
                <a:ea typeface="Times New Roman" panose="02020603050405020304" pitchFamily="18" charset="0"/>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规范着装</a:t>
            </a:r>
            <a:endParaRPr lang="zh-CN" altLang="en-US" dirty="0"/>
          </a:p>
        </p:txBody>
      </p:sp>
      <p:sp>
        <p:nvSpPr>
          <p:cNvPr id="13" name="文本框 12">
            <a:extLst>
              <a:ext uri="{FF2B5EF4-FFF2-40B4-BE49-F238E27FC236}">
                <a16:creationId xmlns:a16="http://schemas.microsoft.com/office/drawing/2014/main" id="{1814AB89-7C4D-EFB2-09C5-97995435B584}"/>
              </a:ext>
            </a:extLst>
          </p:cNvPr>
          <p:cNvSpPr txBox="1"/>
          <p:nvPr/>
        </p:nvSpPr>
        <p:spPr>
          <a:xfrm>
            <a:off x="3826933" y="1944420"/>
            <a:ext cx="18118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保护听力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099C17A8-B9B8-4036-D5F0-4D714826D971}"/>
              </a:ext>
            </a:extLst>
          </p:cNvPr>
          <p:cNvSpPr txBox="1"/>
          <p:nvPr/>
        </p:nvSpPr>
        <p:spPr>
          <a:xfrm>
            <a:off x="3826933" y="2387298"/>
            <a:ext cx="19642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保护眼睛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907402E3-5058-B5E1-B22C-9F4E3E56BA2C}"/>
              </a:ext>
            </a:extLst>
          </p:cNvPr>
          <p:cNvSpPr txBox="1"/>
          <p:nvPr/>
        </p:nvSpPr>
        <p:spPr>
          <a:xfrm>
            <a:off x="3856566" y="4430569"/>
            <a:ext cx="2336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保护头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DAFBAD4A-BB4E-186C-2C0F-2220196EEC48}"/>
              </a:ext>
            </a:extLst>
          </p:cNvPr>
          <p:cNvSpPr txBox="1"/>
          <p:nvPr/>
        </p:nvSpPr>
        <p:spPr>
          <a:xfrm>
            <a:off x="7593927" y="1941507"/>
            <a:ext cx="18118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保护脚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AAEA259F-A2E4-3A17-BDF2-AE5DCC631878}"/>
              </a:ext>
            </a:extLst>
          </p:cNvPr>
          <p:cNvSpPr txBox="1"/>
          <p:nvPr/>
        </p:nvSpPr>
        <p:spPr>
          <a:xfrm>
            <a:off x="7593927" y="2313752"/>
            <a:ext cx="2590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不留长发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809FB500-6F60-D47F-1E7B-2CD91B77F603}"/>
              </a:ext>
            </a:extLst>
          </p:cNvPr>
          <p:cNvSpPr txBox="1"/>
          <p:nvPr/>
        </p:nvSpPr>
        <p:spPr>
          <a:xfrm>
            <a:off x="7681607" y="5025847"/>
            <a:ext cx="2091939"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不佩戴饰物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6" name="图片 25">
            <a:extLst>
              <a:ext uri="{FF2B5EF4-FFF2-40B4-BE49-F238E27FC236}">
                <a16:creationId xmlns:a16="http://schemas.microsoft.com/office/drawing/2014/main" id="{EF4B3C41-96CD-4A50-C950-4A8997A83889}"/>
              </a:ext>
            </a:extLst>
          </p:cNvPr>
          <p:cNvPicPr>
            <a:picLocks noChangeAspect="1"/>
          </p:cNvPicPr>
          <p:nvPr/>
        </p:nvPicPr>
        <p:blipFill>
          <a:blip r:embed="rId4"/>
          <a:stretch>
            <a:fillRect/>
          </a:stretch>
        </p:blipFill>
        <p:spPr>
          <a:xfrm>
            <a:off x="7930283" y="2811765"/>
            <a:ext cx="3933668" cy="2061682"/>
          </a:xfrm>
          <a:prstGeom prst="rect">
            <a:avLst/>
          </a:prstGeom>
        </p:spPr>
      </p:pic>
      <p:pic>
        <p:nvPicPr>
          <p:cNvPr id="27" name="图片 26">
            <a:extLst>
              <a:ext uri="{FF2B5EF4-FFF2-40B4-BE49-F238E27FC236}">
                <a16:creationId xmlns:a16="http://schemas.microsoft.com/office/drawing/2014/main" id="{8C05FCF8-7E87-277A-6019-FF6C4BFED940}"/>
              </a:ext>
            </a:extLst>
          </p:cNvPr>
          <p:cNvPicPr>
            <a:picLocks noChangeAspect="1"/>
          </p:cNvPicPr>
          <p:nvPr/>
        </p:nvPicPr>
        <p:blipFill>
          <a:blip r:embed="rId5"/>
          <a:stretch>
            <a:fillRect/>
          </a:stretch>
        </p:blipFill>
        <p:spPr>
          <a:xfrm>
            <a:off x="3962572" y="4873447"/>
            <a:ext cx="3657255" cy="1560139"/>
          </a:xfrm>
          <a:prstGeom prst="rect">
            <a:avLst/>
          </a:prstGeom>
        </p:spPr>
      </p:pic>
      <p:pic>
        <p:nvPicPr>
          <p:cNvPr id="28" name="图片 27">
            <a:extLst>
              <a:ext uri="{FF2B5EF4-FFF2-40B4-BE49-F238E27FC236}">
                <a16:creationId xmlns:a16="http://schemas.microsoft.com/office/drawing/2014/main" id="{F17F3E37-34A1-1837-8193-65C7CD6A263B}"/>
              </a:ext>
            </a:extLst>
          </p:cNvPr>
          <p:cNvPicPr>
            <a:picLocks noChangeAspect="1"/>
          </p:cNvPicPr>
          <p:nvPr/>
        </p:nvPicPr>
        <p:blipFill>
          <a:blip r:embed="rId6"/>
          <a:stretch>
            <a:fillRect/>
          </a:stretch>
        </p:blipFill>
        <p:spPr>
          <a:xfrm>
            <a:off x="4019655" y="2939261"/>
            <a:ext cx="1148084" cy="1564854"/>
          </a:xfrm>
          <a:prstGeom prst="rect">
            <a:avLst/>
          </a:prstGeom>
        </p:spPr>
      </p:pic>
      <p:pic>
        <p:nvPicPr>
          <p:cNvPr id="29" name="图片 28">
            <a:extLst>
              <a:ext uri="{FF2B5EF4-FFF2-40B4-BE49-F238E27FC236}">
                <a16:creationId xmlns:a16="http://schemas.microsoft.com/office/drawing/2014/main" id="{13D57FD5-BCEA-6C59-4BCF-D1932C9D207C}"/>
              </a:ext>
            </a:extLst>
          </p:cNvPr>
          <p:cNvPicPr>
            <a:picLocks noChangeAspect="1"/>
          </p:cNvPicPr>
          <p:nvPr/>
        </p:nvPicPr>
        <p:blipFill>
          <a:blip r:embed="rId7"/>
          <a:stretch>
            <a:fillRect/>
          </a:stretch>
        </p:blipFill>
        <p:spPr>
          <a:xfrm>
            <a:off x="5167739" y="2946562"/>
            <a:ext cx="2062794" cy="1558443"/>
          </a:xfrm>
          <a:prstGeom prst="rect">
            <a:avLst/>
          </a:prstGeom>
        </p:spPr>
      </p:pic>
      <p:pic>
        <p:nvPicPr>
          <p:cNvPr id="30" name="图片 29">
            <a:extLst>
              <a:ext uri="{FF2B5EF4-FFF2-40B4-BE49-F238E27FC236}">
                <a16:creationId xmlns:a16="http://schemas.microsoft.com/office/drawing/2014/main" id="{453E80A4-C1C3-CA76-C57F-9B850800FC93}"/>
              </a:ext>
            </a:extLst>
          </p:cNvPr>
          <p:cNvPicPr>
            <a:picLocks noChangeAspect="1"/>
          </p:cNvPicPr>
          <p:nvPr/>
        </p:nvPicPr>
        <p:blipFill>
          <a:blip r:embed="rId8"/>
          <a:stretch>
            <a:fillRect/>
          </a:stretch>
        </p:blipFill>
        <p:spPr>
          <a:xfrm>
            <a:off x="605520" y="2313752"/>
            <a:ext cx="3168410" cy="4215363"/>
          </a:xfrm>
          <a:prstGeom prst="rect">
            <a:avLst/>
          </a:prstGeom>
        </p:spPr>
      </p:pic>
    </p:spTree>
    <p:extLst>
      <p:ext uri="{BB962C8B-B14F-4D97-AF65-F5344CB8AC3E}">
        <p14:creationId xmlns:p14="http://schemas.microsoft.com/office/powerpoint/2010/main" val="12443303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48999-7226-42E9-941E-5B8C424CD4E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95E88B8-3E59-C1FA-7CF2-E312E51AC086}"/>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1B236C85-AB7F-CE10-0153-224538FCE391}"/>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1EB59F40-5169-D559-B398-C86B8391ABAC}"/>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1D92C4D9-A2D1-ED04-ABEB-6C6532AC0892}"/>
              </a:ext>
            </a:extLst>
          </p:cNvPr>
          <p:cNvSpPr txBox="1"/>
          <p:nvPr/>
        </p:nvSpPr>
        <p:spPr>
          <a:xfrm>
            <a:off x="110067" y="1402218"/>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FD51AD6E-5C00-B83E-5B46-3CA1A39C8DA4}"/>
              </a:ext>
            </a:extLst>
          </p:cNvPr>
          <p:cNvPicPr>
            <a:picLocks noChangeAspect="1"/>
          </p:cNvPicPr>
          <p:nvPr/>
        </p:nvPicPr>
        <p:blipFill>
          <a:blip r:embed="rId4"/>
          <a:stretch>
            <a:fillRect/>
          </a:stretch>
        </p:blipFill>
        <p:spPr>
          <a:xfrm>
            <a:off x="1280834" y="1845096"/>
            <a:ext cx="3898398" cy="5156200"/>
          </a:xfrm>
          <a:prstGeom prst="rect">
            <a:avLst/>
          </a:prstGeom>
        </p:spPr>
      </p:pic>
      <p:sp>
        <p:nvSpPr>
          <p:cNvPr id="9" name="文本框 8">
            <a:extLst>
              <a:ext uri="{FF2B5EF4-FFF2-40B4-BE49-F238E27FC236}">
                <a16:creationId xmlns:a16="http://schemas.microsoft.com/office/drawing/2014/main" id="{F0E7E744-D98F-C0AE-2687-3DEFB54FD998}"/>
              </a:ext>
            </a:extLst>
          </p:cNvPr>
          <p:cNvSpPr txBox="1"/>
          <p:nvPr/>
        </p:nvSpPr>
        <p:spPr>
          <a:xfrm>
            <a:off x="5528733" y="1402218"/>
            <a:ext cx="22690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760D4C9A-CAA5-D885-6804-5FCA478CC187}"/>
              </a:ext>
            </a:extLst>
          </p:cNvPr>
          <p:cNvSpPr txBox="1"/>
          <p:nvPr/>
        </p:nvSpPr>
        <p:spPr>
          <a:xfrm>
            <a:off x="5596466" y="1738593"/>
            <a:ext cx="1786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1A151A63-765D-1AE7-A2EC-6DCCE5A7203F}"/>
              </a:ext>
            </a:extLst>
          </p:cNvPr>
          <p:cNvSpPr txBox="1"/>
          <p:nvPr/>
        </p:nvSpPr>
        <p:spPr>
          <a:xfrm>
            <a:off x="5884334" y="2187009"/>
            <a:ext cx="6096000" cy="2031325"/>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六角螺母加工需要的圆棒料坯料高度为</a:t>
            </a:r>
            <a:r>
              <a:rPr lang="zh-CN" altLang="zh-CN" sz="1800" dirty="0">
                <a:effectLst/>
                <a:ea typeface="Times New Roman" panose="02020603050405020304" pitchFamily="18" charset="0"/>
              </a:rPr>
              <a:t>10mm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柱工件在锯割时由于工件和锯齿的接触面会越来越大，锯条深藏于锯缝中，不但锯条上会积聚大量的切削热，使锯齿硬度下降，锯齿容易钝，而且还会严重影响锯割质量，使锯缝歪斜，加工面凹凸不平，和圆柱母线不垂直。通过练习，学会根据材料、工件形状合理选用锯条，在不同的锯割情况下以合适的锯割速度和锯割切削力加工工件。</a:t>
            </a:r>
            <a:endParaRPr lang="zh-CN" altLang="en-US" dirty="0"/>
          </a:p>
        </p:txBody>
      </p:sp>
      <p:sp>
        <p:nvSpPr>
          <p:cNvPr id="15" name="文本框 14">
            <a:extLst>
              <a:ext uri="{FF2B5EF4-FFF2-40B4-BE49-F238E27FC236}">
                <a16:creationId xmlns:a16="http://schemas.microsoft.com/office/drawing/2014/main" id="{CC1CF636-0EA2-A92B-E40E-3E6B8AE7759F}"/>
              </a:ext>
            </a:extLst>
          </p:cNvPr>
          <p:cNvSpPr txBox="1"/>
          <p:nvPr/>
        </p:nvSpPr>
        <p:spPr>
          <a:xfrm>
            <a:off x="5884334" y="4218334"/>
            <a:ext cx="6096000" cy="2308324"/>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）在圆棒料上划线，必须绕着圆柱表面划出完整的锯割线。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）对圆棒料进行固定，注意锯割线不要远离钳口侧面，可以防止锯割时圆钢向下滑移。夹持力大小适宜，能夹紧不动就可以。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）选择合适的锯条安装，松紧适宜。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）对圆棒料进行锯削，时刻注意锯缝的加工质量。</a:t>
            </a:r>
            <a:endParaRPr lang="zh-CN" altLang="en-US" dirty="0"/>
          </a:p>
        </p:txBody>
      </p:sp>
    </p:spTree>
    <p:extLst>
      <p:ext uri="{BB962C8B-B14F-4D97-AF65-F5344CB8AC3E}">
        <p14:creationId xmlns:p14="http://schemas.microsoft.com/office/powerpoint/2010/main" val="41712597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4097F-8FFA-2988-A08C-22E8D64B6D3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D829C15-DCC7-AE7E-BC43-DFDCCF2FB2B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71E2010-B896-7543-B2F1-055F17387BA3}"/>
              </a:ext>
            </a:extLst>
          </p:cNvPr>
          <p:cNvSpPr txBox="1"/>
          <p:nvPr/>
        </p:nvSpPr>
        <p:spPr>
          <a:xfrm>
            <a:off x="364066" y="924299"/>
            <a:ext cx="5257801" cy="2862322"/>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锯削操作提示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）如果锯割的断面要求平整，则应从开始连续锯到结束。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）若锯出的断面要求不高，可通过改变棒料的位置使棒料转过一定角度分几个方向锯下。这样，锯割面变小，容易锯入，可提高工作效率，但工件锯割面锯出许多锯痕，表面质量下降。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）锯割时在锯条上加少许机油，即可减少锯条和锯削断面的摩擦，也能冷却锯条，提高锯条的使用寿命。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354800DF-5081-9750-FE84-2BA9D848FB67}"/>
              </a:ext>
            </a:extLst>
          </p:cNvPr>
          <p:cNvSpPr txBox="1"/>
          <p:nvPr/>
        </p:nvSpPr>
        <p:spPr>
          <a:xfrm>
            <a:off x="5867400" y="924299"/>
            <a:ext cx="3522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制定圆棒料锯削的工作计划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2AC3CC0D-8A8A-7F02-72DC-FE70E08BA94D}"/>
              </a:ext>
            </a:extLst>
          </p:cNvPr>
          <p:cNvPicPr>
            <a:picLocks noChangeAspect="1"/>
          </p:cNvPicPr>
          <p:nvPr/>
        </p:nvPicPr>
        <p:blipFill>
          <a:blip r:embed="rId2"/>
          <a:stretch>
            <a:fillRect/>
          </a:stretch>
        </p:blipFill>
        <p:spPr>
          <a:xfrm>
            <a:off x="6167289" y="1531620"/>
            <a:ext cx="5276088" cy="3032760"/>
          </a:xfrm>
          <a:prstGeom prst="rect">
            <a:avLst/>
          </a:prstGeom>
        </p:spPr>
      </p:pic>
    </p:spTree>
    <p:extLst>
      <p:ext uri="{BB962C8B-B14F-4D97-AF65-F5344CB8AC3E}">
        <p14:creationId xmlns:p14="http://schemas.microsoft.com/office/powerpoint/2010/main" val="13841754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9364-C144-119C-4D5A-E648F8111E0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63A8730-7A90-DB39-C003-B62143C69F3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88B927A6-C6C4-2EA3-4C8E-99752D6D3A0E}"/>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4878FBF1-1204-FBB7-A2F0-9883538BCB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E4010344-C6D0-B0BC-F773-65DC811296CB}"/>
              </a:ext>
            </a:extLst>
          </p:cNvPr>
          <p:cNvSpPr txBox="1"/>
          <p:nvPr/>
        </p:nvSpPr>
        <p:spPr>
          <a:xfrm>
            <a:off x="76200" y="1380880"/>
            <a:ext cx="23452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977A216A-0AAF-BF90-E4EE-826044FA3229}"/>
              </a:ext>
            </a:extLst>
          </p:cNvPr>
          <p:cNvPicPr>
            <a:picLocks noChangeAspect="1"/>
          </p:cNvPicPr>
          <p:nvPr/>
        </p:nvPicPr>
        <p:blipFill>
          <a:blip r:embed="rId4"/>
          <a:stretch>
            <a:fillRect/>
          </a:stretch>
        </p:blipFill>
        <p:spPr>
          <a:xfrm>
            <a:off x="1358222" y="1823758"/>
            <a:ext cx="4661577" cy="5145203"/>
          </a:xfrm>
          <a:prstGeom prst="rect">
            <a:avLst/>
          </a:prstGeom>
        </p:spPr>
      </p:pic>
      <p:sp>
        <p:nvSpPr>
          <p:cNvPr id="9" name="文本框 8">
            <a:extLst>
              <a:ext uri="{FF2B5EF4-FFF2-40B4-BE49-F238E27FC236}">
                <a16:creationId xmlns:a16="http://schemas.microsoft.com/office/drawing/2014/main" id="{FD018FF7-788B-C1A5-A2F8-68EFC46FF951}"/>
              </a:ext>
            </a:extLst>
          </p:cNvPr>
          <p:cNvSpPr txBox="1"/>
          <p:nvPr/>
        </p:nvSpPr>
        <p:spPr>
          <a:xfrm>
            <a:off x="5875867" y="1380880"/>
            <a:ext cx="25992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0D8275A7-2D52-1AD5-F06F-EA5C94C5E118}"/>
              </a:ext>
            </a:extLst>
          </p:cNvPr>
          <p:cNvPicPr>
            <a:picLocks noChangeAspect="1"/>
          </p:cNvPicPr>
          <p:nvPr/>
        </p:nvPicPr>
        <p:blipFill>
          <a:blip r:embed="rId5"/>
          <a:stretch>
            <a:fillRect/>
          </a:stretch>
        </p:blipFill>
        <p:spPr>
          <a:xfrm>
            <a:off x="7068870" y="1867819"/>
            <a:ext cx="4513530" cy="5216244"/>
          </a:xfrm>
          <a:prstGeom prst="rect">
            <a:avLst/>
          </a:prstGeom>
        </p:spPr>
      </p:pic>
    </p:spTree>
    <p:extLst>
      <p:ext uri="{BB962C8B-B14F-4D97-AF65-F5344CB8AC3E}">
        <p14:creationId xmlns:p14="http://schemas.microsoft.com/office/powerpoint/2010/main" val="18270703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55497-F341-C9B1-70C2-94EF4293F80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5F0A1F0-6809-4050-082D-E34CB5DD7B6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CD0CEDB9-24DD-07D8-9911-4313A1270B72}"/>
              </a:ext>
            </a:extLst>
          </p:cNvPr>
          <p:cNvSpPr txBox="1"/>
          <p:nvPr/>
        </p:nvSpPr>
        <p:spPr>
          <a:xfrm>
            <a:off x="118533" y="743761"/>
            <a:ext cx="2184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BD751E8C-5D96-E8BB-3515-BF167A996558}"/>
              </a:ext>
            </a:extLst>
          </p:cNvPr>
          <p:cNvPicPr>
            <a:picLocks noChangeAspect="1"/>
          </p:cNvPicPr>
          <p:nvPr/>
        </p:nvPicPr>
        <p:blipFill>
          <a:blip r:embed="rId2"/>
          <a:stretch>
            <a:fillRect/>
          </a:stretch>
        </p:blipFill>
        <p:spPr>
          <a:xfrm>
            <a:off x="1120772" y="1150161"/>
            <a:ext cx="4399495" cy="5707839"/>
          </a:xfrm>
          <a:prstGeom prst="rect">
            <a:avLst/>
          </a:prstGeom>
        </p:spPr>
      </p:pic>
      <p:sp>
        <p:nvSpPr>
          <p:cNvPr id="7" name="文本框 6">
            <a:extLst>
              <a:ext uri="{FF2B5EF4-FFF2-40B4-BE49-F238E27FC236}">
                <a16:creationId xmlns:a16="http://schemas.microsoft.com/office/drawing/2014/main" id="{CDF88EA9-E625-4F68-07D6-C92C9F30BB3D}"/>
              </a:ext>
            </a:extLst>
          </p:cNvPr>
          <p:cNvSpPr txBox="1"/>
          <p:nvPr/>
        </p:nvSpPr>
        <p:spPr>
          <a:xfrm>
            <a:off x="5654672" y="743761"/>
            <a:ext cx="28871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C270BE4D-86D3-1D1A-5ABB-E18FACA2C247}"/>
              </a:ext>
            </a:extLst>
          </p:cNvPr>
          <p:cNvPicPr>
            <a:picLocks noChangeAspect="1"/>
          </p:cNvPicPr>
          <p:nvPr/>
        </p:nvPicPr>
        <p:blipFill>
          <a:blip r:embed="rId3"/>
          <a:stretch>
            <a:fillRect/>
          </a:stretch>
        </p:blipFill>
        <p:spPr>
          <a:xfrm>
            <a:off x="6393875" y="1186639"/>
            <a:ext cx="4864502" cy="5595161"/>
          </a:xfrm>
          <a:prstGeom prst="rect">
            <a:avLst/>
          </a:prstGeom>
        </p:spPr>
      </p:pic>
    </p:spTree>
    <p:extLst>
      <p:ext uri="{BB962C8B-B14F-4D97-AF65-F5344CB8AC3E}">
        <p14:creationId xmlns:p14="http://schemas.microsoft.com/office/powerpoint/2010/main" val="20479761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137E1-9014-66A1-456C-3ABCA9DBCAC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245678F-1BB4-A6DE-6CCB-C6CFDA96334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30E5F2FA-A163-1F7F-7C44-D5843B22175C}"/>
              </a:ext>
            </a:extLst>
          </p:cNvPr>
          <p:cNvSpPr txBox="1"/>
          <p:nvPr/>
        </p:nvSpPr>
        <p:spPr>
          <a:xfrm>
            <a:off x="1057616" y="1529274"/>
            <a:ext cx="1423117"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文墨精度</a:t>
            </a:r>
          </a:p>
        </p:txBody>
      </p:sp>
      <p:pic>
        <p:nvPicPr>
          <p:cNvPr id="4" name="图形 3" descr="带齿轮的头部">
            <a:extLst>
              <a:ext uri="{FF2B5EF4-FFF2-40B4-BE49-F238E27FC236}">
                <a16:creationId xmlns:a16="http://schemas.microsoft.com/office/drawing/2014/main" id="{551E1A4D-ED3F-2557-DBF9-F3132F2CB7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4CC462F7-EFB8-602D-CC6C-ABAF60059813}"/>
              </a:ext>
            </a:extLst>
          </p:cNvPr>
          <p:cNvSpPr txBox="1"/>
          <p:nvPr/>
        </p:nvSpPr>
        <p:spPr>
          <a:xfrm>
            <a:off x="944796" y="4596276"/>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83088E50-41E0-D257-73ED-0373A609FB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5741" y="4504867"/>
            <a:ext cx="511874" cy="488154"/>
          </a:xfrm>
          <a:prstGeom prst="rect">
            <a:avLst/>
          </a:prstGeom>
        </p:spPr>
      </p:pic>
      <p:sp>
        <p:nvSpPr>
          <p:cNvPr id="8" name="文本框 7">
            <a:extLst>
              <a:ext uri="{FF2B5EF4-FFF2-40B4-BE49-F238E27FC236}">
                <a16:creationId xmlns:a16="http://schemas.microsoft.com/office/drawing/2014/main" id="{6F68EB15-7442-99D1-AD80-10ADD09B57CC}"/>
              </a:ext>
            </a:extLst>
          </p:cNvPr>
          <p:cNvSpPr txBox="1"/>
          <p:nvPr/>
        </p:nvSpPr>
        <p:spPr>
          <a:xfrm>
            <a:off x="6815022" y="4578269"/>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2E0B20C3-6DB7-E34D-44B5-0A9506500E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33159" y="4501567"/>
            <a:ext cx="481863" cy="481863"/>
          </a:xfrm>
          <a:prstGeom prst="rect">
            <a:avLst/>
          </a:prstGeom>
        </p:spPr>
      </p:pic>
      <p:sp>
        <p:nvSpPr>
          <p:cNvPr id="10" name="文本框 9">
            <a:extLst>
              <a:ext uri="{FF2B5EF4-FFF2-40B4-BE49-F238E27FC236}">
                <a16:creationId xmlns:a16="http://schemas.microsoft.com/office/drawing/2014/main" id="{D27CD940-1D3F-3085-1B99-9026810AE124}"/>
              </a:ext>
            </a:extLst>
          </p:cNvPr>
          <p:cNvSpPr txBox="1"/>
          <p:nvPr/>
        </p:nvSpPr>
        <p:spPr>
          <a:xfrm>
            <a:off x="521511" y="5052789"/>
            <a:ext cx="3636792"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1.能够详细阐述锉削的基本原理；</a:t>
            </a:r>
          </a:p>
          <a:p>
            <a:r>
              <a:rPr lang="zh-CN" altLang="zh-CN" dirty="0">
                <a:latin typeface="宋体" panose="02010600030101010101" pitchFamily="2" charset="-122"/>
                <a:ea typeface="宋体" panose="02010600030101010101" pitchFamily="2" charset="-122"/>
              </a:rPr>
              <a:t>2.能够描述锉削工具的基本构造；</a:t>
            </a:r>
          </a:p>
          <a:p>
            <a:r>
              <a:rPr lang="zh-CN" altLang="zh-CN" dirty="0">
                <a:latin typeface="宋体" panose="02010600030101010101" pitchFamily="2" charset="-122"/>
                <a:ea typeface="宋体" panose="02010600030101010101" pitchFamily="2" charset="-122"/>
              </a:rPr>
              <a:t>3.能够熟练使用锉削工具的能力；</a:t>
            </a:r>
          </a:p>
          <a:p>
            <a:r>
              <a:rPr lang="zh-CN" altLang="zh-CN" dirty="0">
                <a:latin typeface="宋体" panose="02010600030101010101" pitchFamily="2" charset="-122"/>
                <a:ea typeface="宋体" panose="02010600030101010101" pitchFamily="2" charset="-122"/>
              </a:rPr>
              <a:t>4.能够正确进行锉削操作的能力。</a:t>
            </a:r>
          </a:p>
        </p:txBody>
      </p:sp>
      <p:sp>
        <p:nvSpPr>
          <p:cNvPr id="12" name="文本框 11">
            <a:extLst>
              <a:ext uri="{FF2B5EF4-FFF2-40B4-BE49-F238E27FC236}">
                <a16:creationId xmlns:a16="http://schemas.microsoft.com/office/drawing/2014/main" id="{D387B03F-8B70-1227-B47B-C37023633AB0}"/>
              </a:ext>
            </a:extLst>
          </p:cNvPr>
          <p:cNvSpPr txBox="1"/>
          <p:nvPr/>
        </p:nvSpPr>
        <p:spPr>
          <a:xfrm>
            <a:off x="6246374" y="5052789"/>
            <a:ext cx="5424115"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1.根据已经正六边形划线的坯料，分析锉削步骤。</a:t>
            </a:r>
          </a:p>
          <a:p>
            <a:r>
              <a:rPr lang="zh-CN" altLang="zh-CN" dirty="0">
                <a:latin typeface="宋体" panose="02010600030101010101" pitchFamily="2" charset="-122"/>
                <a:ea typeface="宋体" panose="02010600030101010101" pitchFamily="2" charset="-122"/>
              </a:rPr>
              <a:t>2.选择合理的锉削加工工具。</a:t>
            </a:r>
          </a:p>
          <a:p>
            <a:r>
              <a:rPr lang="zh-CN" altLang="zh-CN" dirty="0">
                <a:latin typeface="宋体" panose="02010600030101010101" pitchFamily="2" charset="-122"/>
                <a:ea typeface="宋体" panose="02010600030101010101" pitchFamily="2" charset="-122"/>
              </a:rPr>
              <a:t>3.根据图纸正确进行锉削加工。</a:t>
            </a:r>
          </a:p>
          <a:p>
            <a:r>
              <a:rPr lang="zh-CN" altLang="zh-CN" dirty="0">
                <a:latin typeface="宋体" panose="02010600030101010101" pitchFamily="2" charset="-122"/>
                <a:ea typeface="宋体" panose="02010600030101010101" pitchFamily="2" charset="-122"/>
              </a:rPr>
              <a:t>4.检查锉削加工质量。</a:t>
            </a:r>
          </a:p>
        </p:txBody>
      </p:sp>
      <p:sp>
        <p:nvSpPr>
          <p:cNvPr id="13" name="文本框 12">
            <a:extLst>
              <a:ext uri="{FF2B5EF4-FFF2-40B4-BE49-F238E27FC236}">
                <a16:creationId xmlns:a16="http://schemas.microsoft.com/office/drawing/2014/main" id="{2A068C47-4B88-751A-44C2-F84A85E764D0}"/>
              </a:ext>
            </a:extLst>
          </p:cNvPr>
          <p:cNvSpPr txBox="1"/>
          <p:nvPr/>
        </p:nvSpPr>
        <p:spPr>
          <a:xfrm>
            <a:off x="364067" y="737574"/>
            <a:ext cx="4072466"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4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六角螺母锉削</a:t>
            </a:r>
          </a:p>
        </p:txBody>
      </p:sp>
      <p:pic>
        <p:nvPicPr>
          <p:cNvPr id="11" name="图片 10">
            <a:extLst>
              <a:ext uri="{FF2B5EF4-FFF2-40B4-BE49-F238E27FC236}">
                <a16:creationId xmlns:a16="http://schemas.microsoft.com/office/drawing/2014/main" id="{1B95AD76-2544-097D-F122-ACDE0D9A29B0}"/>
              </a:ext>
            </a:extLst>
          </p:cNvPr>
          <p:cNvPicPr>
            <a:picLocks noChangeAspect="1"/>
          </p:cNvPicPr>
          <p:nvPr/>
        </p:nvPicPr>
        <p:blipFill>
          <a:blip r:embed="rId8"/>
          <a:stretch>
            <a:fillRect/>
          </a:stretch>
        </p:blipFill>
        <p:spPr>
          <a:xfrm>
            <a:off x="567265" y="2013823"/>
            <a:ext cx="2345267" cy="2258227"/>
          </a:xfrm>
          <a:prstGeom prst="rect">
            <a:avLst/>
          </a:prstGeom>
        </p:spPr>
      </p:pic>
      <p:sp>
        <p:nvSpPr>
          <p:cNvPr id="17" name="文本框 16">
            <a:extLst>
              <a:ext uri="{FF2B5EF4-FFF2-40B4-BE49-F238E27FC236}">
                <a16:creationId xmlns:a16="http://schemas.microsoft.com/office/drawing/2014/main" id="{7FE25112-5A2F-535B-5269-1EEEE0144197}"/>
              </a:ext>
            </a:extLst>
          </p:cNvPr>
          <p:cNvSpPr txBox="1"/>
          <p:nvPr/>
        </p:nvSpPr>
        <p:spPr>
          <a:xfrm>
            <a:off x="3526370" y="2002035"/>
            <a:ext cx="8276165" cy="2308324"/>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从事金属锉削的“大国工匠”方文墨，凭借多年的经验完成了机床都无法完成的加工精度。方文墨是中航工业的一名锉削工人，拥有精湛的锉削技术，从他手中</a:t>
            </a:r>
            <a:r>
              <a:rPr lang="zh-CN" altLang="zh-CN" dirty="0">
                <a:latin typeface="Times New Roman" panose="02020603050405020304" pitchFamily="18" charset="0"/>
                <a:ea typeface="宋体" panose="02010600030101010101" pitchFamily="2" charset="-122"/>
                <a:cs typeface="Times New Roman" panose="02020603050405020304" pitchFamily="18" charset="0"/>
              </a:rPr>
              <a:t>加工出的金属零部件，精度可以控制在0.003mm，达到头发的1/25，即使是最先进的机床也达不到这一精度。为此，中航工业将这一精度命名为文墨精度，算是对方文墨技术水平的最高评价。值得注意的是，方文墨0.003mm的操作全程都是蒙着眼的，单凭感觉就达到了机床达不到的精度水平，由此可见方文墨高超的锉削技术。</a:t>
            </a:r>
          </a:p>
          <a:p>
            <a:endParaRPr lang="zh-CN" altLang="en-US" dirty="0"/>
          </a:p>
        </p:txBody>
      </p:sp>
    </p:spTree>
    <p:extLst>
      <p:ext uri="{BB962C8B-B14F-4D97-AF65-F5344CB8AC3E}">
        <p14:creationId xmlns:p14="http://schemas.microsoft.com/office/powerpoint/2010/main" val="41082838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7331E-45FA-3276-D67B-45B70943D78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575E97D-6074-19D3-B96C-B56CC1F81D1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EBEF0009-0C2E-FE11-DF31-CECDC59136DB}"/>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5FE3E51F-B081-2A60-0C39-6AB42DD836F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745D693C-2EEE-350B-CB1C-04F396D2E43A}"/>
              </a:ext>
            </a:extLst>
          </p:cNvPr>
          <p:cNvSpPr txBox="1"/>
          <p:nvPr/>
        </p:nvSpPr>
        <p:spPr>
          <a:xfrm>
            <a:off x="179688" y="1256057"/>
            <a:ext cx="18118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一、锉刀</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07DC6B8F-0130-506A-9CB6-5CF093E9BBF8}"/>
              </a:ext>
            </a:extLst>
          </p:cNvPr>
          <p:cNvSpPr txBox="1"/>
          <p:nvPr/>
        </p:nvSpPr>
        <p:spPr>
          <a:xfrm>
            <a:off x="482600" y="1698935"/>
            <a:ext cx="5359400"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锉刀是锉削的刀具，用高碳工具钢</a:t>
            </a:r>
            <a:r>
              <a:rPr lang="zh-CN" altLang="zh-CN" sz="1800" dirty="0">
                <a:effectLst/>
                <a:ea typeface="Times New Roman" panose="02020603050405020304" pitchFamily="18" charset="0"/>
              </a:rPr>
              <a:t>T13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或</a:t>
            </a:r>
            <a:r>
              <a:rPr lang="zh-CN" altLang="zh-CN" sz="1800" dirty="0">
                <a:effectLst/>
                <a:ea typeface="Times New Roman" panose="02020603050405020304" pitchFamily="18" charset="0"/>
              </a:rPr>
              <a:t>T12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制成，并经热处理，其切削部分的硬度可达</a:t>
            </a:r>
            <a:r>
              <a:rPr lang="zh-CN" altLang="zh-CN" sz="1800" dirty="0">
                <a:effectLst/>
                <a:ea typeface="Times New Roman" panose="02020603050405020304" pitchFamily="18" charset="0"/>
              </a:rPr>
              <a:t>62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72HRC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10" name="文本框 9">
            <a:extLst>
              <a:ext uri="{FF2B5EF4-FFF2-40B4-BE49-F238E27FC236}">
                <a16:creationId xmlns:a16="http://schemas.microsoft.com/office/drawing/2014/main" id="{C2CE996E-FEDA-D0F6-B553-FCA0160A0AC3}"/>
              </a:ext>
            </a:extLst>
          </p:cNvPr>
          <p:cNvSpPr txBox="1"/>
          <p:nvPr/>
        </p:nvSpPr>
        <p:spPr>
          <a:xfrm>
            <a:off x="254000" y="2225775"/>
            <a:ext cx="1921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锉刀结构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955EEDC9-98C6-C0F5-DF94-94CEFD8CCB47}"/>
              </a:ext>
            </a:extLst>
          </p:cNvPr>
          <p:cNvPicPr>
            <a:picLocks noChangeAspect="1"/>
          </p:cNvPicPr>
          <p:nvPr/>
        </p:nvPicPr>
        <p:blipFill>
          <a:blip r:embed="rId4"/>
          <a:stretch>
            <a:fillRect/>
          </a:stretch>
        </p:blipFill>
        <p:spPr>
          <a:xfrm>
            <a:off x="1372737" y="2714151"/>
            <a:ext cx="2710835" cy="997770"/>
          </a:xfrm>
          <a:prstGeom prst="rect">
            <a:avLst/>
          </a:prstGeom>
        </p:spPr>
      </p:pic>
      <p:sp>
        <p:nvSpPr>
          <p:cNvPr id="13" name="文本框 12">
            <a:extLst>
              <a:ext uri="{FF2B5EF4-FFF2-40B4-BE49-F238E27FC236}">
                <a16:creationId xmlns:a16="http://schemas.microsoft.com/office/drawing/2014/main" id="{3C6F8C77-9926-E07D-9BB9-338D7382326D}"/>
              </a:ext>
            </a:extLst>
          </p:cNvPr>
          <p:cNvSpPr txBox="1"/>
          <p:nvPr/>
        </p:nvSpPr>
        <p:spPr>
          <a:xfrm>
            <a:off x="254000" y="3637928"/>
            <a:ext cx="2040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锉齿和锉纹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ECF0AE81-C5A3-4B0B-70DD-4628B52162B7}"/>
              </a:ext>
            </a:extLst>
          </p:cNvPr>
          <p:cNvSpPr txBox="1"/>
          <p:nvPr/>
        </p:nvSpPr>
        <p:spPr>
          <a:xfrm>
            <a:off x="254000" y="3967909"/>
            <a:ext cx="2506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锉刀的种类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287C3A72-7928-68FA-24FD-B939FBDFB9ED}"/>
              </a:ext>
            </a:extLst>
          </p:cNvPr>
          <p:cNvSpPr txBox="1"/>
          <p:nvPr/>
        </p:nvSpPr>
        <p:spPr>
          <a:xfrm>
            <a:off x="178937" y="4297890"/>
            <a:ext cx="2387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）普通钳工锉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00193F73-57E6-F519-13E8-10E7089151A4}"/>
              </a:ext>
            </a:extLst>
          </p:cNvPr>
          <p:cNvSpPr txBox="1"/>
          <p:nvPr/>
        </p:nvSpPr>
        <p:spPr>
          <a:xfrm>
            <a:off x="541867" y="4666775"/>
            <a:ext cx="5029200"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普通钳工锉按其断面形状不同，分为平锉（板锉）、方锉、三角锉、半圆锉和圆锉五种</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21" name="文本框 20">
            <a:extLst>
              <a:ext uri="{FF2B5EF4-FFF2-40B4-BE49-F238E27FC236}">
                <a16:creationId xmlns:a16="http://schemas.microsoft.com/office/drawing/2014/main" id="{1731551D-45FD-F7EE-AE1E-CE444D734482}"/>
              </a:ext>
            </a:extLst>
          </p:cNvPr>
          <p:cNvSpPr txBox="1"/>
          <p:nvPr/>
        </p:nvSpPr>
        <p:spPr>
          <a:xfrm>
            <a:off x="162004" y="5252744"/>
            <a:ext cx="2404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）异形锉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639B1400-4F9D-09A7-B57F-89CA29219481}"/>
              </a:ext>
            </a:extLst>
          </p:cNvPr>
          <p:cNvPicPr>
            <a:picLocks noChangeAspect="1"/>
          </p:cNvPicPr>
          <p:nvPr/>
        </p:nvPicPr>
        <p:blipFill>
          <a:blip r:embed="rId5"/>
          <a:stretch>
            <a:fillRect/>
          </a:stretch>
        </p:blipFill>
        <p:spPr>
          <a:xfrm>
            <a:off x="2237888" y="5341158"/>
            <a:ext cx="1984289" cy="1470956"/>
          </a:xfrm>
          <a:prstGeom prst="rect">
            <a:avLst/>
          </a:prstGeom>
        </p:spPr>
      </p:pic>
      <p:sp>
        <p:nvSpPr>
          <p:cNvPr id="24" name="文本框 23">
            <a:extLst>
              <a:ext uri="{FF2B5EF4-FFF2-40B4-BE49-F238E27FC236}">
                <a16:creationId xmlns:a16="http://schemas.microsoft.com/office/drawing/2014/main" id="{B3379EDD-2D08-F46F-A5A9-4C2737720A0F}"/>
              </a:ext>
            </a:extLst>
          </p:cNvPr>
          <p:cNvSpPr txBox="1"/>
          <p:nvPr/>
        </p:nvSpPr>
        <p:spPr>
          <a:xfrm>
            <a:off x="5706534" y="1256057"/>
            <a:ext cx="2154309"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）整形锉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5" name="图片 24">
            <a:extLst>
              <a:ext uri="{FF2B5EF4-FFF2-40B4-BE49-F238E27FC236}">
                <a16:creationId xmlns:a16="http://schemas.microsoft.com/office/drawing/2014/main" id="{71AB97FF-039C-D8B6-BBD4-D4CEC57C6AE0}"/>
              </a:ext>
            </a:extLst>
          </p:cNvPr>
          <p:cNvPicPr>
            <a:picLocks noChangeAspect="1"/>
          </p:cNvPicPr>
          <p:nvPr/>
        </p:nvPicPr>
        <p:blipFill>
          <a:blip r:embed="rId6"/>
          <a:stretch>
            <a:fillRect/>
          </a:stretch>
        </p:blipFill>
        <p:spPr>
          <a:xfrm>
            <a:off x="7866285" y="243943"/>
            <a:ext cx="2742449" cy="1981832"/>
          </a:xfrm>
          <a:prstGeom prst="rect">
            <a:avLst/>
          </a:prstGeom>
        </p:spPr>
      </p:pic>
      <p:sp>
        <p:nvSpPr>
          <p:cNvPr id="27" name="文本框 26">
            <a:extLst>
              <a:ext uri="{FF2B5EF4-FFF2-40B4-BE49-F238E27FC236}">
                <a16:creationId xmlns:a16="http://schemas.microsoft.com/office/drawing/2014/main" id="{FA5D3362-C6AE-A650-68E7-1EE95A0E242D}"/>
              </a:ext>
            </a:extLst>
          </p:cNvPr>
          <p:cNvSpPr txBox="1"/>
          <p:nvPr/>
        </p:nvSpPr>
        <p:spPr>
          <a:xfrm>
            <a:off x="5861654" y="2216350"/>
            <a:ext cx="2154309"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锉刀的规格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03DD3524-59B5-B5C2-9F41-DFB5C17F2355}"/>
              </a:ext>
            </a:extLst>
          </p:cNvPr>
          <p:cNvSpPr txBox="1"/>
          <p:nvPr/>
        </p:nvSpPr>
        <p:spPr>
          <a:xfrm>
            <a:off x="6096000" y="2650667"/>
            <a:ext cx="5765800"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钢锉、钳工锉国家标准规范技术性规定可查</a:t>
            </a:r>
            <a:r>
              <a:rPr lang="zh-CN" altLang="zh-CN" sz="1800" dirty="0">
                <a:effectLst/>
                <a:ea typeface="Times New Roman" panose="02020603050405020304" pitchFamily="18" charset="0"/>
              </a:rPr>
              <a:t>QB/T2569.1-2002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31" name="文本框 30">
            <a:extLst>
              <a:ext uri="{FF2B5EF4-FFF2-40B4-BE49-F238E27FC236}">
                <a16:creationId xmlns:a16="http://schemas.microsoft.com/office/drawing/2014/main" id="{953E9957-3BA7-05F2-9A6B-02F8325C40A8}"/>
              </a:ext>
            </a:extLst>
          </p:cNvPr>
          <p:cNvSpPr txBox="1"/>
          <p:nvPr/>
        </p:nvSpPr>
        <p:spPr>
          <a:xfrm>
            <a:off x="5774267" y="3118125"/>
            <a:ext cx="2154309"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）尺寸规格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F6E6E8A6-08D6-6BB4-0C65-88C4F0315C17}"/>
              </a:ext>
            </a:extLst>
          </p:cNvPr>
          <p:cNvSpPr txBox="1"/>
          <p:nvPr/>
        </p:nvSpPr>
        <p:spPr>
          <a:xfrm>
            <a:off x="5774267" y="3429000"/>
            <a:ext cx="2154309"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）齿纹规格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4" name="图片 33">
            <a:extLst>
              <a:ext uri="{FF2B5EF4-FFF2-40B4-BE49-F238E27FC236}">
                <a16:creationId xmlns:a16="http://schemas.microsoft.com/office/drawing/2014/main" id="{06EBE3F4-6F89-ECF7-3F07-F6AF23A5D969}"/>
              </a:ext>
            </a:extLst>
          </p:cNvPr>
          <p:cNvPicPr>
            <a:picLocks noChangeAspect="1"/>
          </p:cNvPicPr>
          <p:nvPr/>
        </p:nvPicPr>
        <p:blipFill>
          <a:blip r:embed="rId7"/>
          <a:stretch>
            <a:fillRect/>
          </a:stretch>
        </p:blipFill>
        <p:spPr>
          <a:xfrm>
            <a:off x="6851421" y="3929367"/>
            <a:ext cx="3696377" cy="2767478"/>
          </a:xfrm>
          <a:prstGeom prst="rect">
            <a:avLst/>
          </a:prstGeom>
        </p:spPr>
      </p:pic>
    </p:spTree>
    <p:extLst>
      <p:ext uri="{BB962C8B-B14F-4D97-AF65-F5344CB8AC3E}">
        <p14:creationId xmlns:p14="http://schemas.microsoft.com/office/powerpoint/2010/main" val="1714375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22D87-C3DD-93FA-F325-2B776BDDAC8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1EAF990-B1B4-DDED-03A8-29D7A85D750E}"/>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BC86D2CE-AA41-40D4-14B5-A3B1F02E1694}"/>
              </a:ext>
            </a:extLst>
          </p:cNvPr>
          <p:cNvSpPr txBox="1"/>
          <p:nvPr/>
        </p:nvSpPr>
        <p:spPr>
          <a:xfrm>
            <a:off x="135467" y="735295"/>
            <a:ext cx="1981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锉刀的选择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DD2DB6A9-321B-7C39-CA03-DE0F14575FC7}"/>
              </a:ext>
            </a:extLst>
          </p:cNvPr>
          <p:cNvSpPr txBox="1"/>
          <p:nvPr/>
        </p:nvSpPr>
        <p:spPr>
          <a:xfrm>
            <a:off x="0" y="1023161"/>
            <a:ext cx="3742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）锉刀齿纹粗细规格的选择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A0712585-3C58-087A-B9CC-A889E1B332F7}"/>
              </a:ext>
            </a:extLst>
          </p:cNvPr>
          <p:cNvPicPr>
            <a:picLocks noChangeAspect="1"/>
          </p:cNvPicPr>
          <p:nvPr/>
        </p:nvPicPr>
        <p:blipFill>
          <a:blip r:embed="rId2"/>
          <a:stretch>
            <a:fillRect/>
          </a:stretch>
        </p:blipFill>
        <p:spPr>
          <a:xfrm>
            <a:off x="977222" y="1466039"/>
            <a:ext cx="4052199" cy="1868085"/>
          </a:xfrm>
          <a:prstGeom prst="rect">
            <a:avLst/>
          </a:prstGeom>
        </p:spPr>
      </p:pic>
      <p:sp>
        <p:nvSpPr>
          <p:cNvPr id="9" name="文本框 8">
            <a:extLst>
              <a:ext uri="{FF2B5EF4-FFF2-40B4-BE49-F238E27FC236}">
                <a16:creationId xmlns:a16="http://schemas.microsoft.com/office/drawing/2014/main" id="{EA9479BE-BFFD-7EDB-3874-1479E6074871}"/>
              </a:ext>
            </a:extLst>
          </p:cNvPr>
          <p:cNvSpPr txBox="1"/>
          <p:nvPr/>
        </p:nvSpPr>
        <p:spPr>
          <a:xfrm>
            <a:off x="279400" y="3244334"/>
            <a:ext cx="60960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）按工件表面形状和大小选择锉刀断面形状和大小</a:t>
            </a:r>
            <a:endParaRPr lang="zh-CN" altLang="en-US" dirty="0"/>
          </a:p>
        </p:txBody>
      </p:sp>
      <p:sp>
        <p:nvSpPr>
          <p:cNvPr id="11" name="文本框 10">
            <a:extLst>
              <a:ext uri="{FF2B5EF4-FFF2-40B4-BE49-F238E27FC236}">
                <a16:creationId xmlns:a16="http://schemas.microsoft.com/office/drawing/2014/main" id="{8DED5A51-0624-3F94-9108-E0F4485F871F}"/>
              </a:ext>
            </a:extLst>
          </p:cNvPr>
          <p:cNvSpPr txBox="1"/>
          <p:nvPr/>
        </p:nvSpPr>
        <p:spPr>
          <a:xfrm>
            <a:off x="0" y="3471797"/>
            <a:ext cx="3793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）按工件材质选择锉刀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8DF72CC5-03AE-D112-0B35-1FD8C5F0E609}"/>
              </a:ext>
            </a:extLst>
          </p:cNvPr>
          <p:cNvSpPr txBox="1"/>
          <p:nvPr/>
        </p:nvSpPr>
        <p:spPr>
          <a:xfrm>
            <a:off x="0" y="3777002"/>
            <a:ext cx="6096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）按工件加工表面的大小和锉削余量来选择锉刀规格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E3A7186F-381C-C309-1326-2694787BEDEC}"/>
              </a:ext>
            </a:extLst>
          </p:cNvPr>
          <p:cNvPicPr>
            <a:picLocks noChangeAspect="1"/>
          </p:cNvPicPr>
          <p:nvPr/>
        </p:nvPicPr>
        <p:blipFill>
          <a:blip r:embed="rId3"/>
          <a:stretch>
            <a:fillRect/>
          </a:stretch>
        </p:blipFill>
        <p:spPr>
          <a:xfrm>
            <a:off x="809800" y="4272939"/>
            <a:ext cx="4568619" cy="1984350"/>
          </a:xfrm>
          <a:prstGeom prst="rect">
            <a:avLst/>
          </a:prstGeom>
        </p:spPr>
      </p:pic>
      <p:sp>
        <p:nvSpPr>
          <p:cNvPr id="16" name="文本框 15">
            <a:extLst>
              <a:ext uri="{FF2B5EF4-FFF2-40B4-BE49-F238E27FC236}">
                <a16:creationId xmlns:a16="http://schemas.microsoft.com/office/drawing/2014/main" id="{A88CD4CC-640D-ACB1-1A20-E8D17C80EA04}"/>
              </a:ext>
            </a:extLst>
          </p:cNvPr>
          <p:cNvSpPr txBox="1"/>
          <p:nvPr/>
        </p:nvSpPr>
        <p:spPr>
          <a:xfrm>
            <a:off x="135467" y="6257289"/>
            <a:ext cx="295864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锉刀的保养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61A15FF5-27A1-7B16-46B1-B978FAE1A80F}"/>
              </a:ext>
            </a:extLst>
          </p:cNvPr>
          <p:cNvSpPr txBox="1"/>
          <p:nvPr/>
        </p:nvSpPr>
        <p:spPr>
          <a:xfrm>
            <a:off x="6422425" y="956734"/>
            <a:ext cx="5350933" cy="563231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）不可锉毛坯件的硬皮或淬硬的工件，锉削铝、锡等软金属，应使用单齿纹锉刀。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）锉刀应先用一面，用钝后再用另一面。用过的锉齿比较容易锈蚀，两面同时使用会使锉刀总的使用期缩短。</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）在粗锉时，应充分使用锉刀的有效全长，避免局部磨损。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）锉刀放置时不能与其他金属硬物相碰，锉刀与锉刀不能互相重叠堆放，以免锉齿损坏。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）防止锉刀沾水、沾油。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）锉刀每次使用完后，应用锉刷刷去锉纹中的残留切屑，以免加快锉刀锈蚀。</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）不准用嘴吹锉屑，也不要用手清除锉屑。当锉刀堵塞后，应用铜丝刷顺着锉纹方向刷去锉屑。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）铸件表面如有硬皮，则应先用旧锉刀或锉刀的有侧齿边锉去硬皮，再进行加工。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）锉削时不准用手摸锉过的表面，因手有油污，会导致再锉时打滑。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）不能将锉刀作为装拆、敲击或撬动的工具。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11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）使用整形锉时用力不可过猛，以免折断锉刀。</a:t>
            </a:r>
            <a:endParaRPr lang="zh-CN" altLang="en-US" dirty="0"/>
          </a:p>
        </p:txBody>
      </p:sp>
    </p:spTree>
    <p:extLst>
      <p:ext uri="{BB962C8B-B14F-4D97-AF65-F5344CB8AC3E}">
        <p14:creationId xmlns:p14="http://schemas.microsoft.com/office/powerpoint/2010/main" val="32264015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D6D6D-FB10-1B9A-ACD3-394DE499410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4779EDD-288A-279B-5948-B084F5CF410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3582CCA7-5EC8-E75A-638B-1D11A09C3262}"/>
              </a:ext>
            </a:extLst>
          </p:cNvPr>
          <p:cNvSpPr txBox="1"/>
          <p:nvPr/>
        </p:nvSpPr>
        <p:spPr>
          <a:xfrm>
            <a:off x="84667" y="718361"/>
            <a:ext cx="2150533"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二、锉削技能</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B413800D-B909-98F9-4EF8-A3AF0A42CF59}"/>
              </a:ext>
            </a:extLst>
          </p:cNvPr>
          <p:cNvSpPr txBox="1"/>
          <p:nvPr/>
        </p:nvSpPr>
        <p:spPr>
          <a:xfrm>
            <a:off x="84667" y="1048561"/>
            <a:ext cx="18965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锉削要领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1C9B310-7BAE-5184-4D99-635940FEDBF7}"/>
              </a:ext>
            </a:extLst>
          </p:cNvPr>
          <p:cNvSpPr txBox="1"/>
          <p:nvPr/>
        </p:nvSpPr>
        <p:spPr>
          <a:xfrm>
            <a:off x="0" y="1364692"/>
            <a:ext cx="23368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）工件装夹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555E7C60-A9CF-F6CF-DE2E-C2B6AD2F51BB}"/>
              </a:ext>
            </a:extLst>
          </p:cNvPr>
          <p:cNvPicPr>
            <a:picLocks noChangeAspect="1"/>
          </p:cNvPicPr>
          <p:nvPr/>
        </p:nvPicPr>
        <p:blipFill>
          <a:blip r:embed="rId2"/>
          <a:stretch>
            <a:fillRect/>
          </a:stretch>
        </p:blipFill>
        <p:spPr>
          <a:xfrm>
            <a:off x="2204878" y="1491439"/>
            <a:ext cx="2050310" cy="1279573"/>
          </a:xfrm>
          <a:prstGeom prst="rect">
            <a:avLst/>
          </a:prstGeom>
        </p:spPr>
      </p:pic>
      <p:sp>
        <p:nvSpPr>
          <p:cNvPr id="11" name="文本框 10">
            <a:extLst>
              <a:ext uri="{FF2B5EF4-FFF2-40B4-BE49-F238E27FC236}">
                <a16:creationId xmlns:a16="http://schemas.microsoft.com/office/drawing/2014/main" id="{DFB78092-D582-5877-99D1-A50FE95BF529}"/>
              </a:ext>
            </a:extLst>
          </p:cNvPr>
          <p:cNvSpPr txBox="1"/>
          <p:nvPr/>
        </p:nvSpPr>
        <p:spPr>
          <a:xfrm>
            <a:off x="0" y="2676320"/>
            <a:ext cx="24468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）锉刀选择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83FEE7C8-1779-0B8A-91ED-53A1AB4AE8AE}"/>
              </a:ext>
            </a:extLst>
          </p:cNvPr>
          <p:cNvSpPr txBox="1"/>
          <p:nvPr/>
        </p:nvSpPr>
        <p:spPr>
          <a:xfrm>
            <a:off x="0" y="2986122"/>
            <a:ext cx="2853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）锉刀柄装拆方法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a:extLst>
              <a:ext uri="{FF2B5EF4-FFF2-40B4-BE49-F238E27FC236}">
                <a16:creationId xmlns:a16="http://schemas.microsoft.com/office/drawing/2014/main" id="{F4F468AE-BC77-E5A6-B700-467F48C6CADF}"/>
              </a:ext>
            </a:extLst>
          </p:cNvPr>
          <p:cNvPicPr>
            <a:picLocks noChangeAspect="1"/>
          </p:cNvPicPr>
          <p:nvPr/>
        </p:nvPicPr>
        <p:blipFill>
          <a:blip r:embed="rId3"/>
          <a:stretch>
            <a:fillRect/>
          </a:stretch>
        </p:blipFill>
        <p:spPr>
          <a:xfrm>
            <a:off x="1505519" y="3429000"/>
            <a:ext cx="3262605" cy="1396984"/>
          </a:xfrm>
          <a:prstGeom prst="rect">
            <a:avLst/>
          </a:prstGeom>
        </p:spPr>
      </p:pic>
      <p:sp>
        <p:nvSpPr>
          <p:cNvPr id="16" name="文本框 15">
            <a:extLst>
              <a:ext uri="{FF2B5EF4-FFF2-40B4-BE49-F238E27FC236}">
                <a16:creationId xmlns:a16="http://schemas.microsoft.com/office/drawing/2014/main" id="{D488CAF0-1CF6-DD1A-03C1-A9BE2846A245}"/>
              </a:ext>
            </a:extLst>
          </p:cNvPr>
          <p:cNvSpPr txBox="1"/>
          <p:nvPr/>
        </p:nvSpPr>
        <p:spPr>
          <a:xfrm>
            <a:off x="84667" y="4692908"/>
            <a:ext cx="2556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）锉刀的握法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4C28318C-C085-FEA1-3E1B-7FAC6DE8543D}"/>
              </a:ext>
            </a:extLst>
          </p:cNvPr>
          <p:cNvSpPr txBox="1"/>
          <p:nvPr/>
        </p:nvSpPr>
        <p:spPr>
          <a:xfrm>
            <a:off x="252452" y="5041094"/>
            <a:ext cx="2506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）大平锉刀握法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9" name="图片 18">
            <a:extLst>
              <a:ext uri="{FF2B5EF4-FFF2-40B4-BE49-F238E27FC236}">
                <a16:creationId xmlns:a16="http://schemas.microsoft.com/office/drawing/2014/main" id="{0B23153F-316D-DB94-E378-109E7531A44E}"/>
              </a:ext>
            </a:extLst>
          </p:cNvPr>
          <p:cNvPicPr>
            <a:picLocks noChangeAspect="1"/>
          </p:cNvPicPr>
          <p:nvPr/>
        </p:nvPicPr>
        <p:blipFill>
          <a:blip r:embed="rId4"/>
          <a:stretch>
            <a:fillRect/>
          </a:stretch>
        </p:blipFill>
        <p:spPr>
          <a:xfrm>
            <a:off x="235519" y="5699082"/>
            <a:ext cx="2853267" cy="711433"/>
          </a:xfrm>
          <a:prstGeom prst="rect">
            <a:avLst/>
          </a:prstGeom>
        </p:spPr>
      </p:pic>
      <p:pic>
        <p:nvPicPr>
          <p:cNvPr id="20" name="图片 19">
            <a:extLst>
              <a:ext uri="{FF2B5EF4-FFF2-40B4-BE49-F238E27FC236}">
                <a16:creationId xmlns:a16="http://schemas.microsoft.com/office/drawing/2014/main" id="{7332A8EE-D6AF-06C2-68FA-C87A61E5F97D}"/>
              </a:ext>
            </a:extLst>
          </p:cNvPr>
          <p:cNvPicPr>
            <a:picLocks noChangeAspect="1"/>
          </p:cNvPicPr>
          <p:nvPr/>
        </p:nvPicPr>
        <p:blipFill>
          <a:blip r:embed="rId5"/>
          <a:stretch>
            <a:fillRect/>
          </a:stretch>
        </p:blipFill>
        <p:spPr>
          <a:xfrm>
            <a:off x="3242733" y="5700506"/>
            <a:ext cx="2853267" cy="710009"/>
          </a:xfrm>
          <a:prstGeom prst="rect">
            <a:avLst/>
          </a:prstGeom>
        </p:spPr>
      </p:pic>
      <p:sp>
        <p:nvSpPr>
          <p:cNvPr id="22" name="文本框 21">
            <a:extLst>
              <a:ext uri="{FF2B5EF4-FFF2-40B4-BE49-F238E27FC236}">
                <a16:creationId xmlns:a16="http://schemas.microsoft.com/office/drawing/2014/main" id="{1DEBD9CB-5CE3-37CA-2BB2-890062BD2576}"/>
              </a:ext>
            </a:extLst>
          </p:cNvPr>
          <p:cNvSpPr txBox="1"/>
          <p:nvPr/>
        </p:nvSpPr>
        <p:spPr>
          <a:xfrm>
            <a:off x="6172200" y="831165"/>
            <a:ext cx="22690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）中锉刀握法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a:extLst>
              <a:ext uri="{FF2B5EF4-FFF2-40B4-BE49-F238E27FC236}">
                <a16:creationId xmlns:a16="http://schemas.microsoft.com/office/drawing/2014/main" id="{988E5595-DF46-2FBB-0057-D25838073FA2}"/>
              </a:ext>
            </a:extLst>
          </p:cNvPr>
          <p:cNvPicPr>
            <a:picLocks noChangeAspect="1"/>
          </p:cNvPicPr>
          <p:nvPr/>
        </p:nvPicPr>
        <p:blipFill>
          <a:blip r:embed="rId6"/>
          <a:stretch>
            <a:fillRect/>
          </a:stretch>
        </p:blipFill>
        <p:spPr>
          <a:xfrm>
            <a:off x="8602134" y="399743"/>
            <a:ext cx="2650066" cy="1286324"/>
          </a:xfrm>
          <a:prstGeom prst="rect">
            <a:avLst/>
          </a:prstGeom>
        </p:spPr>
      </p:pic>
      <p:sp>
        <p:nvSpPr>
          <p:cNvPr id="25" name="文本框 24">
            <a:extLst>
              <a:ext uri="{FF2B5EF4-FFF2-40B4-BE49-F238E27FC236}">
                <a16:creationId xmlns:a16="http://schemas.microsoft.com/office/drawing/2014/main" id="{99F6560A-03F2-60F5-91F0-0E2A3CA815DC}"/>
              </a:ext>
            </a:extLst>
          </p:cNvPr>
          <p:cNvSpPr txBox="1"/>
          <p:nvPr/>
        </p:nvSpPr>
        <p:spPr>
          <a:xfrm>
            <a:off x="6206067" y="1686067"/>
            <a:ext cx="2235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）小锉刀握法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6" name="图片 25">
            <a:extLst>
              <a:ext uri="{FF2B5EF4-FFF2-40B4-BE49-F238E27FC236}">
                <a16:creationId xmlns:a16="http://schemas.microsoft.com/office/drawing/2014/main" id="{F7CB94E7-07FF-5288-91D0-657813C1A545}"/>
              </a:ext>
            </a:extLst>
          </p:cNvPr>
          <p:cNvPicPr>
            <a:picLocks noChangeAspect="1"/>
          </p:cNvPicPr>
          <p:nvPr/>
        </p:nvPicPr>
        <p:blipFill>
          <a:blip r:embed="rId7"/>
          <a:stretch>
            <a:fillRect/>
          </a:stretch>
        </p:blipFill>
        <p:spPr>
          <a:xfrm>
            <a:off x="7702194" y="2158647"/>
            <a:ext cx="2378885" cy="1035345"/>
          </a:xfrm>
          <a:prstGeom prst="rect">
            <a:avLst/>
          </a:prstGeom>
        </p:spPr>
      </p:pic>
      <p:sp>
        <p:nvSpPr>
          <p:cNvPr id="28" name="文本框 27">
            <a:extLst>
              <a:ext uri="{FF2B5EF4-FFF2-40B4-BE49-F238E27FC236}">
                <a16:creationId xmlns:a16="http://schemas.microsoft.com/office/drawing/2014/main" id="{108EB05A-7DD4-546D-5E0C-024D2F9C760A}"/>
              </a:ext>
            </a:extLst>
          </p:cNvPr>
          <p:cNvSpPr txBox="1"/>
          <p:nvPr/>
        </p:nvSpPr>
        <p:spPr>
          <a:xfrm>
            <a:off x="6206067" y="3112790"/>
            <a:ext cx="25146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）什锦锉刀握法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1" name="图片 30">
            <a:extLst>
              <a:ext uri="{FF2B5EF4-FFF2-40B4-BE49-F238E27FC236}">
                <a16:creationId xmlns:a16="http://schemas.microsoft.com/office/drawing/2014/main" id="{433F8AB7-1782-FCC8-6E7F-177FE9A33CC6}"/>
              </a:ext>
            </a:extLst>
          </p:cNvPr>
          <p:cNvPicPr>
            <a:picLocks noChangeAspect="1"/>
          </p:cNvPicPr>
          <p:nvPr/>
        </p:nvPicPr>
        <p:blipFill>
          <a:blip r:embed="rId8"/>
          <a:stretch>
            <a:fillRect/>
          </a:stretch>
        </p:blipFill>
        <p:spPr>
          <a:xfrm>
            <a:off x="7526386" y="3566608"/>
            <a:ext cx="2730500" cy="837046"/>
          </a:xfrm>
          <a:prstGeom prst="rect">
            <a:avLst/>
          </a:prstGeom>
        </p:spPr>
      </p:pic>
      <p:sp>
        <p:nvSpPr>
          <p:cNvPr id="33" name="文本框 32">
            <a:extLst>
              <a:ext uri="{FF2B5EF4-FFF2-40B4-BE49-F238E27FC236}">
                <a16:creationId xmlns:a16="http://schemas.microsoft.com/office/drawing/2014/main" id="{90F07D89-F9DB-1286-180F-98C59EEB52F3}"/>
              </a:ext>
            </a:extLst>
          </p:cNvPr>
          <p:cNvSpPr txBox="1"/>
          <p:nvPr/>
        </p:nvSpPr>
        <p:spPr>
          <a:xfrm>
            <a:off x="6129867" y="4343917"/>
            <a:ext cx="2387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）锉削姿势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5" name="文本框 34">
            <a:extLst>
              <a:ext uri="{FF2B5EF4-FFF2-40B4-BE49-F238E27FC236}">
                <a16:creationId xmlns:a16="http://schemas.microsoft.com/office/drawing/2014/main" id="{6DAB73A0-AD1B-7013-71AE-F229EA12323F}"/>
              </a:ext>
            </a:extLst>
          </p:cNvPr>
          <p:cNvSpPr txBox="1"/>
          <p:nvPr/>
        </p:nvSpPr>
        <p:spPr>
          <a:xfrm>
            <a:off x="6491212" y="4729681"/>
            <a:ext cx="3589867"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锉削姿势与锯削姿势基本相似。</a:t>
            </a:r>
            <a:endParaRPr lang="zh-CN" altLang="en-US" dirty="0"/>
          </a:p>
        </p:txBody>
      </p:sp>
      <p:sp>
        <p:nvSpPr>
          <p:cNvPr id="37" name="文本框 36">
            <a:extLst>
              <a:ext uri="{FF2B5EF4-FFF2-40B4-BE49-F238E27FC236}">
                <a16:creationId xmlns:a16="http://schemas.microsoft.com/office/drawing/2014/main" id="{3F4EF482-A724-2A17-A425-1DBABE74A5EF}"/>
              </a:ext>
            </a:extLst>
          </p:cNvPr>
          <p:cNvSpPr txBox="1"/>
          <p:nvPr/>
        </p:nvSpPr>
        <p:spPr>
          <a:xfrm>
            <a:off x="6172200" y="4984221"/>
            <a:ext cx="2413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）施力方法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9" name="文本框 38">
            <a:extLst>
              <a:ext uri="{FF2B5EF4-FFF2-40B4-BE49-F238E27FC236}">
                <a16:creationId xmlns:a16="http://schemas.microsoft.com/office/drawing/2014/main" id="{BE8045E2-D218-4837-1998-C72FD9A7B313}"/>
              </a:ext>
            </a:extLst>
          </p:cNvPr>
          <p:cNvSpPr txBox="1"/>
          <p:nvPr/>
        </p:nvSpPr>
        <p:spPr>
          <a:xfrm>
            <a:off x="6502401" y="5385623"/>
            <a:ext cx="5181599"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锉削平面时保持锉刀的平直运动是锉削的关键。</a:t>
            </a:r>
            <a:endParaRPr lang="zh-CN" altLang="en-US" dirty="0"/>
          </a:p>
        </p:txBody>
      </p:sp>
      <p:sp>
        <p:nvSpPr>
          <p:cNvPr id="41" name="文本框 40">
            <a:extLst>
              <a:ext uri="{FF2B5EF4-FFF2-40B4-BE49-F238E27FC236}">
                <a16:creationId xmlns:a16="http://schemas.microsoft.com/office/drawing/2014/main" id="{7F4AF878-E7C9-55AA-042B-26DDA9AB84F0}"/>
              </a:ext>
            </a:extLst>
          </p:cNvPr>
          <p:cNvSpPr txBox="1"/>
          <p:nvPr/>
        </p:nvSpPr>
        <p:spPr>
          <a:xfrm>
            <a:off x="6206067" y="5592717"/>
            <a:ext cx="27305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）锉削速度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3" name="文本框 42">
            <a:extLst>
              <a:ext uri="{FF2B5EF4-FFF2-40B4-BE49-F238E27FC236}">
                <a16:creationId xmlns:a16="http://schemas.microsoft.com/office/drawing/2014/main" id="{F50A3EDF-AB4D-7E39-E6AF-1D4EDC2592C9}"/>
              </a:ext>
            </a:extLst>
          </p:cNvPr>
          <p:cNvSpPr txBox="1"/>
          <p:nvPr/>
        </p:nvSpPr>
        <p:spPr>
          <a:xfrm>
            <a:off x="6504724" y="5934670"/>
            <a:ext cx="5549124"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锉削的速度要根据加工工件大小、被加工工件的软硬程度以及锉刀规格等具体情况而定。一般应在</a:t>
            </a:r>
            <a:r>
              <a:rPr lang="zh-CN" altLang="zh-CN" sz="1800" dirty="0">
                <a:effectLst/>
                <a:ea typeface="Times New Roman" panose="02020603050405020304" pitchFamily="18" charset="0"/>
              </a:rPr>
              <a:t>30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60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次</a:t>
            </a:r>
            <a:r>
              <a:rPr lang="zh-CN" altLang="zh-CN" sz="1800" dirty="0">
                <a:effectLst/>
                <a:ea typeface="Times New Roman" panose="02020603050405020304" pitchFamily="18" charset="0"/>
              </a:rPr>
              <a:t>/min</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7247594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DC77E-7B66-4B7A-65D2-0EE5AEB0449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9D80B54-31A4-7F2D-FC45-F7B48AEFCD0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ADB93314-DD9D-48F8-935D-52E3E836D5ED}"/>
              </a:ext>
            </a:extLst>
          </p:cNvPr>
          <p:cNvSpPr txBox="1"/>
          <p:nvPr/>
        </p:nvSpPr>
        <p:spPr>
          <a:xfrm>
            <a:off x="135467" y="718361"/>
            <a:ext cx="22267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平面锉削方法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0E762C5C-7BE0-82DD-7B78-44BFB56EB14E}"/>
              </a:ext>
            </a:extLst>
          </p:cNvPr>
          <p:cNvSpPr txBox="1"/>
          <p:nvPr/>
        </p:nvSpPr>
        <p:spPr>
          <a:xfrm>
            <a:off x="67733" y="1031628"/>
            <a:ext cx="1930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）顺向锉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9824B06D-522C-0CBB-D4F5-EB9577C74DEF}"/>
              </a:ext>
            </a:extLst>
          </p:cNvPr>
          <p:cNvPicPr>
            <a:picLocks noChangeAspect="1"/>
          </p:cNvPicPr>
          <p:nvPr/>
        </p:nvPicPr>
        <p:blipFill>
          <a:blip r:embed="rId2"/>
          <a:stretch>
            <a:fillRect/>
          </a:stretch>
        </p:blipFill>
        <p:spPr>
          <a:xfrm>
            <a:off x="764659" y="1542239"/>
            <a:ext cx="4450808" cy="1521094"/>
          </a:xfrm>
          <a:prstGeom prst="rect">
            <a:avLst/>
          </a:prstGeom>
        </p:spPr>
      </p:pic>
      <p:sp>
        <p:nvSpPr>
          <p:cNvPr id="9" name="文本框 8">
            <a:extLst>
              <a:ext uri="{FF2B5EF4-FFF2-40B4-BE49-F238E27FC236}">
                <a16:creationId xmlns:a16="http://schemas.microsoft.com/office/drawing/2014/main" id="{FC85A2D7-72AA-FBC7-F06A-FBB88A6380C4}"/>
              </a:ext>
            </a:extLst>
          </p:cNvPr>
          <p:cNvSpPr txBox="1"/>
          <p:nvPr/>
        </p:nvSpPr>
        <p:spPr>
          <a:xfrm>
            <a:off x="1765299" y="1031628"/>
            <a:ext cx="2099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）交叉锉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9127473D-57FB-9D38-E7DF-1F6DE6F49B9B}"/>
              </a:ext>
            </a:extLst>
          </p:cNvPr>
          <p:cNvSpPr txBox="1"/>
          <p:nvPr/>
        </p:nvSpPr>
        <p:spPr>
          <a:xfrm>
            <a:off x="3230033" y="1031628"/>
            <a:ext cx="1794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）推锉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B96C0DD4-8F1C-B304-80A5-8C42B7F73B4A}"/>
              </a:ext>
            </a:extLst>
          </p:cNvPr>
          <p:cNvSpPr txBox="1"/>
          <p:nvPr/>
        </p:nvSpPr>
        <p:spPr>
          <a:xfrm>
            <a:off x="135467" y="2986122"/>
            <a:ext cx="2590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曲面锉削的方法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C10D6293-801A-7155-7A8E-E838C974515A}"/>
              </a:ext>
            </a:extLst>
          </p:cNvPr>
          <p:cNvSpPr txBox="1"/>
          <p:nvPr/>
        </p:nvSpPr>
        <p:spPr>
          <a:xfrm>
            <a:off x="42333" y="4471708"/>
            <a:ext cx="35983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）外圆弧面的锉削方法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F1AB017A-C0ED-E9C3-FE91-920BA17261D2}"/>
              </a:ext>
            </a:extLst>
          </p:cNvPr>
          <p:cNvSpPr txBox="1"/>
          <p:nvPr/>
        </p:nvSpPr>
        <p:spPr>
          <a:xfrm>
            <a:off x="135467" y="5637094"/>
            <a:ext cx="2590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）顺着圆弧面锉削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60EB1565-9290-C853-753A-83BEF4B0C7A3}"/>
              </a:ext>
            </a:extLst>
          </p:cNvPr>
          <p:cNvSpPr txBox="1"/>
          <p:nvPr/>
        </p:nvSpPr>
        <p:spPr>
          <a:xfrm>
            <a:off x="5736170" y="1341735"/>
            <a:ext cx="2590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）对着圆弧面锉削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8585C902-10BB-3552-F7D8-B2E3DAC404EE}"/>
              </a:ext>
            </a:extLst>
          </p:cNvPr>
          <p:cNvSpPr txBox="1"/>
          <p:nvPr/>
        </p:nvSpPr>
        <p:spPr>
          <a:xfrm>
            <a:off x="5638800" y="2515464"/>
            <a:ext cx="3310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）内圆弧面的锉削方法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a:extLst>
              <a:ext uri="{FF2B5EF4-FFF2-40B4-BE49-F238E27FC236}">
                <a16:creationId xmlns:a16="http://schemas.microsoft.com/office/drawing/2014/main" id="{E4EF45C5-0433-3360-4BAA-66DFCA74133E}"/>
              </a:ext>
            </a:extLst>
          </p:cNvPr>
          <p:cNvSpPr txBox="1"/>
          <p:nvPr/>
        </p:nvSpPr>
        <p:spPr>
          <a:xfrm>
            <a:off x="5901267" y="4412440"/>
            <a:ext cx="3310467" cy="369332"/>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）平面与曲面的连接锉法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0BAC32CF-C6D1-ACD0-09CE-326A7C8EEE72}"/>
              </a:ext>
            </a:extLst>
          </p:cNvPr>
          <p:cNvSpPr txBox="1"/>
          <p:nvPr/>
        </p:nvSpPr>
        <p:spPr>
          <a:xfrm>
            <a:off x="397934" y="3388795"/>
            <a:ext cx="5147732"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曲面是由各种不同的曲线型面所组成的，最基本的曲面是单一的内、外圆弧面。只要掌握好内、外圆弧面的锉削方法，就能掌握好各种曲面的锉削方法。</a:t>
            </a:r>
            <a:endParaRPr lang="zh-CN" altLang="en-US" dirty="0"/>
          </a:p>
        </p:txBody>
      </p:sp>
      <p:sp>
        <p:nvSpPr>
          <p:cNvPr id="27" name="文本框 26">
            <a:extLst>
              <a:ext uri="{FF2B5EF4-FFF2-40B4-BE49-F238E27FC236}">
                <a16:creationId xmlns:a16="http://schemas.microsoft.com/office/drawing/2014/main" id="{E295CF90-2F30-D944-3F0D-A4183BA04081}"/>
              </a:ext>
            </a:extLst>
          </p:cNvPr>
          <p:cNvSpPr txBox="1"/>
          <p:nvPr/>
        </p:nvSpPr>
        <p:spPr>
          <a:xfrm>
            <a:off x="397934" y="4872883"/>
            <a:ext cx="4936066"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选用平锉刀锉削外圆弧面时，锉刀要同时完成两个运动，即锉刀在做前进运动的同时，还做绕工件圆弧中心的转动。</a:t>
            </a:r>
            <a:endParaRPr lang="zh-CN" altLang="en-US" dirty="0"/>
          </a:p>
        </p:txBody>
      </p:sp>
      <p:sp>
        <p:nvSpPr>
          <p:cNvPr id="29" name="文本框 28">
            <a:extLst>
              <a:ext uri="{FF2B5EF4-FFF2-40B4-BE49-F238E27FC236}">
                <a16:creationId xmlns:a16="http://schemas.microsoft.com/office/drawing/2014/main" id="{9C6BE6FA-AD67-6B1B-A0DA-2A5978443CFD}"/>
              </a:ext>
            </a:extLst>
          </p:cNvPr>
          <p:cNvSpPr txBox="1"/>
          <p:nvPr/>
        </p:nvSpPr>
        <p:spPr>
          <a:xfrm>
            <a:off x="5970329" y="874004"/>
            <a:ext cx="5629004"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这种方法的缺点是不易发挥锉削力量，而且锉削效率不高，只适合在加工余量较小或精锉圆弧面时采用。</a:t>
            </a:r>
            <a:endParaRPr lang="zh-CN" altLang="en-US" dirty="0"/>
          </a:p>
        </p:txBody>
      </p:sp>
      <p:sp>
        <p:nvSpPr>
          <p:cNvPr id="31" name="文本框 30">
            <a:extLst>
              <a:ext uri="{FF2B5EF4-FFF2-40B4-BE49-F238E27FC236}">
                <a16:creationId xmlns:a16="http://schemas.microsoft.com/office/drawing/2014/main" id="{A5CB591D-0F42-BB20-FCC2-EDC3D83FED03}"/>
              </a:ext>
            </a:extLst>
          </p:cNvPr>
          <p:cNvSpPr txBox="1"/>
          <p:nvPr/>
        </p:nvSpPr>
        <p:spPr>
          <a:xfrm>
            <a:off x="397934" y="6029067"/>
            <a:ext cx="4936066"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锉削时，右手将锉刀柄往下压，左手将锉刀前端（尖端）向上抬，这样锉出的圆弧面不会出现棱边且光洁圆滑。</a:t>
            </a:r>
            <a:endParaRPr lang="zh-CN" altLang="en-US" dirty="0"/>
          </a:p>
        </p:txBody>
      </p:sp>
      <p:sp>
        <p:nvSpPr>
          <p:cNvPr id="33" name="文本框 32">
            <a:extLst>
              <a:ext uri="{FF2B5EF4-FFF2-40B4-BE49-F238E27FC236}">
                <a16:creationId xmlns:a16="http://schemas.microsoft.com/office/drawing/2014/main" id="{D79CCB62-C978-3825-B885-CF35E130F6FC}"/>
              </a:ext>
            </a:extLst>
          </p:cNvPr>
          <p:cNvSpPr txBox="1"/>
          <p:nvPr/>
        </p:nvSpPr>
        <p:spPr>
          <a:xfrm>
            <a:off x="5990174" y="1734066"/>
            <a:ext cx="6096000"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锉削时，锉刀向着图示方向做直线推进，容易发挥锉削力量，能较快地把圆弧外的部分锉成接近圆弧的多边形，适用于加工余量较大的粗加工。</a:t>
            </a:r>
            <a:endParaRPr lang="zh-CN" altLang="en-US" dirty="0"/>
          </a:p>
        </p:txBody>
      </p:sp>
      <p:sp>
        <p:nvSpPr>
          <p:cNvPr id="35" name="文本框 34">
            <a:extLst>
              <a:ext uri="{FF2B5EF4-FFF2-40B4-BE49-F238E27FC236}">
                <a16:creationId xmlns:a16="http://schemas.microsoft.com/office/drawing/2014/main" id="{A54BEBF5-5491-10A9-21DA-048E1AE62AEF}"/>
              </a:ext>
            </a:extLst>
          </p:cNvPr>
          <p:cNvSpPr txBox="1"/>
          <p:nvPr/>
        </p:nvSpPr>
        <p:spPr>
          <a:xfrm>
            <a:off x="5990174" y="2935112"/>
            <a:ext cx="6096000" cy="1477328"/>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内圆弧面所使用的锉刀有圆锉（适用于圆弧半径较小时）、半圆锉和圆肚锉（适用于圆弧半径较大时）。锉削时，锉刀要同时完成三个运动：前进运动；随圆弧面向左或向右移动（约半个到一个锉刀直径）；绕锉刀中心线转动（顺、逆时针方向转动约</a:t>
            </a:r>
            <a:r>
              <a:rPr lang="zh-CN" altLang="zh-CN" sz="1800" dirty="0">
                <a:effectLst/>
                <a:ea typeface="Times New Roman" panose="02020603050405020304" pitchFamily="18" charset="0"/>
              </a:rPr>
              <a:t>90°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37" name="文本框 36">
            <a:extLst>
              <a:ext uri="{FF2B5EF4-FFF2-40B4-BE49-F238E27FC236}">
                <a16:creationId xmlns:a16="http://schemas.microsoft.com/office/drawing/2014/main" id="{D292D709-F8BB-69D4-2237-CB1DC7D61FA6}"/>
              </a:ext>
            </a:extLst>
          </p:cNvPr>
          <p:cNvSpPr txBox="1"/>
          <p:nvPr/>
        </p:nvSpPr>
        <p:spPr>
          <a:xfrm>
            <a:off x="6032504" y="4777601"/>
            <a:ext cx="6096000" cy="1477328"/>
          </a:xfrm>
          <a:prstGeom prst="rect">
            <a:avLst/>
          </a:prstGeom>
          <a:noFill/>
        </p:spPr>
        <p:txBody>
          <a:bodyPr wrap="square">
            <a:spAutoFit/>
          </a:bodyPr>
          <a:lstStyle/>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一般情况下，锉削时应先加工平面，然后再加工曲面，这样能使曲面与平面的连接比较圆滑。如果先加工曲面而后加工平面，则容易使已加工的曲面受损伤，而且很难保证对称的中心面；此外，连接处也不易锉得圆滑，或圆弧面不能与平面很好地相切。</a:t>
            </a:r>
            <a:endParaRPr lang="zh-CN" altLang="en-US" dirty="0"/>
          </a:p>
        </p:txBody>
      </p:sp>
    </p:spTree>
    <p:extLst>
      <p:ext uri="{BB962C8B-B14F-4D97-AF65-F5344CB8AC3E}">
        <p14:creationId xmlns:p14="http://schemas.microsoft.com/office/powerpoint/2010/main" val="23777774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B4F18-7A4C-9003-7276-884EC6931D8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D646D74-0BFC-AB31-87E5-2FEF91B1DEEB}"/>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C60565D7-A99E-D601-D116-62BAEDD77E58}"/>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8F2FCAE6-5262-6117-1CC4-5CB92040709C}"/>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35254F91-51AB-B17B-9A16-9B810808F090}"/>
              </a:ext>
            </a:extLst>
          </p:cNvPr>
          <p:cNvSpPr txBox="1"/>
          <p:nvPr/>
        </p:nvSpPr>
        <p:spPr>
          <a:xfrm>
            <a:off x="182033" y="1376823"/>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B71E6C3A-9DE7-3B9F-71D4-D819C2344EE7}"/>
              </a:ext>
            </a:extLst>
          </p:cNvPr>
          <p:cNvPicPr>
            <a:picLocks noChangeAspect="1"/>
          </p:cNvPicPr>
          <p:nvPr/>
        </p:nvPicPr>
        <p:blipFill>
          <a:blip r:embed="rId4"/>
          <a:stretch>
            <a:fillRect/>
          </a:stretch>
        </p:blipFill>
        <p:spPr>
          <a:xfrm>
            <a:off x="897468" y="1813931"/>
            <a:ext cx="4165600" cy="5051593"/>
          </a:xfrm>
          <a:prstGeom prst="rect">
            <a:avLst/>
          </a:prstGeom>
        </p:spPr>
      </p:pic>
      <p:sp>
        <p:nvSpPr>
          <p:cNvPr id="9" name="文本框 8">
            <a:extLst>
              <a:ext uri="{FF2B5EF4-FFF2-40B4-BE49-F238E27FC236}">
                <a16:creationId xmlns:a16="http://schemas.microsoft.com/office/drawing/2014/main" id="{7D6BE7AD-12A0-8751-C183-03FCD7EC6F32}"/>
              </a:ext>
            </a:extLst>
          </p:cNvPr>
          <p:cNvSpPr txBox="1"/>
          <p:nvPr/>
        </p:nvSpPr>
        <p:spPr>
          <a:xfrm>
            <a:off x="5871636" y="274683"/>
            <a:ext cx="2015068"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C47BB14E-B344-89A2-FB83-004F9E27003E}"/>
              </a:ext>
            </a:extLst>
          </p:cNvPr>
          <p:cNvSpPr txBox="1"/>
          <p:nvPr/>
        </p:nvSpPr>
        <p:spPr>
          <a:xfrm>
            <a:off x="5871636" y="609726"/>
            <a:ext cx="1794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57E331C2-A3EF-C4D2-C9B8-5D9AFA92C13D}"/>
              </a:ext>
            </a:extLst>
          </p:cNvPr>
          <p:cNvSpPr txBox="1"/>
          <p:nvPr/>
        </p:nvSpPr>
        <p:spPr>
          <a:xfrm>
            <a:off x="5871636" y="891011"/>
            <a:ext cx="1659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5927717F-DADD-D2E9-697D-96E829D36C5A}"/>
              </a:ext>
            </a:extLst>
          </p:cNvPr>
          <p:cNvSpPr txBox="1"/>
          <p:nvPr/>
        </p:nvSpPr>
        <p:spPr>
          <a:xfrm>
            <a:off x="6096000" y="1274710"/>
            <a:ext cx="5895254"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）对锯削后的圆棒料进行截面锉削加工，符合划线的基本要求。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）在圆棒料截面上划线，划出六角螺母。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）对圆棒料进行固定，根据划线界线进行锉削加工。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）锉削过程不断检查尺寸及精度要求。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）对不符合要求的进行修整。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865B1C7C-C4BB-BD6F-F9C9-E33B1CFFBD7C}"/>
              </a:ext>
            </a:extLst>
          </p:cNvPr>
          <p:cNvSpPr txBox="1"/>
          <p:nvPr/>
        </p:nvSpPr>
        <p:spPr>
          <a:xfrm>
            <a:off x="5894918" y="2869065"/>
            <a:ext cx="4068234"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制定六角螺母锉削的工作计划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a:extLst>
              <a:ext uri="{FF2B5EF4-FFF2-40B4-BE49-F238E27FC236}">
                <a16:creationId xmlns:a16="http://schemas.microsoft.com/office/drawing/2014/main" id="{811F1E68-9B79-26A5-EB23-B27D0F882794}"/>
              </a:ext>
            </a:extLst>
          </p:cNvPr>
          <p:cNvPicPr>
            <a:picLocks noChangeAspect="1"/>
          </p:cNvPicPr>
          <p:nvPr/>
        </p:nvPicPr>
        <p:blipFill>
          <a:blip r:embed="rId5"/>
          <a:stretch>
            <a:fillRect/>
          </a:stretch>
        </p:blipFill>
        <p:spPr>
          <a:xfrm>
            <a:off x="6701369" y="3311943"/>
            <a:ext cx="4165599" cy="3500210"/>
          </a:xfrm>
          <a:prstGeom prst="rect">
            <a:avLst/>
          </a:prstGeom>
        </p:spPr>
      </p:pic>
    </p:spTree>
    <p:extLst>
      <p:ext uri="{BB962C8B-B14F-4D97-AF65-F5344CB8AC3E}">
        <p14:creationId xmlns:p14="http://schemas.microsoft.com/office/powerpoint/2010/main" val="1131132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54450-E16B-9FFB-392E-6168C991157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8D38CF2-8CD4-DDF6-878F-C150ACEEDE64}"/>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C68C850E-FEB4-2756-339A-496F599DD2F3}"/>
              </a:ext>
            </a:extLst>
          </p:cNvPr>
          <p:cNvSpPr txBox="1"/>
          <p:nvPr/>
        </p:nvSpPr>
        <p:spPr>
          <a:xfrm>
            <a:off x="364066" y="975267"/>
            <a:ext cx="6096000" cy="369332"/>
          </a:xfrm>
          <a:prstGeom prst="rect">
            <a:avLst/>
          </a:prstGeom>
          <a:noFill/>
        </p:spPr>
        <p:txBody>
          <a:bodyPr wrap="square">
            <a:spAutoFit/>
          </a:bodyPr>
          <a:lstStyle/>
          <a:p>
            <a:r>
              <a:rPr lang="zh-CN" altLang="en-US" sz="1800" b="1" dirty="0">
                <a:effectLst/>
                <a:latin typeface="Times New Roman" panose="02020603050405020304" pitchFamily="18" charset="0"/>
                <a:ea typeface="宋体" panose="02010600030101010101" pitchFamily="2" charset="-122"/>
                <a:cs typeface="Times New Roman" panose="02020603050405020304" pitchFamily="18" charset="0"/>
              </a:rPr>
              <a:t>二</a:t>
            </a: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、钳工基本设备</a:t>
            </a:r>
            <a:endParaRPr lang="zh-CN" altLang="en-US" dirty="0"/>
          </a:p>
        </p:txBody>
      </p:sp>
      <p:sp>
        <p:nvSpPr>
          <p:cNvPr id="6" name="文本框 5">
            <a:extLst>
              <a:ext uri="{FF2B5EF4-FFF2-40B4-BE49-F238E27FC236}">
                <a16:creationId xmlns:a16="http://schemas.microsoft.com/office/drawing/2014/main" id="{F3C7999B-7E14-9779-575E-74FC6ED705D2}"/>
              </a:ext>
            </a:extLst>
          </p:cNvPr>
          <p:cNvSpPr txBox="1"/>
          <p:nvPr/>
        </p:nvSpPr>
        <p:spPr>
          <a:xfrm>
            <a:off x="143933" y="1267262"/>
            <a:ext cx="20658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钳工工作台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91B7A4B0-961A-D1EE-356F-193899921807}"/>
              </a:ext>
            </a:extLst>
          </p:cNvPr>
          <p:cNvSpPr txBox="1"/>
          <p:nvPr/>
        </p:nvSpPr>
        <p:spPr>
          <a:xfrm>
            <a:off x="2787385" y="1588950"/>
            <a:ext cx="9287934" cy="2446824"/>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钳工工作台的安全要求如下：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）钳工工作台要放在便于工作和光线适宜的地方，面对面使用钳工工作台，中间要装安全防护网。钳工工作台必须安装牢固，不允许被用作铁砧。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）钳工工作台上使用的照明电压不得超过</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36V</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）钳工工作台上的杂物要及时清理，工具、量具和刃具分开放置，以免混放而损坏。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）摆放工具时，不能让工具伸出钳工工作台边缘，以免其被碰落而砸伤人脚。</a:t>
            </a:r>
            <a:endParaRPr lang="zh-CN" altLang="en-US" dirty="0"/>
          </a:p>
        </p:txBody>
      </p:sp>
      <p:sp>
        <p:nvSpPr>
          <p:cNvPr id="10" name="文本框 9">
            <a:extLst>
              <a:ext uri="{FF2B5EF4-FFF2-40B4-BE49-F238E27FC236}">
                <a16:creationId xmlns:a16="http://schemas.microsoft.com/office/drawing/2014/main" id="{14409A8D-263D-C555-AB5C-3E980341BDC3}"/>
              </a:ext>
            </a:extLst>
          </p:cNvPr>
          <p:cNvSpPr txBox="1"/>
          <p:nvPr/>
        </p:nvSpPr>
        <p:spPr>
          <a:xfrm>
            <a:off x="228600" y="4058686"/>
            <a:ext cx="1524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A91275B1-AE40-232F-8C40-1572ED9707D4}"/>
              </a:ext>
            </a:extLst>
          </p:cNvPr>
          <p:cNvSpPr txBox="1"/>
          <p:nvPr/>
        </p:nvSpPr>
        <p:spPr>
          <a:xfrm>
            <a:off x="3850481" y="4627468"/>
            <a:ext cx="8341519" cy="1892826"/>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台虎钳使用的安全要求</a:t>
            </a:r>
            <a:endParaRPr lang="en-US" altLang="zh-CN" sz="2000" dirty="0">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）台虎钳必须牢固地固定在钳工工作台上，两个锁紧螺钉必须扳紧，使钳身工作时没有松动现象，否则容易损坏台虎钳和影响工件的加工质量。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）台虎钳安装使固定钳身的钳口工作面处于钳台边缘之外，台虎钳安装在钳台上的高度应恰好与人的手肘相齐，如图所示。</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6" name="图片 15">
            <a:extLst>
              <a:ext uri="{FF2B5EF4-FFF2-40B4-BE49-F238E27FC236}">
                <a16:creationId xmlns:a16="http://schemas.microsoft.com/office/drawing/2014/main" id="{8D8046E5-36D5-7EE4-E7DB-5D2951411C5D}"/>
              </a:ext>
            </a:extLst>
          </p:cNvPr>
          <p:cNvPicPr>
            <a:picLocks noChangeAspect="1"/>
          </p:cNvPicPr>
          <p:nvPr/>
        </p:nvPicPr>
        <p:blipFill>
          <a:blip r:embed="rId2"/>
          <a:stretch>
            <a:fillRect/>
          </a:stretch>
        </p:blipFill>
        <p:spPr>
          <a:xfrm>
            <a:off x="428031" y="4542214"/>
            <a:ext cx="3359437" cy="2130951"/>
          </a:xfrm>
          <a:prstGeom prst="rect">
            <a:avLst/>
          </a:prstGeom>
        </p:spPr>
      </p:pic>
      <p:pic>
        <p:nvPicPr>
          <p:cNvPr id="17" name="图片 16">
            <a:extLst>
              <a:ext uri="{FF2B5EF4-FFF2-40B4-BE49-F238E27FC236}">
                <a16:creationId xmlns:a16="http://schemas.microsoft.com/office/drawing/2014/main" id="{97B2EEA8-81BE-B08D-EDA7-D295EC9E9A18}"/>
              </a:ext>
            </a:extLst>
          </p:cNvPr>
          <p:cNvPicPr>
            <a:picLocks noChangeAspect="1"/>
          </p:cNvPicPr>
          <p:nvPr/>
        </p:nvPicPr>
        <p:blipFill>
          <a:blip r:embed="rId3"/>
          <a:stretch>
            <a:fillRect/>
          </a:stretch>
        </p:blipFill>
        <p:spPr>
          <a:xfrm>
            <a:off x="428031" y="1738997"/>
            <a:ext cx="2413317" cy="2337427"/>
          </a:xfrm>
          <a:prstGeom prst="rect">
            <a:avLst/>
          </a:prstGeom>
        </p:spPr>
      </p:pic>
    </p:spTree>
    <p:extLst>
      <p:ext uri="{BB962C8B-B14F-4D97-AF65-F5344CB8AC3E}">
        <p14:creationId xmlns:p14="http://schemas.microsoft.com/office/powerpoint/2010/main" val="11581527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40C70-8DB4-BEBF-085E-7752868B670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5E28F18-B84D-E708-EE59-91D608E9AD2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41C44A1A-74EF-7234-299A-BBEF50D9F9DB}"/>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B8E12E66-7379-B03E-BA25-DB9AB457CB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0D46857F-B058-91DF-D902-6EE456A4F7C9}"/>
              </a:ext>
            </a:extLst>
          </p:cNvPr>
          <p:cNvSpPr txBox="1"/>
          <p:nvPr/>
        </p:nvSpPr>
        <p:spPr>
          <a:xfrm>
            <a:off x="76200" y="1319495"/>
            <a:ext cx="23706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9465C60C-8FAB-9B68-84BB-B942B40EC901}"/>
              </a:ext>
            </a:extLst>
          </p:cNvPr>
          <p:cNvPicPr>
            <a:picLocks noChangeAspect="1"/>
          </p:cNvPicPr>
          <p:nvPr/>
        </p:nvPicPr>
        <p:blipFill>
          <a:blip r:embed="rId4"/>
          <a:stretch>
            <a:fillRect/>
          </a:stretch>
        </p:blipFill>
        <p:spPr>
          <a:xfrm>
            <a:off x="1261533" y="1762373"/>
            <a:ext cx="4444991" cy="5147304"/>
          </a:xfrm>
          <a:prstGeom prst="rect">
            <a:avLst/>
          </a:prstGeom>
        </p:spPr>
      </p:pic>
      <p:sp>
        <p:nvSpPr>
          <p:cNvPr id="9" name="文本框 8">
            <a:extLst>
              <a:ext uri="{FF2B5EF4-FFF2-40B4-BE49-F238E27FC236}">
                <a16:creationId xmlns:a16="http://schemas.microsoft.com/office/drawing/2014/main" id="{74317486-F20E-2913-FA36-B2CC16A33966}"/>
              </a:ext>
            </a:extLst>
          </p:cNvPr>
          <p:cNvSpPr txBox="1"/>
          <p:nvPr/>
        </p:nvSpPr>
        <p:spPr>
          <a:xfrm>
            <a:off x="5782733" y="1319495"/>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3EADB863-4693-BC96-C374-A5302D50102B}"/>
              </a:ext>
            </a:extLst>
          </p:cNvPr>
          <p:cNvPicPr>
            <a:picLocks noChangeAspect="1"/>
          </p:cNvPicPr>
          <p:nvPr/>
        </p:nvPicPr>
        <p:blipFill>
          <a:blip r:embed="rId5"/>
          <a:stretch>
            <a:fillRect/>
          </a:stretch>
        </p:blipFill>
        <p:spPr>
          <a:xfrm>
            <a:off x="6692222" y="1798793"/>
            <a:ext cx="4524664" cy="5059207"/>
          </a:xfrm>
          <a:prstGeom prst="rect">
            <a:avLst/>
          </a:prstGeom>
        </p:spPr>
      </p:pic>
    </p:spTree>
    <p:extLst>
      <p:ext uri="{BB962C8B-B14F-4D97-AF65-F5344CB8AC3E}">
        <p14:creationId xmlns:p14="http://schemas.microsoft.com/office/powerpoint/2010/main" val="15667284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6FA24-537B-92A1-91EE-B63249301E2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AB4D9A7-3C5B-C1CF-1307-062CCB01498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0D44E600-4E8F-8CAA-9A4F-29AFD68A4AA7}"/>
              </a:ext>
            </a:extLst>
          </p:cNvPr>
          <p:cNvSpPr txBox="1"/>
          <p:nvPr/>
        </p:nvSpPr>
        <p:spPr>
          <a:xfrm>
            <a:off x="59267" y="718361"/>
            <a:ext cx="23198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EC1B2EE4-DE2F-D54C-2B61-F4B7E989398E}"/>
              </a:ext>
            </a:extLst>
          </p:cNvPr>
          <p:cNvPicPr>
            <a:picLocks noChangeAspect="1"/>
          </p:cNvPicPr>
          <p:nvPr/>
        </p:nvPicPr>
        <p:blipFill>
          <a:blip r:embed="rId2"/>
          <a:stretch>
            <a:fillRect/>
          </a:stretch>
        </p:blipFill>
        <p:spPr>
          <a:xfrm>
            <a:off x="1326714" y="1161239"/>
            <a:ext cx="3806637" cy="5696761"/>
          </a:xfrm>
          <a:prstGeom prst="rect">
            <a:avLst/>
          </a:prstGeom>
        </p:spPr>
      </p:pic>
      <p:sp>
        <p:nvSpPr>
          <p:cNvPr id="7" name="文本框 6">
            <a:extLst>
              <a:ext uri="{FF2B5EF4-FFF2-40B4-BE49-F238E27FC236}">
                <a16:creationId xmlns:a16="http://schemas.microsoft.com/office/drawing/2014/main" id="{4854B452-289A-F229-3C47-99634A301D25}"/>
              </a:ext>
            </a:extLst>
          </p:cNvPr>
          <p:cNvSpPr txBox="1"/>
          <p:nvPr/>
        </p:nvSpPr>
        <p:spPr>
          <a:xfrm>
            <a:off x="5554133" y="718361"/>
            <a:ext cx="25738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1F6BD349-60B8-784F-6468-08DEDAB2CA70}"/>
              </a:ext>
            </a:extLst>
          </p:cNvPr>
          <p:cNvPicPr>
            <a:picLocks noChangeAspect="1"/>
          </p:cNvPicPr>
          <p:nvPr/>
        </p:nvPicPr>
        <p:blipFill>
          <a:blip r:embed="rId3"/>
          <a:stretch>
            <a:fillRect/>
          </a:stretch>
        </p:blipFill>
        <p:spPr>
          <a:xfrm>
            <a:off x="6270061" y="1161239"/>
            <a:ext cx="5032938" cy="5581008"/>
          </a:xfrm>
          <a:prstGeom prst="rect">
            <a:avLst/>
          </a:prstGeom>
        </p:spPr>
      </p:pic>
    </p:spTree>
    <p:extLst>
      <p:ext uri="{BB962C8B-B14F-4D97-AF65-F5344CB8AC3E}">
        <p14:creationId xmlns:p14="http://schemas.microsoft.com/office/powerpoint/2010/main" val="16422009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4A606-B933-7F34-DDC5-BDFDACC7A80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258989A-5B09-1130-2C05-BABB236D80A1}"/>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231EF01B-693C-A697-4B53-E1B3529481CA}"/>
              </a:ext>
            </a:extLst>
          </p:cNvPr>
          <p:cNvSpPr txBox="1"/>
          <p:nvPr/>
        </p:nvSpPr>
        <p:spPr>
          <a:xfrm>
            <a:off x="1057616" y="1529274"/>
            <a:ext cx="1931117"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3000年传承</a:t>
            </a:r>
          </a:p>
        </p:txBody>
      </p:sp>
      <p:pic>
        <p:nvPicPr>
          <p:cNvPr id="4" name="图形 3" descr="带齿轮的头部">
            <a:extLst>
              <a:ext uri="{FF2B5EF4-FFF2-40B4-BE49-F238E27FC236}">
                <a16:creationId xmlns:a16="http://schemas.microsoft.com/office/drawing/2014/main" id="{5F580B5B-999A-C367-0B56-30B111443C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C3EA373B-8A82-FB8E-E465-1C33317B25B3}"/>
              </a:ext>
            </a:extLst>
          </p:cNvPr>
          <p:cNvSpPr txBox="1"/>
          <p:nvPr/>
        </p:nvSpPr>
        <p:spPr>
          <a:xfrm>
            <a:off x="943266" y="4495011"/>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6F8CFC7F-559F-6D0C-EB57-253CEA23EB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511" y="4412805"/>
            <a:ext cx="511874" cy="488154"/>
          </a:xfrm>
          <a:prstGeom prst="rect">
            <a:avLst/>
          </a:prstGeom>
        </p:spPr>
      </p:pic>
      <p:sp>
        <p:nvSpPr>
          <p:cNvPr id="8" name="文本框 7">
            <a:extLst>
              <a:ext uri="{FF2B5EF4-FFF2-40B4-BE49-F238E27FC236}">
                <a16:creationId xmlns:a16="http://schemas.microsoft.com/office/drawing/2014/main" id="{325E0FF2-E619-518A-69F4-70C223C037DA}"/>
              </a:ext>
            </a:extLst>
          </p:cNvPr>
          <p:cNvSpPr txBox="1"/>
          <p:nvPr/>
        </p:nvSpPr>
        <p:spPr>
          <a:xfrm>
            <a:off x="8402855" y="4375322"/>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881449A4-D994-8F50-889D-B94584D9E59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62788" y="4375321"/>
            <a:ext cx="481863" cy="481863"/>
          </a:xfrm>
          <a:prstGeom prst="rect">
            <a:avLst/>
          </a:prstGeom>
        </p:spPr>
      </p:pic>
      <p:sp>
        <p:nvSpPr>
          <p:cNvPr id="10" name="文本框 9">
            <a:extLst>
              <a:ext uri="{FF2B5EF4-FFF2-40B4-BE49-F238E27FC236}">
                <a16:creationId xmlns:a16="http://schemas.microsoft.com/office/drawing/2014/main" id="{463613D0-C54E-42C4-3199-941F6B8B94BC}"/>
              </a:ext>
            </a:extLst>
          </p:cNvPr>
          <p:cNvSpPr txBox="1"/>
          <p:nvPr/>
        </p:nvSpPr>
        <p:spPr>
          <a:xfrm>
            <a:off x="521511" y="5015221"/>
            <a:ext cx="3636792"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1.能够详细阐述錾削的基本原理；</a:t>
            </a:r>
          </a:p>
          <a:p>
            <a:r>
              <a:rPr lang="zh-CN" altLang="zh-CN" dirty="0">
                <a:latin typeface="宋体" panose="02010600030101010101" pitchFamily="2" charset="-122"/>
                <a:ea typeface="宋体" panose="02010600030101010101" pitchFamily="2" charset="-122"/>
              </a:rPr>
              <a:t>2.能够描述錾削工具的基本构造；</a:t>
            </a:r>
          </a:p>
          <a:p>
            <a:r>
              <a:rPr lang="zh-CN" altLang="zh-CN" dirty="0">
                <a:latin typeface="宋体" panose="02010600030101010101" pitchFamily="2" charset="-122"/>
                <a:ea typeface="宋体" panose="02010600030101010101" pitchFamily="2" charset="-122"/>
              </a:rPr>
              <a:t>3.能够熟练使用錾削工具的能力；</a:t>
            </a:r>
          </a:p>
          <a:p>
            <a:r>
              <a:rPr lang="zh-CN" altLang="zh-CN" dirty="0">
                <a:latin typeface="宋体" panose="02010600030101010101" pitchFamily="2" charset="-122"/>
                <a:ea typeface="宋体" panose="02010600030101010101" pitchFamily="2" charset="-122"/>
              </a:rPr>
              <a:t>4.能够正确进行錾削操作的能力。</a:t>
            </a:r>
          </a:p>
        </p:txBody>
      </p:sp>
      <p:sp>
        <p:nvSpPr>
          <p:cNvPr id="12" name="文本框 11">
            <a:extLst>
              <a:ext uri="{FF2B5EF4-FFF2-40B4-BE49-F238E27FC236}">
                <a16:creationId xmlns:a16="http://schemas.microsoft.com/office/drawing/2014/main" id="{8BC70FBE-1462-5976-4F24-24977D87E738}"/>
              </a:ext>
            </a:extLst>
          </p:cNvPr>
          <p:cNvSpPr txBox="1"/>
          <p:nvPr/>
        </p:nvSpPr>
        <p:spPr>
          <a:xfrm>
            <a:off x="7511635" y="4857184"/>
            <a:ext cx="4750958" cy="1754326"/>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1.根据四方体加工图，分析圆棒料錾削步骤。</a:t>
            </a:r>
          </a:p>
          <a:p>
            <a:r>
              <a:rPr lang="zh-CN" altLang="zh-CN" dirty="0">
                <a:latin typeface="宋体" panose="02010600030101010101" pitchFamily="2" charset="-122"/>
                <a:ea typeface="宋体" panose="02010600030101010101" pitchFamily="2" charset="-122"/>
              </a:rPr>
              <a:t>2.选择合理的錾削加工工具。</a:t>
            </a:r>
          </a:p>
          <a:p>
            <a:r>
              <a:rPr lang="zh-CN" altLang="zh-CN" dirty="0">
                <a:latin typeface="宋体" panose="02010600030101010101" pitchFamily="2" charset="-122"/>
                <a:ea typeface="宋体" panose="02010600030101010101" pitchFamily="2" charset="-122"/>
              </a:rPr>
              <a:t>3.根据图纸正确进行錾削加工。</a:t>
            </a:r>
          </a:p>
          <a:p>
            <a:r>
              <a:rPr lang="zh-CN" altLang="zh-CN" dirty="0">
                <a:latin typeface="宋体" panose="02010600030101010101" pitchFamily="2" charset="-122"/>
                <a:ea typeface="宋体" panose="02010600030101010101" pitchFamily="2" charset="-122"/>
              </a:rPr>
              <a:t>4.选择合理和正确的錾削操作要素。</a:t>
            </a:r>
          </a:p>
          <a:p>
            <a:r>
              <a:rPr lang="zh-CN" altLang="zh-CN" dirty="0">
                <a:latin typeface="宋体" panose="02010600030101010101" pitchFamily="2" charset="-122"/>
                <a:ea typeface="宋体" panose="02010600030101010101" pitchFamily="2" charset="-122"/>
              </a:rPr>
              <a:t>5.保证錾子切削刃楔角的合理和锋利。</a:t>
            </a:r>
          </a:p>
          <a:p>
            <a:r>
              <a:rPr lang="zh-CN" altLang="zh-CN" dirty="0">
                <a:latin typeface="宋体" panose="02010600030101010101" pitchFamily="2" charset="-122"/>
                <a:ea typeface="宋体" panose="02010600030101010101" pitchFamily="2" charset="-122"/>
              </a:rPr>
              <a:t>6.检查錾削加工质量。</a:t>
            </a:r>
          </a:p>
        </p:txBody>
      </p:sp>
      <p:sp>
        <p:nvSpPr>
          <p:cNvPr id="13" name="文本框 12">
            <a:extLst>
              <a:ext uri="{FF2B5EF4-FFF2-40B4-BE49-F238E27FC236}">
                <a16:creationId xmlns:a16="http://schemas.microsoft.com/office/drawing/2014/main" id="{876006D8-67DC-4D7D-C098-BFD868DCAAC4}"/>
              </a:ext>
            </a:extLst>
          </p:cNvPr>
          <p:cNvSpPr txBox="1"/>
          <p:nvPr/>
        </p:nvSpPr>
        <p:spPr>
          <a:xfrm>
            <a:off x="364067" y="737574"/>
            <a:ext cx="3636792"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5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四方体錾削</a:t>
            </a:r>
          </a:p>
        </p:txBody>
      </p:sp>
      <p:pic>
        <p:nvPicPr>
          <p:cNvPr id="5" name="图片 4">
            <a:extLst>
              <a:ext uri="{FF2B5EF4-FFF2-40B4-BE49-F238E27FC236}">
                <a16:creationId xmlns:a16="http://schemas.microsoft.com/office/drawing/2014/main" id="{17EC0878-7DA7-FBE5-0731-0BDEF749516B}"/>
              </a:ext>
            </a:extLst>
          </p:cNvPr>
          <p:cNvPicPr>
            <a:picLocks noChangeAspect="1"/>
          </p:cNvPicPr>
          <p:nvPr/>
        </p:nvPicPr>
        <p:blipFill>
          <a:blip r:embed="rId8"/>
          <a:stretch>
            <a:fillRect/>
          </a:stretch>
        </p:blipFill>
        <p:spPr>
          <a:xfrm>
            <a:off x="364066" y="2014580"/>
            <a:ext cx="3474008" cy="1954697"/>
          </a:xfrm>
          <a:prstGeom prst="rect">
            <a:avLst/>
          </a:prstGeom>
        </p:spPr>
      </p:pic>
      <p:sp>
        <p:nvSpPr>
          <p:cNvPr id="15" name="文本框 14">
            <a:extLst>
              <a:ext uri="{FF2B5EF4-FFF2-40B4-BE49-F238E27FC236}">
                <a16:creationId xmlns:a16="http://schemas.microsoft.com/office/drawing/2014/main" id="{407E9649-AEF1-F493-59DF-A2B5DB0A5955}"/>
              </a:ext>
            </a:extLst>
          </p:cNvPr>
          <p:cNvSpPr txBox="1"/>
          <p:nvPr/>
        </p:nvSpPr>
        <p:spPr>
          <a:xfrm>
            <a:off x="3838074" y="1779861"/>
            <a:ext cx="8272118" cy="2585323"/>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孟剑锋</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2015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年被评为首批国家级“大国工匠”，是工艺美术界唯一获评的“大国工匠”，如图</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2-5-8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所示，现任北京工美集团旗下北京握拉菲首饰有限公司高级技师，从事工艺美术行业</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年。</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APEC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会议国礼《和美》纯银錾刻丝巾果盘、“一带一路”峰会国礼《梦和天下》首饰盒套装、北京冬奥徽宝、“两弹一星”科学家功勋奖章、“神舟”系列航天英雄奖章，这些巧夺天工的作品都出自孟剑锋之手。他的一双手，布满了橡皮般厚的老茧，却传承着有近</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3000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年历史的錾刻工艺。对手艺追求极致，这也是孟剑锋从他师傅那代人身上传承下来的精神。孟剑锋说：“我师傅那代人才是真正的工匠，对工艺要求非常严谨，工艺制作上的精致可以说已达到极致。所谓精益求精，追求极致，就是坚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a:extLst>
              <a:ext uri="{FF2B5EF4-FFF2-40B4-BE49-F238E27FC236}">
                <a16:creationId xmlns:a16="http://schemas.microsoft.com/office/drawing/2014/main" id="{C611046A-BB86-B7D3-1631-4A29B7501D0C}"/>
              </a:ext>
            </a:extLst>
          </p:cNvPr>
          <p:cNvPicPr>
            <a:picLocks noChangeAspect="1"/>
          </p:cNvPicPr>
          <p:nvPr/>
        </p:nvPicPr>
        <p:blipFill>
          <a:blip r:embed="rId9"/>
          <a:stretch>
            <a:fillRect/>
          </a:stretch>
        </p:blipFill>
        <p:spPr>
          <a:xfrm>
            <a:off x="3931351" y="4668424"/>
            <a:ext cx="3585827" cy="1954697"/>
          </a:xfrm>
          <a:prstGeom prst="rect">
            <a:avLst/>
          </a:prstGeom>
        </p:spPr>
      </p:pic>
    </p:spTree>
    <p:extLst>
      <p:ext uri="{BB962C8B-B14F-4D97-AF65-F5344CB8AC3E}">
        <p14:creationId xmlns:p14="http://schemas.microsoft.com/office/powerpoint/2010/main" val="3612553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0B738-3A26-887A-3734-06AB1D117A0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81E5DB3-A8E8-6E92-3EE3-5B4788977A5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A898CADF-FFAF-2E5B-E74D-94B55EE96DB8}"/>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042E3139-A309-C50E-A0F4-32F9520EA4B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FAF23D8A-1716-53A7-B17D-734919259CE3}"/>
              </a:ext>
            </a:extLst>
          </p:cNvPr>
          <p:cNvSpPr txBox="1"/>
          <p:nvPr/>
        </p:nvSpPr>
        <p:spPr>
          <a:xfrm>
            <a:off x="76200" y="1256057"/>
            <a:ext cx="21674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一、錾削工具</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2B26A517-62F2-D9FC-6F30-EA4C5E25B20B}"/>
              </a:ext>
            </a:extLst>
          </p:cNvPr>
          <p:cNvSpPr txBox="1"/>
          <p:nvPr/>
        </p:nvSpPr>
        <p:spPr>
          <a:xfrm>
            <a:off x="131233" y="1561458"/>
            <a:ext cx="12446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3C2F982F-80AB-0545-A321-1B33B06928B9}"/>
              </a:ext>
            </a:extLst>
          </p:cNvPr>
          <p:cNvSpPr txBox="1"/>
          <p:nvPr/>
        </p:nvSpPr>
        <p:spPr>
          <a:xfrm>
            <a:off x="364066" y="1902388"/>
            <a:ext cx="5858934"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錾子是錾削工件的刀具，用碳素工具钢经锻打成形后再进行刃磨和热处理而成。錾子由錾头、切削部分及錾身三部分组成。</a:t>
            </a:r>
            <a:endParaRPr lang="zh-CN" altLang="en-US" dirty="0"/>
          </a:p>
        </p:txBody>
      </p:sp>
      <p:pic>
        <p:nvPicPr>
          <p:cNvPr id="11" name="图片 10">
            <a:extLst>
              <a:ext uri="{FF2B5EF4-FFF2-40B4-BE49-F238E27FC236}">
                <a16:creationId xmlns:a16="http://schemas.microsoft.com/office/drawing/2014/main" id="{D47F9190-C392-8D43-D6C7-BE86E90C2541}"/>
              </a:ext>
            </a:extLst>
          </p:cNvPr>
          <p:cNvPicPr>
            <a:picLocks noChangeAspect="1"/>
          </p:cNvPicPr>
          <p:nvPr/>
        </p:nvPicPr>
        <p:blipFill>
          <a:blip r:embed="rId4"/>
          <a:stretch>
            <a:fillRect/>
          </a:stretch>
        </p:blipFill>
        <p:spPr>
          <a:xfrm>
            <a:off x="2143955" y="2555293"/>
            <a:ext cx="2661781" cy="947755"/>
          </a:xfrm>
          <a:prstGeom prst="rect">
            <a:avLst/>
          </a:prstGeom>
        </p:spPr>
      </p:pic>
      <p:sp>
        <p:nvSpPr>
          <p:cNvPr id="13" name="文本框 12">
            <a:extLst>
              <a:ext uri="{FF2B5EF4-FFF2-40B4-BE49-F238E27FC236}">
                <a16:creationId xmlns:a16="http://schemas.microsoft.com/office/drawing/2014/main" id="{20C0F7CB-5C84-69F5-5B48-56830FE4F645}"/>
              </a:ext>
            </a:extLst>
          </p:cNvPr>
          <p:cNvSpPr txBox="1"/>
          <p:nvPr/>
        </p:nvSpPr>
        <p:spPr>
          <a:xfrm>
            <a:off x="131233" y="3454063"/>
            <a:ext cx="1659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）扁錾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D9AFC291-60F8-B238-7AA8-31FB5AB56225}"/>
              </a:ext>
            </a:extLst>
          </p:cNvPr>
          <p:cNvSpPr txBox="1"/>
          <p:nvPr/>
        </p:nvSpPr>
        <p:spPr>
          <a:xfrm>
            <a:off x="1812853" y="3454063"/>
            <a:ext cx="1757736"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）尖錾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56F91E16-87AF-867F-42FB-9E5014D63678}"/>
              </a:ext>
            </a:extLst>
          </p:cNvPr>
          <p:cNvSpPr txBox="1"/>
          <p:nvPr/>
        </p:nvSpPr>
        <p:spPr>
          <a:xfrm>
            <a:off x="3570589" y="3454063"/>
            <a:ext cx="200515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）油槽錾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a:extLst>
              <a:ext uri="{FF2B5EF4-FFF2-40B4-BE49-F238E27FC236}">
                <a16:creationId xmlns:a16="http://schemas.microsoft.com/office/drawing/2014/main" id="{1151F161-8115-917A-6DC2-509DAA73D410}"/>
              </a:ext>
            </a:extLst>
          </p:cNvPr>
          <p:cNvPicPr>
            <a:picLocks noChangeAspect="1"/>
          </p:cNvPicPr>
          <p:nvPr/>
        </p:nvPicPr>
        <p:blipFill>
          <a:blip r:embed="rId5"/>
          <a:stretch>
            <a:fillRect/>
          </a:stretch>
        </p:blipFill>
        <p:spPr>
          <a:xfrm>
            <a:off x="1732475" y="3896941"/>
            <a:ext cx="3160710" cy="1141150"/>
          </a:xfrm>
          <a:prstGeom prst="rect">
            <a:avLst/>
          </a:prstGeom>
        </p:spPr>
      </p:pic>
      <p:sp>
        <p:nvSpPr>
          <p:cNvPr id="20" name="文本框 19">
            <a:extLst>
              <a:ext uri="{FF2B5EF4-FFF2-40B4-BE49-F238E27FC236}">
                <a16:creationId xmlns:a16="http://schemas.microsoft.com/office/drawing/2014/main" id="{A8D51D5B-F1E0-D636-F0E3-F87AE3BA53A0}"/>
              </a:ext>
            </a:extLst>
          </p:cNvPr>
          <p:cNvSpPr txBox="1"/>
          <p:nvPr/>
        </p:nvSpPr>
        <p:spPr>
          <a:xfrm>
            <a:off x="228600" y="4989106"/>
            <a:ext cx="2527746"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錾子的切削原理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1" name="图片 20">
            <a:extLst>
              <a:ext uri="{FF2B5EF4-FFF2-40B4-BE49-F238E27FC236}">
                <a16:creationId xmlns:a16="http://schemas.microsoft.com/office/drawing/2014/main" id="{E0F16036-DECF-1E19-D6C9-83DD288BAC9B}"/>
              </a:ext>
            </a:extLst>
          </p:cNvPr>
          <p:cNvPicPr>
            <a:picLocks noChangeAspect="1"/>
          </p:cNvPicPr>
          <p:nvPr/>
        </p:nvPicPr>
        <p:blipFill>
          <a:blip r:embed="rId6"/>
          <a:stretch>
            <a:fillRect/>
          </a:stretch>
        </p:blipFill>
        <p:spPr>
          <a:xfrm>
            <a:off x="8418911" y="211978"/>
            <a:ext cx="2578832" cy="2152075"/>
          </a:xfrm>
          <a:prstGeom prst="rect">
            <a:avLst/>
          </a:prstGeom>
        </p:spPr>
      </p:pic>
      <p:sp>
        <p:nvSpPr>
          <p:cNvPr id="23" name="文本框 22">
            <a:extLst>
              <a:ext uri="{FF2B5EF4-FFF2-40B4-BE49-F238E27FC236}">
                <a16:creationId xmlns:a16="http://schemas.microsoft.com/office/drawing/2014/main" id="{EE8778DF-4D36-65CC-10A4-36E174A88220}"/>
              </a:ext>
            </a:extLst>
          </p:cNvPr>
          <p:cNvSpPr txBox="1"/>
          <p:nvPr/>
        </p:nvSpPr>
        <p:spPr>
          <a:xfrm>
            <a:off x="426845" y="5354168"/>
            <a:ext cx="5525222"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錾子一般用碳素工具钢锻造而成，其切削部分被刃磨成楔形，距切削部分约</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的一端，</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经热处理后硬度应为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62HRC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錾子切削部分由前刀面、后刀面以及由它们的交线形成的切削基准面刃组成</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mc:AlternateContent xmlns:mc="http://schemas.openxmlformats.org/markup-compatibility/2006" xmlns:a14="http://schemas.microsoft.com/office/drawing/2010/main">
        <mc:Choice Requires="a14">
          <p:sp>
            <p:nvSpPr>
              <p:cNvPr id="25" name="文本框 24">
                <a:extLst>
                  <a:ext uri="{FF2B5EF4-FFF2-40B4-BE49-F238E27FC236}">
                    <a16:creationId xmlns:a16="http://schemas.microsoft.com/office/drawing/2014/main" id="{270D1246-A673-9B44-572C-5EDC91AADC43}"/>
                  </a:ext>
                </a:extLst>
              </p:cNvPr>
              <p:cNvSpPr txBox="1"/>
              <p:nvPr/>
            </p:nvSpPr>
            <p:spPr>
              <a:xfrm>
                <a:off x="6217578" y="1358005"/>
                <a:ext cx="2005157" cy="45307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）楔角</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𝛽</m:t>
                        </m:r>
                      </m:e>
                      <m:sub>
                        <m:r>
                          <a:rPr lang="zh-CN" altLang="zh-CN" sz="1800">
                            <a:effectLst/>
                            <a:latin typeface="Cambria Math" panose="02040503050406030204" pitchFamily="18" charset="0"/>
                            <a:ea typeface="Cambria Math" panose="02040503050406030204" pitchFamily="18" charset="0"/>
                            <a:cs typeface="Times New Roman" panose="02020603050405020304" pitchFamily="18" charset="0"/>
                          </a:rPr>
                          <m:t>0</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5" name="文本框 24">
                <a:extLst>
                  <a:ext uri="{FF2B5EF4-FFF2-40B4-BE49-F238E27FC236}">
                    <a16:creationId xmlns:a16="http://schemas.microsoft.com/office/drawing/2014/main" id="{270D1246-A673-9B44-572C-5EDC91AADC43}"/>
                  </a:ext>
                </a:extLst>
              </p:cNvPr>
              <p:cNvSpPr txBox="1">
                <a:spLocks noRot="1" noChangeAspect="1" noMove="1" noResize="1" noEditPoints="1" noAdjustHandles="1" noChangeArrowheads="1" noChangeShapeType="1" noTextEdit="1"/>
              </p:cNvSpPr>
              <p:nvPr/>
            </p:nvSpPr>
            <p:spPr>
              <a:xfrm>
                <a:off x="6217578" y="1358005"/>
                <a:ext cx="2005157" cy="453073"/>
              </a:xfrm>
              <a:prstGeom prst="rect">
                <a:avLst/>
              </a:prstGeom>
              <a:blipFill>
                <a:blip r:embed="rId7"/>
                <a:stretch>
                  <a:fillRect b="-189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文本框 26">
                <a:extLst>
                  <a:ext uri="{FF2B5EF4-FFF2-40B4-BE49-F238E27FC236}">
                    <a16:creationId xmlns:a16="http://schemas.microsoft.com/office/drawing/2014/main" id="{0D279AC9-64AC-1B57-8B8D-FBAB05CF3B43}"/>
                  </a:ext>
                </a:extLst>
              </p:cNvPr>
              <p:cNvSpPr txBox="1"/>
              <p:nvPr/>
            </p:nvSpPr>
            <p:spPr>
              <a:xfrm>
                <a:off x="6217578" y="1698935"/>
                <a:ext cx="2302478" cy="45307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）后角</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𝛼</m:t>
                        </m:r>
                      </m:e>
                      <m:sub>
                        <m:r>
                          <a:rPr lang="zh-CN" altLang="zh-CN" sz="1800">
                            <a:effectLst/>
                            <a:latin typeface="Cambria Math" panose="02040503050406030204" pitchFamily="18" charset="0"/>
                            <a:ea typeface="Cambria Math" panose="02040503050406030204" pitchFamily="18" charset="0"/>
                            <a:cs typeface="Times New Roman" panose="02020603050405020304" pitchFamily="18" charset="0"/>
                          </a:rPr>
                          <m:t>0</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7" name="文本框 26">
                <a:extLst>
                  <a:ext uri="{FF2B5EF4-FFF2-40B4-BE49-F238E27FC236}">
                    <a16:creationId xmlns:a16="http://schemas.microsoft.com/office/drawing/2014/main" id="{0D279AC9-64AC-1B57-8B8D-FBAB05CF3B43}"/>
                  </a:ext>
                </a:extLst>
              </p:cNvPr>
              <p:cNvSpPr txBox="1">
                <a:spLocks noRot="1" noChangeAspect="1" noMove="1" noResize="1" noEditPoints="1" noAdjustHandles="1" noChangeArrowheads="1" noChangeShapeType="1" noTextEdit="1"/>
              </p:cNvSpPr>
              <p:nvPr/>
            </p:nvSpPr>
            <p:spPr>
              <a:xfrm>
                <a:off x="6217578" y="1698935"/>
                <a:ext cx="2302478" cy="453073"/>
              </a:xfrm>
              <a:prstGeom prst="rect">
                <a:avLst/>
              </a:prstGeom>
              <a:blipFill>
                <a:blip r:embed="rId8"/>
                <a:stretch>
                  <a:fillRect b="-189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 name="文本框 28">
                <a:extLst>
                  <a:ext uri="{FF2B5EF4-FFF2-40B4-BE49-F238E27FC236}">
                    <a16:creationId xmlns:a16="http://schemas.microsoft.com/office/drawing/2014/main" id="{BC336AA0-A54F-EF0A-9F59-6B94CEFFD3F2}"/>
                  </a:ext>
                </a:extLst>
              </p:cNvPr>
              <p:cNvSpPr txBox="1"/>
              <p:nvPr/>
            </p:nvSpPr>
            <p:spPr>
              <a:xfrm>
                <a:off x="6217578" y="2004336"/>
                <a:ext cx="2201333" cy="45307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）前角</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𝛾</m:t>
                        </m:r>
                      </m:e>
                      <m:sub>
                        <m:r>
                          <a:rPr lang="zh-CN" altLang="zh-CN" sz="1800">
                            <a:effectLst/>
                            <a:latin typeface="Cambria Math" panose="02040503050406030204" pitchFamily="18" charset="0"/>
                            <a:ea typeface="Cambria Math" panose="02040503050406030204" pitchFamily="18" charset="0"/>
                            <a:cs typeface="Times New Roman" panose="02020603050405020304" pitchFamily="18" charset="0"/>
                          </a:rPr>
                          <m:t>0</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9" name="文本框 28">
                <a:extLst>
                  <a:ext uri="{FF2B5EF4-FFF2-40B4-BE49-F238E27FC236}">
                    <a16:creationId xmlns:a16="http://schemas.microsoft.com/office/drawing/2014/main" id="{BC336AA0-A54F-EF0A-9F59-6B94CEFFD3F2}"/>
                  </a:ext>
                </a:extLst>
              </p:cNvPr>
              <p:cNvSpPr txBox="1">
                <a:spLocks noRot="1" noChangeAspect="1" noMove="1" noResize="1" noEditPoints="1" noAdjustHandles="1" noChangeArrowheads="1" noChangeShapeType="1" noTextEdit="1"/>
              </p:cNvSpPr>
              <p:nvPr/>
            </p:nvSpPr>
            <p:spPr>
              <a:xfrm>
                <a:off x="6217578" y="2004336"/>
                <a:ext cx="2201333" cy="453073"/>
              </a:xfrm>
              <a:prstGeom prst="rect">
                <a:avLst/>
              </a:prstGeom>
              <a:blipFill>
                <a:blip r:embed="rId9"/>
                <a:stretch>
                  <a:fillRect b="-18919"/>
                </a:stretch>
              </a:blipFill>
            </p:spPr>
            <p:txBody>
              <a:bodyPr/>
              <a:lstStyle/>
              <a:p>
                <a:r>
                  <a:rPr lang="zh-CN" altLang="en-US">
                    <a:noFill/>
                  </a:rPr>
                  <a:t> </a:t>
                </a:r>
              </a:p>
            </p:txBody>
          </p:sp>
        </mc:Fallback>
      </mc:AlternateContent>
      <p:sp>
        <p:nvSpPr>
          <p:cNvPr id="31" name="文本框 30">
            <a:extLst>
              <a:ext uri="{FF2B5EF4-FFF2-40B4-BE49-F238E27FC236}">
                <a16:creationId xmlns:a16="http://schemas.microsoft.com/office/drawing/2014/main" id="{0CC791F1-2101-35F6-CEB8-235FA2B28B27}"/>
              </a:ext>
            </a:extLst>
          </p:cNvPr>
          <p:cNvSpPr txBox="1"/>
          <p:nvPr/>
        </p:nvSpPr>
        <p:spPr>
          <a:xfrm>
            <a:off x="6341533" y="2364053"/>
            <a:ext cx="2527746"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錾子的热处理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BECC041D-77AC-D082-1C17-CD4DADAF53DB}"/>
              </a:ext>
            </a:extLst>
          </p:cNvPr>
          <p:cNvSpPr txBox="1"/>
          <p:nvPr/>
        </p:nvSpPr>
        <p:spPr>
          <a:xfrm>
            <a:off x="6616256" y="2762824"/>
            <a:ext cx="5516477"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錾子一般由碳素工具钢经锻造成毛坯，再将切削部分粗磨，然后经淬火和回火使切削部分的硬度达到</a:t>
            </a:r>
            <a:r>
              <a:rPr lang="zh-CN" altLang="zh-CN" sz="1800" dirty="0">
                <a:effectLst/>
                <a:ea typeface="Times New Roman" panose="02020603050405020304" pitchFamily="18" charset="0"/>
              </a:rPr>
              <a:t>56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62HRC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，最后按需要精磨切削刃后制作而成。</a:t>
            </a:r>
            <a:endParaRPr lang="zh-CN" altLang="en-US" dirty="0"/>
          </a:p>
        </p:txBody>
      </p:sp>
      <p:sp>
        <p:nvSpPr>
          <p:cNvPr id="35" name="文本框 34">
            <a:extLst>
              <a:ext uri="{FF2B5EF4-FFF2-40B4-BE49-F238E27FC236}">
                <a16:creationId xmlns:a16="http://schemas.microsoft.com/office/drawing/2014/main" id="{605F4393-F5F1-14FD-75A9-938BFE14B7CA}"/>
              </a:ext>
            </a:extLst>
          </p:cNvPr>
          <p:cNvSpPr txBox="1"/>
          <p:nvPr/>
        </p:nvSpPr>
        <p:spPr>
          <a:xfrm>
            <a:off x="6235027" y="3548691"/>
            <a:ext cx="2302478"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）淬火</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7" name="文本框 36">
            <a:extLst>
              <a:ext uri="{FF2B5EF4-FFF2-40B4-BE49-F238E27FC236}">
                <a16:creationId xmlns:a16="http://schemas.microsoft.com/office/drawing/2014/main" id="{2129E83B-0606-452E-183F-56FD5141CD03}"/>
              </a:ext>
            </a:extLst>
          </p:cNvPr>
          <p:cNvSpPr txBox="1"/>
          <p:nvPr/>
        </p:nvSpPr>
        <p:spPr>
          <a:xfrm>
            <a:off x="6235027" y="3863486"/>
            <a:ext cx="1757736"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）回火</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9" name="文本框 38">
            <a:extLst>
              <a:ext uri="{FF2B5EF4-FFF2-40B4-BE49-F238E27FC236}">
                <a16:creationId xmlns:a16="http://schemas.microsoft.com/office/drawing/2014/main" id="{F275FA63-DD93-F923-47A6-35B614707588}"/>
              </a:ext>
            </a:extLst>
          </p:cNvPr>
          <p:cNvSpPr txBox="1"/>
          <p:nvPr/>
        </p:nvSpPr>
        <p:spPr>
          <a:xfrm>
            <a:off x="6343632" y="4166606"/>
            <a:ext cx="194922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錾子的刃磨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0" name="图片 39">
            <a:extLst>
              <a:ext uri="{FF2B5EF4-FFF2-40B4-BE49-F238E27FC236}">
                <a16:creationId xmlns:a16="http://schemas.microsoft.com/office/drawing/2014/main" id="{6783B988-2671-8AAC-EEBA-AB5B354C7DE7}"/>
              </a:ext>
            </a:extLst>
          </p:cNvPr>
          <p:cNvPicPr>
            <a:picLocks noChangeAspect="1"/>
          </p:cNvPicPr>
          <p:nvPr/>
        </p:nvPicPr>
        <p:blipFill>
          <a:blip r:embed="rId10"/>
          <a:stretch>
            <a:fillRect/>
          </a:stretch>
        </p:blipFill>
        <p:spPr>
          <a:xfrm>
            <a:off x="5900218" y="4655886"/>
            <a:ext cx="2374366" cy="1651953"/>
          </a:xfrm>
          <a:prstGeom prst="rect">
            <a:avLst/>
          </a:prstGeom>
        </p:spPr>
      </p:pic>
      <p:sp>
        <p:nvSpPr>
          <p:cNvPr id="42" name="文本框 41">
            <a:extLst>
              <a:ext uri="{FF2B5EF4-FFF2-40B4-BE49-F238E27FC236}">
                <a16:creationId xmlns:a16="http://schemas.microsoft.com/office/drawing/2014/main" id="{7B4266D4-C4FF-9EE2-651A-077D385FCB01}"/>
              </a:ext>
            </a:extLst>
          </p:cNvPr>
          <p:cNvSpPr txBox="1"/>
          <p:nvPr/>
        </p:nvSpPr>
        <p:spPr>
          <a:xfrm>
            <a:off x="8222735" y="4516128"/>
            <a:ext cx="3925537" cy="2308324"/>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双手握持錾子，在砂轮的轮缘上进行刃磨。刃磨时必须使切削</a:t>
            </a:r>
            <a:r>
              <a:rPr lang="zh-CN" altLang="zh-CN" dirty="0">
                <a:latin typeface="Times New Roman" panose="02020603050405020304" pitchFamily="18" charset="0"/>
                <a:ea typeface="宋体" panose="02010600030101010101" pitchFamily="2" charset="-122"/>
                <a:cs typeface="Times New Roman" panose="02020603050405020304" pitchFamily="18" charset="0"/>
              </a:rPr>
              <a:t>刃略高于砂轮中心，并在砂轮全宽上作左右移动，一定要控制好錾子位置、方向，保证所磨楔角符合使用要求。前后两面交替刃磨，要求对称。加在錾子上的压力不宜过大，左右移动要平稳、均匀，并经常蘸水冷却，防止退火。</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436496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882D5-5C1D-57E9-0C59-67719C6D3CB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0949413-3A87-A935-C0A2-97D69724D1F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7A633C8D-C453-1D63-D268-2E979B1F46BC}"/>
              </a:ext>
            </a:extLst>
          </p:cNvPr>
          <p:cNvSpPr txBox="1"/>
          <p:nvPr/>
        </p:nvSpPr>
        <p:spPr>
          <a:xfrm>
            <a:off x="114300" y="731780"/>
            <a:ext cx="1317685"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锤子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E022EF38-D346-3023-D62D-318EA6C81365}"/>
              </a:ext>
            </a:extLst>
          </p:cNvPr>
          <p:cNvSpPr txBox="1"/>
          <p:nvPr/>
        </p:nvSpPr>
        <p:spPr>
          <a:xfrm>
            <a:off x="2400405" y="1174658"/>
            <a:ext cx="3318909"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锤子又称榔头，是钳工錾削和装拆零件的主要工具之一。由锤头和木柄组成。</a:t>
            </a:r>
            <a:endParaRPr lang="zh-CN" altLang="en-US" dirty="0"/>
          </a:p>
        </p:txBody>
      </p:sp>
      <p:pic>
        <p:nvPicPr>
          <p:cNvPr id="7" name="图片 6">
            <a:extLst>
              <a:ext uri="{FF2B5EF4-FFF2-40B4-BE49-F238E27FC236}">
                <a16:creationId xmlns:a16="http://schemas.microsoft.com/office/drawing/2014/main" id="{028893FF-1831-0DB8-1922-9010293DA4B3}"/>
              </a:ext>
            </a:extLst>
          </p:cNvPr>
          <p:cNvPicPr>
            <a:picLocks noChangeAspect="1"/>
          </p:cNvPicPr>
          <p:nvPr/>
        </p:nvPicPr>
        <p:blipFill>
          <a:blip r:embed="rId2"/>
          <a:stretch>
            <a:fillRect/>
          </a:stretch>
        </p:blipFill>
        <p:spPr>
          <a:xfrm>
            <a:off x="463564" y="1174658"/>
            <a:ext cx="1936841" cy="1233955"/>
          </a:xfrm>
          <a:prstGeom prst="rect">
            <a:avLst/>
          </a:prstGeom>
        </p:spPr>
      </p:pic>
      <p:sp>
        <p:nvSpPr>
          <p:cNvPr id="9" name="文本框 8">
            <a:extLst>
              <a:ext uri="{FF2B5EF4-FFF2-40B4-BE49-F238E27FC236}">
                <a16:creationId xmlns:a16="http://schemas.microsoft.com/office/drawing/2014/main" id="{7831952F-03AD-BFF5-3F9B-DA2C97FF4CE2}"/>
              </a:ext>
            </a:extLst>
          </p:cNvPr>
          <p:cNvSpPr txBox="1"/>
          <p:nvPr/>
        </p:nvSpPr>
        <p:spPr>
          <a:xfrm>
            <a:off x="114300" y="2309228"/>
            <a:ext cx="2102689"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二、錾削方法</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AFCBC280-7ABF-28FF-5D18-4C85765554ED}"/>
              </a:ext>
            </a:extLst>
          </p:cNvPr>
          <p:cNvSpPr txBox="1"/>
          <p:nvPr/>
        </p:nvSpPr>
        <p:spPr>
          <a:xfrm>
            <a:off x="114300" y="2620965"/>
            <a:ext cx="1757632"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0248A966-41F2-EA89-F899-B49393567335}"/>
              </a:ext>
            </a:extLst>
          </p:cNvPr>
          <p:cNvSpPr txBox="1"/>
          <p:nvPr/>
        </p:nvSpPr>
        <p:spPr>
          <a:xfrm>
            <a:off x="114300" y="2932702"/>
            <a:ext cx="1930161"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FAB39459-0476-2706-090B-F048A4F54A86}"/>
              </a:ext>
            </a:extLst>
          </p:cNvPr>
          <p:cNvSpPr txBox="1"/>
          <p:nvPr/>
        </p:nvSpPr>
        <p:spPr>
          <a:xfrm>
            <a:off x="114299" y="3244439"/>
            <a:ext cx="1930161"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）反握法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95D49E0E-FA25-8EED-7535-C0CE33499162}"/>
              </a:ext>
            </a:extLst>
          </p:cNvPr>
          <p:cNvSpPr txBox="1"/>
          <p:nvPr/>
        </p:nvSpPr>
        <p:spPr>
          <a:xfrm>
            <a:off x="114299" y="3525077"/>
            <a:ext cx="1930161"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a:extLst>
              <a:ext uri="{FF2B5EF4-FFF2-40B4-BE49-F238E27FC236}">
                <a16:creationId xmlns:a16="http://schemas.microsoft.com/office/drawing/2014/main" id="{8734E84C-51C4-B0A1-3385-A483B34A5639}"/>
              </a:ext>
            </a:extLst>
          </p:cNvPr>
          <p:cNvPicPr>
            <a:picLocks noChangeAspect="1"/>
          </p:cNvPicPr>
          <p:nvPr/>
        </p:nvPicPr>
        <p:blipFill>
          <a:blip r:embed="rId3"/>
          <a:stretch>
            <a:fillRect/>
          </a:stretch>
        </p:blipFill>
        <p:spPr>
          <a:xfrm>
            <a:off x="2216989" y="2816795"/>
            <a:ext cx="3255984" cy="1091055"/>
          </a:xfrm>
          <a:prstGeom prst="rect">
            <a:avLst/>
          </a:prstGeom>
        </p:spPr>
      </p:pic>
      <p:sp>
        <p:nvSpPr>
          <p:cNvPr id="20" name="文本框 19">
            <a:extLst>
              <a:ext uri="{FF2B5EF4-FFF2-40B4-BE49-F238E27FC236}">
                <a16:creationId xmlns:a16="http://schemas.microsoft.com/office/drawing/2014/main" id="{D46E8030-D4EA-271C-D3A6-B34A98A624DB}"/>
              </a:ext>
            </a:extLst>
          </p:cNvPr>
          <p:cNvSpPr txBox="1"/>
          <p:nvPr/>
        </p:nvSpPr>
        <p:spPr>
          <a:xfrm>
            <a:off x="114299" y="3836814"/>
            <a:ext cx="229247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锤子的握法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1" name="图片 20">
            <a:extLst>
              <a:ext uri="{FF2B5EF4-FFF2-40B4-BE49-F238E27FC236}">
                <a16:creationId xmlns:a16="http://schemas.microsoft.com/office/drawing/2014/main" id="{A22EA7F1-CDE4-BB62-48F7-BFA2C2113957}"/>
              </a:ext>
            </a:extLst>
          </p:cNvPr>
          <p:cNvPicPr>
            <a:picLocks noChangeAspect="1"/>
          </p:cNvPicPr>
          <p:nvPr/>
        </p:nvPicPr>
        <p:blipFill>
          <a:blip r:embed="rId4"/>
          <a:stretch>
            <a:fillRect/>
          </a:stretch>
        </p:blipFill>
        <p:spPr>
          <a:xfrm>
            <a:off x="1587260" y="4316032"/>
            <a:ext cx="2751827" cy="1202217"/>
          </a:xfrm>
          <a:prstGeom prst="rect">
            <a:avLst/>
          </a:prstGeom>
        </p:spPr>
      </p:pic>
      <p:sp>
        <p:nvSpPr>
          <p:cNvPr id="23" name="文本框 22">
            <a:extLst>
              <a:ext uri="{FF2B5EF4-FFF2-40B4-BE49-F238E27FC236}">
                <a16:creationId xmlns:a16="http://schemas.microsoft.com/office/drawing/2014/main" id="{9CC0E92A-0197-151E-2322-557FE7985021}"/>
              </a:ext>
            </a:extLst>
          </p:cNvPr>
          <p:cNvSpPr txBox="1"/>
          <p:nvPr/>
        </p:nvSpPr>
        <p:spPr>
          <a:xfrm>
            <a:off x="140179" y="5445361"/>
            <a:ext cx="1904281"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挥锤方法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8A8D28E0-A286-6A81-987B-0F6EA9660780}"/>
              </a:ext>
            </a:extLst>
          </p:cNvPr>
          <p:cNvSpPr txBox="1"/>
          <p:nvPr/>
        </p:nvSpPr>
        <p:spPr>
          <a:xfrm>
            <a:off x="34506" y="5757098"/>
            <a:ext cx="1792138"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）腕挥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FF38A1DB-A2ED-2BB5-3251-594350D246A8}"/>
              </a:ext>
            </a:extLst>
          </p:cNvPr>
          <p:cNvSpPr txBox="1"/>
          <p:nvPr/>
        </p:nvSpPr>
        <p:spPr>
          <a:xfrm>
            <a:off x="34506" y="6068835"/>
            <a:ext cx="1930161"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）肘挥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DBC02506-2BDC-3450-0467-E95B1952A47A}"/>
              </a:ext>
            </a:extLst>
          </p:cNvPr>
          <p:cNvSpPr txBox="1"/>
          <p:nvPr/>
        </p:nvSpPr>
        <p:spPr>
          <a:xfrm>
            <a:off x="34506" y="6349473"/>
            <a:ext cx="1964666"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）臂挥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0" name="图片 29">
            <a:extLst>
              <a:ext uri="{FF2B5EF4-FFF2-40B4-BE49-F238E27FC236}">
                <a16:creationId xmlns:a16="http://schemas.microsoft.com/office/drawing/2014/main" id="{BF3972C5-B4CB-998E-37D3-16001195AE60}"/>
              </a:ext>
            </a:extLst>
          </p:cNvPr>
          <p:cNvPicPr>
            <a:picLocks noChangeAspect="1"/>
          </p:cNvPicPr>
          <p:nvPr/>
        </p:nvPicPr>
        <p:blipFill>
          <a:blip r:embed="rId5"/>
          <a:stretch>
            <a:fillRect/>
          </a:stretch>
        </p:blipFill>
        <p:spPr>
          <a:xfrm>
            <a:off x="2216989" y="5591746"/>
            <a:ext cx="2751828" cy="1221826"/>
          </a:xfrm>
          <a:prstGeom prst="rect">
            <a:avLst/>
          </a:prstGeom>
        </p:spPr>
      </p:pic>
      <p:sp>
        <p:nvSpPr>
          <p:cNvPr id="32" name="文本框 31">
            <a:extLst>
              <a:ext uri="{FF2B5EF4-FFF2-40B4-BE49-F238E27FC236}">
                <a16:creationId xmlns:a16="http://schemas.microsoft.com/office/drawing/2014/main" id="{9BBDA980-3D44-693E-D416-CBA4BA9E47CC}"/>
              </a:ext>
            </a:extLst>
          </p:cNvPr>
          <p:cNvSpPr txBox="1"/>
          <p:nvPr/>
        </p:nvSpPr>
        <p:spPr>
          <a:xfrm>
            <a:off x="5818613" y="811200"/>
            <a:ext cx="1936841"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錾削姿势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9DB9F924-6F09-7234-3308-88D7920572F6}"/>
              </a:ext>
            </a:extLst>
          </p:cNvPr>
          <p:cNvSpPr txBox="1"/>
          <p:nvPr/>
        </p:nvSpPr>
        <p:spPr>
          <a:xfrm>
            <a:off x="6096000" y="1174658"/>
            <a:ext cx="3733081"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錾削时，与锯削时姿势基本一致。</a:t>
            </a:r>
            <a:endParaRPr lang="zh-CN" altLang="en-US" dirty="0"/>
          </a:p>
        </p:txBody>
      </p:sp>
      <p:sp>
        <p:nvSpPr>
          <p:cNvPr id="36" name="文本框 35">
            <a:extLst>
              <a:ext uri="{FF2B5EF4-FFF2-40B4-BE49-F238E27FC236}">
                <a16:creationId xmlns:a16="http://schemas.microsoft.com/office/drawing/2014/main" id="{2CA2AFA3-1C48-ACCA-096C-B6B4A4DC8C77}"/>
              </a:ext>
            </a:extLst>
          </p:cNvPr>
          <p:cNvSpPr txBox="1"/>
          <p:nvPr/>
        </p:nvSpPr>
        <p:spPr>
          <a:xfrm>
            <a:off x="5818613" y="1376132"/>
            <a:ext cx="3155111"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起錾和终錾的方法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a:extLst>
              <a:ext uri="{FF2B5EF4-FFF2-40B4-BE49-F238E27FC236}">
                <a16:creationId xmlns:a16="http://schemas.microsoft.com/office/drawing/2014/main" id="{B3A95C6A-D67A-8830-0FBD-6D64A31193A8}"/>
              </a:ext>
            </a:extLst>
          </p:cNvPr>
          <p:cNvSpPr txBox="1"/>
          <p:nvPr/>
        </p:nvSpPr>
        <p:spPr>
          <a:xfrm>
            <a:off x="5818613" y="1686009"/>
            <a:ext cx="2352855"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）起錾方法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9" name="图片 38">
            <a:extLst>
              <a:ext uri="{FF2B5EF4-FFF2-40B4-BE49-F238E27FC236}">
                <a16:creationId xmlns:a16="http://schemas.microsoft.com/office/drawing/2014/main" id="{FE82B61C-EC64-BD73-D77E-3A49B088555C}"/>
              </a:ext>
            </a:extLst>
          </p:cNvPr>
          <p:cNvPicPr>
            <a:picLocks noChangeAspect="1"/>
          </p:cNvPicPr>
          <p:nvPr/>
        </p:nvPicPr>
        <p:blipFill>
          <a:blip r:embed="rId6"/>
          <a:stretch>
            <a:fillRect/>
          </a:stretch>
        </p:blipFill>
        <p:spPr>
          <a:xfrm>
            <a:off x="7148557" y="2169055"/>
            <a:ext cx="3337469" cy="1346698"/>
          </a:xfrm>
          <a:prstGeom prst="rect">
            <a:avLst/>
          </a:prstGeom>
        </p:spPr>
      </p:pic>
      <p:sp>
        <p:nvSpPr>
          <p:cNvPr id="41" name="文本框 40">
            <a:extLst>
              <a:ext uri="{FF2B5EF4-FFF2-40B4-BE49-F238E27FC236}">
                <a16:creationId xmlns:a16="http://schemas.microsoft.com/office/drawing/2014/main" id="{23C5037D-28D1-22DD-F402-E19B02D5B9F7}"/>
              </a:ext>
            </a:extLst>
          </p:cNvPr>
          <p:cNvSpPr txBox="1"/>
          <p:nvPr/>
        </p:nvSpPr>
        <p:spPr>
          <a:xfrm>
            <a:off x="5818030" y="3491758"/>
            <a:ext cx="249087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）终錾方法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2" name="图片 41">
            <a:extLst>
              <a:ext uri="{FF2B5EF4-FFF2-40B4-BE49-F238E27FC236}">
                <a16:creationId xmlns:a16="http://schemas.microsoft.com/office/drawing/2014/main" id="{A39FCCE5-E854-87D1-A8AC-A80B2C315BC8}"/>
              </a:ext>
            </a:extLst>
          </p:cNvPr>
          <p:cNvPicPr>
            <a:picLocks noChangeAspect="1"/>
          </p:cNvPicPr>
          <p:nvPr/>
        </p:nvPicPr>
        <p:blipFill>
          <a:blip r:embed="rId7"/>
          <a:stretch>
            <a:fillRect/>
          </a:stretch>
        </p:blipFill>
        <p:spPr>
          <a:xfrm>
            <a:off x="5350978" y="3967955"/>
            <a:ext cx="3222747" cy="1083369"/>
          </a:xfrm>
          <a:prstGeom prst="rect">
            <a:avLst/>
          </a:prstGeom>
        </p:spPr>
      </p:pic>
      <p:sp>
        <p:nvSpPr>
          <p:cNvPr id="44" name="文本框 43">
            <a:extLst>
              <a:ext uri="{FF2B5EF4-FFF2-40B4-BE49-F238E27FC236}">
                <a16:creationId xmlns:a16="http://schemas.microsoft.com/office/drawing/2014/main" id="{84ECCC6A-CAA5-0842-0778-3B9EB7453344}"/>
              </a:ext>
            </a:extLst>
          </p:cNvPr>
          <p:cNvSpPr txBox="1"/>
          <p:nvPr/>
        </p:nvSpPr>
        <p:spPr>
          <a:xfrm>
            <a:off x="8573725" y="3671841"/>
            <a:ext cx="3618275" cy="1477328"/>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当錾削快到尽头时，要防止工件边缘材料的崩裂，尤其錾铸铁、青铜等脆性材料时特别要注意，当錾削至距尽头</a:t>
            </a:r>
            <a:r>
              <a:rPr lang="zh-CN" altLang="zh-CN" sz="1800" dirty="0">
                <a:effectLst/>
                <a:ea typeface="Times New Roman" panose="02020603050405020304" pitchFamily="18" charset="0"/>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15mm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时，必须调头再錾去余下的部分。</a:t>
            </a:r>
            <a:endParaRPr lang="zh-CN" altLang="en-US" dirty="0"/>
          </a:p>
        </p:txBody>
      </p:sp>
      <p:sp>
        <p:nvSpPr>
          <p:cNvPr id="46" name="文本框 45">
            <a:extLst>
              <a:ext uri="{FF2B5EF4-FFF2-40B4-BE49-F238E27FC236}">
                <a16:creationId xmlns:a16="http://schemas.microsoft.com/office/drawing/2014/main" id="{A80111F2-209A-9A30-BF0A-D38FDB649094}"/>
              </a:ext>
            </a:extLst>
          </p:cNvPr>
          <p:cNvSpPr txBox="1"/>
          <p:nvPr/>
        </p:nvSpPr>
        <p:spPr>
          <a:xfrm>
            <a:off x="5930967" y="5038990"/>
            <a:ext cx="182448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錾削油槽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7" name="图片 46">
            <a:extLst>
              <a:ext uri="{FF2B5EF4-FFF2-40B4-BE49-F238E27FC236}">
                <a16:creationId xmlns:a16="http://schemas.microsoft.com/office/drawing/2014/main" id="{220ACEC2-E029-C4A0-B316-F97E8E940ACA}"/>
              </a:ext>
            </a:extLst>
          </p:cNvPr>
          <p:cNvPicPr>
            <a:picLocks noChangeAspect="1"/>
          </p:cNvPicPr>
          <p:nvPr/>
        </p:nvPicPr>
        <p:blipFill>
          <a:blip r:embed="rId8"/>
          <a:stretch>
            <a:fillRect/>
          </a:stretch>
        </p:blipFill>
        <p:spPr>
          <a:xfrm>
            <a:off x="7597810" y="5206173"/>
            <a:ext cx="2751827" cy="1607399"/>
          </a:xfrm>
          <a:prstGeom prst="rect">
            <a:avLst/>
          </a:prstGeom>
        </p:spPr>
      </p:pic>
    </p:spTree>
    <p:extLst>
      <p:ext uri="{BB962C8B-B14F-4D97-AF65-F5344CB8AC3E}">
        <p14:creationId xmlns:p14="http://schemas.microsoft.com/office/powerpoint/2010/main" val="11181066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B5BCB-FA43-A7F6-4224-5887CCA8B2F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03E910C-B8C0-4D98-DF3A-1E7032A6A4F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77BEAEBC-BE33-0391-37DC-6FD6B433F0F3}"/>
              </a:ext>
            </a:extLst>
          </p:cNvPr>
          <p:cNvSpPr txBox="1"/>
          <p:nvPr/>
        </p:nvSpPr>
        <p:spPr>
          <a:xfrm>
            <a:off x="127000" y="709894"/>
            <a:ext cx="2616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板料的錾削方法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38804619-5045-4D05-60DB-1C75B057CE4D}"/>
              </a:ext>
            </a:extLst>
          </p:cNvPr>
          <p:cNvSpPr txBox="1"/>
          <p:nvPr/>
        </p:nvSpPr>
        <p:spPr>
          <a:xfrm>
            <a:off x="127000" y="997761"/>
            <a:ext cx="28448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）在台虎钳上錾削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40268A36-7192-90E6-281A-0B4AC70F157A}"/>
              </a:ext>
            </a:extLst>
          </p:cNvPr>
          <p:cNvPicPr>
            <a:picLocks noChangeAspect="1"/>
          </p:cNvPicPr>
          <p:nvPr/>
        </p:nvPicPr>
        <p:blipFill>
          <a:blip r:embed="rId2"/>
          <a:stretch>
            <a:fillRect/>
          </a:stretch>
        </p:blipFill>
        <p:spPr>
          <a:xfrm>
            <a:off x="1730096" y="1440639"/>
            <a:ext cx="2483407" cy="956792"/>
          </a:xfrm>
          <a:prstGeom prst="rect">
            <a:avLst/>
          </a:prstGeom>
        </p:spPr>
      </p:pic>
      <p:sp>
        <p:nvSpPr>
          <p:cNvPr id="9" name="文本框 8">
            <a:extLst>
              <a:ext uri="{FF2B5EF4-FFF2-40B4-BE49-F238E27FC236}">
                <a16:creationId xmlns:a16="http://schemas.microsoft.com/office/drawing/2014/main" id="{179847F6-DA03-14C8-B2D4-FA1514E0FD12}"/>
              </a:ext>
            </a:extLst>
          </p:cNvPr>
          <p:cNvSpPr txBox="1"/>
          <p:nvPr/>
        </p:nvSpPr>
        <p:spPr>
          <a:xfrm>
            <a:off x="127000" y="2310094"/>
            <a:ext cx="3234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）在铁砧或平板上錾削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CB233C0D-4102-F372-B2C7-B7165AE467AC}"/>
              </a:ext>
            </a:extLst>
          </p:cNvPr>
          <p:cNvPicPr>
            <a:picLocks noChangeAspect="1"/>
          </p:cNvPicPr>
          <p:nvPr/>
        </p:nvPicPr>
        <p:blipFill>
          <a:blip r:embed="rId3"/>
          <a:stretch>
            <a:fillRect/>
          </a:stretch>
        </p:blipFill>
        <p:spPr>
          <a:xfrm>
            <a:off x="1144942" y="2766256"/>
            <a:ext cx="1434956" cy="1228760"/>
          </a:xfrm>
          <a:prstGeom prst="rect">
            <a:avLst/>
          </a:prstGeom>
        </p:spPr>
      </p:pic>
      <p:sp>
        <p:nvSpPr>
          <p:cNvPr id="12" name="文本框 11">
            <a:extLst>
              <a:ext uri="{FF2B5EF4-FFF2-40B4-BE49-F238E27FC236}">
                <a16:creationId xmlns:a16="http://schemas.microsoft.com/office/drawing/2014/main" id="{A35F5FE7-5699-7EBA-52D8-C7E232F7162C}"/>
              </a:ext>
            </a:extLst>
          </p:cNvPr>
          <p:cNvSpPr txBox="1"/>
          <p:nvPr/>
        </p:nvSpPr>
        <p:spPr>
          <a:xfrm>
            <a:off x="3031067" y="2310094"/>
            <a:ext cx="3302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）用密集排孔配合錾削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a:extLst>
              <a:ext uri="{FF2B5EF4-FFF2-40B4-BE49-F238E27FC236}">
                <a16:creationId xmlns:a16="http://schemas.microsoft.com/office/drawing/2014/main" id="{6EAFB019-961D-7339-8164-DC7861D71A11}"/>
              </a:ext>
            </a:extLst>
          </p:cNvPr>
          <p:cNvPicPr>
            <a:picLocks noChangeAspect="1"/>
          </p:cNvPicPr>
          <p:nvPr/>
        </p:nvPicPr>
        <p:blipFill>
          <a:blip r:embed="rId4"/>
          <a:stretch>
            <a:fillRect/>
          </a:stretch>
        </p:blipFill>
        <p:spPr>
          <a:xfrm>
            <a:off x="3361267" y="2752972"/>
            <a:ext cx="2826682" cy="1255328"/>
          </a:xfrm>
          <a:prstGeom prst="rect">
            <a:avLst/>
          </a:prstGeom>
        </p:spPr>
      </p:pic>
      <p:sp>
        <p:nvSpPr>
          <p:cNvPr id="15" name="文本框 14">
            <a:extLst>
              <a:ext uri="{FF2B5EF4-FFF2-40B4-BE49-F238E27FC236}">
                <a16:creationId xmlns:a16="http://schemas.microsoft.com/office/drawing/2014/main" id="{1D3553BC-90E9-E2F7-991C-06D6535D2F78}"/>
              </a:ext>
            </a:extLst>
          </p:cNvPr>
          <p:cNvSpPr txBox="1"/>
          <p:nvPr/>
        </p:nvSpPr>
        <p:spPr>
          <a:xfrm>
            <a:off x="127000" y="3995016"/>
            <a:ext cx="3139949"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三、錾削时常见缺陷分析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a:extLst>
              <a:ext uri="{FF2B5EF4-FFF2-40B4-BE49-F238E27FC236}">
                <a16:creationId xmlns:a16="http://schemas.microsoft.com/office/drawing/2014/main" id="{F293092D-3409-856F-4236-BF27BE1DA4A6}"/>
              </a:ext>
            </a:extLst>
          </p:cNvPr>
          <p:cNvPicPr>
            <a:picLocks noChangeAspect="1"/>
          </p:cNvPicPr>
          <p:nvPr/>
        </p:nvPicPr>
        <p:blipFill>
          <a:blip r:embed="rId5"/>
          <a:stretch>
            <a:fillRect/>
          </a:stretch>
        </p:blipFill>
        <p:spPr>
          <a:xfrm>
            <a:off x="7117303" y="3403600"/>
            <a:ext cx="4609826" cy="3418088"/>
          </a:xfrm>
          <a:prstGeom prst="rect">
            <a:avLst/>
          </a:prstGeom>
        </p:spPr>
      </p:pic>
      <p:sp>
        <p:nvSpPr>
          <p:cNvPr id="18" name="文本框 17">
            <a:extLst>
              <a:ext uri="{FF2B5EF4-FFF2-40B4-BE49-F238E27FC236}">
                <a16:creationId xmlns:a16="http://schemas.microsoft.com/office/drawing/2014/main" id="{30789189-7532-3B95-C629-1E18E47F3DEB}"/>
              </a:ext>
            </a:extLst>
          </p:cNvPr>
          <p:cNvSpPr txBox="1"/>
          <p:nvPr/>
        </p:nvSpPr>
        <p:spPr>
          <a:xfrm>
            <a:off x="452941" y="4401698"/>
            <a:ext cx="5880126" cy="2031325"/>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錾削安全事项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錾子要经常刃磨以保持锋利，过钝的錾子不但錾削费力、錾出的表面不平整，而且易产生打滑现象而划伤手部。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錾子头部有明显的毛刺时要及时磨掉，以免伤到手。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发现手锤木柄有松动或损坏时，要立即装牢或更换，以免锤头脱落飞出伤人。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錾子头部、手锤头部和手锤木柄都不应沾油，以防滑出。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B67F99E7-7F65-C7F7-1935-B6A9BC9E68CF}"/>
              </a:ext>
            </a:extLst>
          </p:cNvPr>
          <p:cNvSpPr txBox="1"/>
          <p:nvPr/>
        </p:nvSpPr>
        <p:spPr>
          <a:xfrm>
            <a:off x="6717994" y="831165"/>
            <a:ext cx="5150716" cy="2585323"/>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錾削碎屑要防止伤人，操作者必要时可戴上防护眼镜。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握锤的手不准戴手套，以免手锤飞脱伤人。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工作前，检查工作场所有无不安全因素，若有则及时排除。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錾削将近终止时，锤击要轻，以免用力过猛而碰伤手。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錾削疲劳时要适当休息，手臂过度疲劳时容易击偏伤人。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3517744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F3C55-7FAD-8529-BA58-8CCFFFC5187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66B1501-9482-04CE-32D8-73AE07D78E2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471F93F5-E027-461C-23F6-2718A4724BEA}"/>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A68B9B1E-09A5-1D21-8F4B-A8DBD56B5716}"/>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0E68A55D-6970-931C-B418-FF5B198731A2}"/>
              </a:ext>
            </a:extLst>
          </p:cNvPr>
          <p:cNvSpPr txBox="1"/>
          <p:nvPr/>
        </p:nvSpPr>
        <p:spPr>
          <a:xfrm>
            <a:off x="76200" y="1376823"/>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9327F3B7-46F2-65FA-31B6-37E362D86699}"/>
              </a:ext>
            </a:extLst>
          </p:cNvPr>
          <p:cNvPicPr>
            <a:picLocks noChangeAspect="1"/>
          </p:cNvPicPr>
          <p:nvPr/>
        </p:nvPicPr>
        <p:blipFill>
          <a:blip r:embed="rId4"/>
          <a:stretch>
            <a:fillRect/>
          </a:stretch>
        </p:blipFill>
        <p:spPr>
          <a:xfrm>
            <a:off x="1496870" y="1819701"/>
            <a:ext cx="3758047" cy="4970566"/>
          </a:xfrm>
          <a:prstGeom prst="rect">
            <a:avLst/>
          </a:prstGeom>
        </p:spPr>
      </p:pic>
      <p:sp>
        <p:nvSpPr>
          <p:cNvPr id="9" name="文本框 8">
            <a:extLst>
              <a:ext uri="{FF2B5EF4-FFF2-40B4-BE49-F238E27FC236}">
                <a16:creationId xmlns:a16="http://schemas.microsoft.com/office/drawing/2014/main" id="{93D6BC66-E37E-3451-F258-2BF25FD5FE01}"/>
              </a:ext>
            </a:extLst>
          </p:cNvPr>
          <p:cNvSpPr txBox="1"/>
          <p:nvPr/>
        </p:nvSpPr>
        <p:spPr>
          <a:xfrm>
            <a:off x="5901267" y="1376823"/>
            <a:ext cx="6096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2919BAF7-377C-1068-2240-30822AB0DECF}"/>
              </a:ext>
            </a:extLst>
          </p:cNvPr>
          <p:cNvSpPr txBox="1"/>
          <p:nvPr/>
        </p:nvSpPr>
        <p:spPr>
          <a:xfrm>
            <a:off x="5901267" y="1674104"/>
            <a:ext cx="18372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60538E24-470C-747F-1016-84E277162C12}"/>
              </a:ext>
            </a:extLst>
          </p:cNvPr>
          <p:cNvSpPr txBox="1"/>
          <p:nvPr/>
        </p:nvSpPr>
        <p:spPr>
          <a:xfrm>
            <a:off x="6197600" y="2116982"/>
            <a:ext cx="5503333"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本任务是将余量较少的毛坯件通过錾削的方法来达到图样所需尺寸，所需錾削的是工件的</a:t>
            </a:r>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个侧面，两个基准面及两个大平面不需要加工，錾削完成后錾削表面达到平面度公差在</a:t>
            </a:r>
            <a:r>
              <a:rPr lang="zh-CN" altLang="zh-CN" sz="1800" dirty="0">
                <a:effectLst/>
                <a:ea typeface="Times New Roman" panose="02020603050405020304" pitchFamily="18" charset="0"/>
              </a:rPr>
              <a:t>0.8mm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以内，面与面的垂直度公差在</a:t>
            </a:r>
            <a:r>
              <a:rPr lang="zh-CN" altLang="zh-CN" sz="1800" dirty="0">
                <a:effectLst/>
                <a:ea typeface="Times New Roman" panose="02020603050405020304" pitchFamily="18" charset="0"/>
              </a:rPr>
              <a:t>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以内，尺寸公差在</a:t>
            </a:r>
            <a:r>
              <a:rPr lang="zh-CN" altLang="zh-CN" sz="1800" dirty="0">
                <a:effectLst/>
                <a:ea typeface="Times New Roman" panose="02020603050405020304" pitchFamily="18" charset="0"/>
              </a:rPr>
              <a:t>1.2mm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以内，表面粗糙度不作要求。</a:t>
            </a:r>
            <a:endParaRPr lang="zh-CN" altLang="en-US" dirty="0"/>
          </a:p>
        </p:txBody>
      </p:sp>
      <p:sp>
        <p:nvSpPr>
          <p:cNvPr id="15" name="文本框 14">
            <a:extLst>
              <a:ext uri="{FF2B5EF4-FFF2-40B4-BE49-F238E27FC236}">
                <a16:creationId xmlns:a16="http://schemas.microsoft.com/office/drawing/2014/main" id="{3B3E42BA-D2FB-14EA-B282-55B15915BE90}"/>
              </a:ext>
            </a:extLst>
          </p:cNvPr>
          <p:cNvSpPr txBox="1"/>
          <p:nvPr/>
        </p:nvSpPr>
        <p:spPr>
          <a:xfrm>
            <a:off x="5994401" y="3725711"/>
            <a:ext cx="21336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錾削步骤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C5523540-4F09-E697-E224-3B329404CF23}"/>
              </a:ext>
            </a:extLst>
          </p:cNvPr>
          <p:cNvSpPr txBox="1"/>
          <p:nvPr/>
        </p:nvSpPr>
        <p:spPr>
          <a:xfrm>
            <a:off x="6244166" y="4152844"/>
            <a:ext cx="5410200" cy="2062103"/>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）在圆棒料上划线，錾削加工界线清晰。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）夹紧圆棒料端面，按划线一层一层錾削出平面，注意平面度和垂直度公差要求，尺寸达到</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）将工件翻转夹紧，以第一个錾削平面为基准，按划线錾削平行的第二个平面，注意平面度和垂直度，以及平行度公差要求，尺寸达到</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20mm±1mm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4674402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72195-CB65-36AA-21D7-A107D5EDFE8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6ADB42F-429D-80FB-7436-DDFBDBEA85A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9F92B36-8CD8-DAB5-33A4-031BABE1D82C}"/>
              </a:ext>
            </a:extLst>
          </p:cNvPr>
          <p:cNvSpPr txBox="1"/>
          <p:nvPr/>
        </p:nvSpPr>
        <p:spPr>
          <a:xfrm>
            <a:off x="296333" y="940137"/>
            <a:ext cx="5334000" cy="2031325"/>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）工件夹持部位换成已加工表面，以第一个加工平面和端面为基准，按划线錾削第三个平面，注意平面度和垂直度公差要求，尺寸达到</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）将工件翻转夹紧，以第三个錾削平面为基准，按划线錾削第四个平面，注意平面度和垂直度，以及平行度公差要求，尺寸达到</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20mm±1mm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）进行检查，可做錾削修整。</a:t>
            </a:r>
            <a:endParaRPr lang="zh-CN" altLang="en-US" dirty="0"/>
          </a:p>
        </p:txBody>
      </p:sp>
      <p:sp>
        <p:nvSpPr>
          <p:cNvPr id="6" name="文本框 5">
            <a:extLst>
              <a:ext uri="{FF2B5EF4-FFF2-40B4-BE49-F238E27FC236}">
                <a16:creationId xmlns:a16="http://schemas.microsoft.com/office/drawing/2014/main" id="{B8599155-BA36-0078-8EE7-77F69B8C30BE}"/>
              </a:ext>
            </a:extLst>
          </p:cNvPr>
          <p:cNvSpPr txBox="1"/>
          <p:nvPr/>
        </p:nvSpPr>
        <p:spPr>
          <a:xfrm>
            <a:off x="135467" y="2858995"/>
            <a:ext cx="37930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制定四方体錾削的工作计划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BCF288DE-0F46-F424-251E-9C377FA277EF}"/>
              </a:ext>
            </a:extLst>
          </p:cNvPr>
          <p:cNvPicPr>
            <a:picLocks noChangeAspect="1"/>
          </p:cNvPicPr>
          <p:nvPr/>
        </p:nvPicPr>
        <p:blipFill>
          <a:blip r:embed="rId2"/>
          <a:stretch>
            <a:fillRect/>
          </a:stretch>
        </p:blipFill>
        <p:spPr>
          <a:xfrm>
            <a:off x="6096000" y="1450207"/>
            <a:ext cx="5915467" cy="5206363"/>
          </a:xfrm>
          <a:prstGeom prst="rect">
            <a:avLst/>
          </a:prstGeom>
        </p:spPr>
      </p:pic>
    </p:spTree>
    <p:extLst>
      <p:ext uri="{BB962C8B-B14F-4D97-AF65-F5344CB8AC3E}">
        <p14:creationId xmlns:p14="http://schemas.microsoft.com/office/powerpoint/2010/main" val="27239260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AA372-DB59-0E7D-C0A3-8428170DC19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7E5CAB6-43BE-5237-7F9E-C484A09B3209}"/>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AE4D3409-930C-6D76-F39C-8E2CA8FE28AD}"/>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39B4AD73-A841-70C6-9593-52148B9B26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5666C159-DD58-887C-C99F-119A6A4B27AE}"/>
              </a:ext>
            </a:extLst>
          </p:cNvPr>
          <p:cNvSpPr txBox="1"/>
          <p:nvPr/>
        </p:nvSpPr>
        <p:spPr>
          <a:xfrm>
            <a:off x="93133" y="1256057"/>
            <a:ext cx="23791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45C42B91-744A-F617-7EBB-9643352FD90B}"/>
              </a:ext>
            </a:extLst>
          </p:cNvPr>
          <p:cNvPicPr>
            <a:picLocks noChangeAspect="1"/>
          </p:cNvPicPr>
          <p:nvPr/>
        </p:nvPicPr>
        <p:blipFill>
          <a:blip r:embed="rId4"/>
          <a:stretch>
            <a:fillRect/>
          </a:stretch>
        </p:blipFill>
        <p:spPr>
          <a:xfrm>
            <a:off x="1197356" y="1720342"/>
            <a:ext cx="4436661" cy="5137658"/>
          </a:xfrm>
          <a:prstGeom prst="rect">
            <a:avLst/>
          </a:prstGeom>
        </p:spPr>
      </p:pic>
      <p:sp>
        <p:nvSpPr>
          <p:cNvPr id="9" name="文本框 8">
            <a:extLst>
              <a:ext uri="{FF2B5EF4-FFF2-40B4-BE49-F238E27FC236}">
                <a16:creationId xmlns:a16="http://schemas.microsoft.com/office/drawing/2014/main" id="{0496225A-1A1F-509B-7B07-854A6E50833A}"/>
              </a:ext>
            </a:extLst>
          </p:cNvPr>
          <p:cNvSpPr txBox="1"/>
          <p:nvPr/>
        </p:nvSpPr>
        <p:spPr>
          <a:xfrm>
            <a:off x="5715000" y="1277464"/>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EAB94F4E-4A2C-B9B3-7371-B8769255F4AB}"/>
              </a:ext>
            </a:extLst>
          </p:cNvPr>
          <p:cNvPicPr>
            <a:picLocks noChangeAspect="1"/>
          </p:cNvPicPr>
          <p:nvPr/>
        </p:nvPicPr>
        <p:blipFill>
          <a:blip r:embed="rId5"/>
          <a:stretch>
            <a:fillRect/>
          </a:stretch>
        </p:blipFill>
        <p:spPr>
          <a:xfrm>
            <a:off x="6844623" y="1698935"/>
            <a:ext cx="4280577" cy="5107760"/>
          </a:xfrm>
          <a:prstGeom prst="rect">
            <a:avLst/>
          </a:prstGeom>
        </p:spPr>
      </p:pic>
    </p:spTree>
    <p:extLst>
      <p:ext uri="{BB962C8B-B14F-4D97-AF65-F5344CB8AC3E}">
        <p14:creationId xmlns:p14="http://schemas.microsoft.com/office/powerpoint/2010/main" val="24325961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8F6CA-E874-D162-818C-B3BE619FE8E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80CC361-AA06-14B6-73C9-37BE27DC9E3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6" name="文本框 5">
            <a:extLst>
              <a:ext uri="{FF2B5EF4-FFF2-40B4-BE49-F238E27FC236}">
                <a16:creationId xmlns:a16="http://schemas.microsoft.com/office/drawing/2014/main" id="{5C51F573-1631-C224-8CD7-FF1A191A0BB2}"/>
              </a:ext>
            </a:extLst>
          </p:cNvPr>
          <p:cNvSpPr txBox="1"/>
          <p:nvPr/>
        </p:nvSpPr>
        <p:spPr>
          <a:xfrm>
            <a:off x="101600" y="743761"/>
            <a:ext cx="2184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DAA9E481-1736-4634-C52D-DEA443711A9F}"/>
              </a:ext>
            </a:extLst>
          </p:cNvPr>
          <p:cNvPicPr>
            <a:picLocks noChangeAspect="1"/>
          </p:cNvPicPr>
          <p:nvPr/>
        </p:nvPicPr>
        <p:blipFill>
          <a:blip r:embed="rId2"/>
          <a:stretch>
            <a:fillRect/>
          </a:stretch>
        </p:blipFill>
        <p:spPr>
          <a:xfrm>
            <a:off x="1270000" y="1186639"/>
            <a:ext cx="3794305" cy="5678307"/>
          </a:xfrm>
          <a:prstGeom prst="rect">
            <a:avLst/>
          </a:prstGeom>
        </p:spPr>
      </p:pic>
      <p:sp>
        <p:nvSpPr>
          <p:cNvPr id="9" name="文本框 8">
            <a:extLst>
              <a:ext uri="{FF2B5EF4-FFF2-40B4-BE49-F238E27FC236}">
                <a16:creationId xmlns:a16="http://schemas.microsoft.com/office/drawing/2014/main" id="{DD46B2A0-1B0B-AE3F-1CA2-14A13978D861}"/>
              </a:ext>
            </a:extLst>
          </p:cNvPr>
          <p:cNvSpPr txBox="1"/>
          <p:nvPr/>
        </p:nvSpPr>
        <p:spPr>
          <a:xfrm>
            <a:off x="5554133" y="743761"/>
            <a:ext cx="25569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190F992E-8EA8-AACF-4B6C-DCC67CAEE27C}"/>
              </a:ext>
            </a:extLst>
          </p:cNvPr>
          <p:cNvPicPr>
            <a:picLocks noChangeAspect="1"/>
          </p:cNvPicPr>
          <p:nvPr/>
        </p:nvPicPr>
        <p:blipFill>
          <a:blip r:embed="rId3"/>
          <a:stretch>
            <a:fillRect/>
          </a:stretch>
        </p:blipFill>
        <p:spPr>
          <a:xfrm>
            <a:off x="6232705" y="1186639"/>
            <a:ext cx="5276088" cy="5759196"/>
          </a:xfrm>
          <a:prstGeom prst="rect">
            <a:avLst/>
          </a:prstGeom>
        </p:spPr>
      </p:pic>
    </p:spTree>
    <p:extLst>
      <p:ext uri="{BB962C8B-B14F-4D97-AF65-F5344CB8AC3E}">
        <p14:creationId xmlns:p14="http://schemas.microsoft.com/office/powerpoint/2010/main" val="2251315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91E06-0369-AFCC-0017-3D3737DD968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FF68826-E298-54E8-A7E3-66C9D4F07829}"/>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75FEAADE-EB50-96A2-4A0F-3FF328E066F6}"/>
              </a:ext>
            </a:extLst>
          </p:cNvPr>
          <p:cNvSpPr txBox="1"/>
          <p:nvPr/>
        </p:nvSpPr>
        <p:spPr>
          <a:xfrm>
            <a:off x="261540" y="930786"/>
            <a:ext cx="11811925" cy="1754326"/>
          </a:xfrm>
          <a:prstGeom prst="rect">
            <a:avLst/>
          </a:prstGeom>
          <a:noFill/>
        </p:spPr>
        <p:txBody>
          <a:bodyPr wrap="squar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（3）工件尽量夹在钳口中部，以使钳口受力均匀；夹紧后的工件应稳定可靠，便于加工，并不产生变形。</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（4）在进行强力作业时，应尽量使力量朝向固定钳身，否则将额外增加丝杠和螺母的受力，导致螺纹损坏。</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（5）夹紧工件时只允许依靠手的力量来转动手柄，不能用锤子敲击手柄或随意套上长管子来扳动手柄，以免丝杠、螺母或钳身被损坏。</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（6）不要在活动钳身的光滑表面进行敲击作业，以免降低其配合性能。</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（7）丝杠、螺母和其他活动表面上都要经常加油并保持清洁，以利于润滑和防止生锈。</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81348245-6C3B-A3E4-A045-F522E25CBE91}"/>
              </a:ext>
            </a:extLst>
          </p:cNvPr>
          <p:cNvSpPr txBox="1"/>
          <p:nvPr/>
        </p:nvSpPr>
        <p:spPr>
          <a:xfrm>
            <a:off x="118535" y="2685112"/>
            <a:ext cx="1447798"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砂轮机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546ABBA0-C2BB-5741-6813-AE470EE70994}"/>
              </a:ext>
            </a:extLst>
          </p:cNvPr>
          <p:cNvSpPr txBox="1"/>
          <p:nvPr/>
        </p:nvSpPr>
        <p:spPr>
          <a:xfrm>
            <a:off x="4258733" y="3058951"/>
            <a:ext cx="7814731" cy="3693319"/>
          </a:xfrm>
          <a:prstGeom prst="rect">
            <a:avLst/>
          </a:prstGeom>
          <a:noFill/>
        </p:spPr>
        <p:txBody>
          <a:bodyPr wrap="square">
            <a:spAutoFit/>
          </a:bodyPr>
          <a:lstStyle/>
          <a:p>
            <a:pPr indent="266700" algn="just">
              <a:lnSpc>
                <a:spcPct val="150000"/>
              </a:lnSpc>
              <a:buNone/>
            </a:pPr>
            <a:r>
              <a:rPr lang="zh-CN" altLang="zh-CN" dirty="0">
                <a:latin typeface="宋体" panose="02010600030101010101" pitchFamily="2" charset="-122"/>
                <a:ea typeface="宋体" panose="02010600030101010101" pitchFamily="2" charset="-122"/>
              </a:rPr>
              <a:t>砂轮机使用注意事项</a:t>
            </a:r>
            <a:endParaRPr lang="en-US" altLang="zh-CN" dirty="0">
              <a:latin typeface="宋体" panose="02010600030101010101" pitchFamily="2" charset="-122"/>
              <a:ea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）砂轮的旋转方向应正确，使磨屑向下方飞离砂轮。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）起动后应等砂轮转速达到正常时再进行磨削。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）砂轮机在使用时不准将磨削件与砂轮猛烈撞击或施加过大的压力，以免砂轮碎裂。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）当使用时发现砂轮表面跳动现象严重，应及时用修整器进行修整。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）砂轮机的搁架与砂轮之间的距离，一般应保持在</a:t>
            </a:r>
            <a:r>
              <a:rPr lang="zh-CN" altLang="zh-CN" sz="1800" dirty="0">
                <a:effectLst/>
                <a:ea typeface="Times New Roman" panose="02020603050405020304" pitchFamily="18" charset="0"/>
              </a:rPr>
              <a:t>3mm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之内，否则容易引发磨削件被砂轮轧入而导致砂轮破碎的事故。</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dirty="0"/>
              <a:t>     </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ea typeface="Times New Roman" panose="02020603050405020304" pitchFamily="18" charset="0"/>
              </a:rPr>
              <a:t>6</a:t>
            </a:r>
            <a:r>
              <a:rPr lang="zh-CN" altLang="zh-CN" dirty="0">
                <a:latin typeface="Times New Roman" panose="02020603050405020304" pitchFamily="18" charset="0"/>
                <a:ea typeface="宋体" panose="02010600030101010101" pitchFamily="2" charset="-122"/>
                <a:cs typeface="Times New Roman" panose="02020603050405020304" pitchFamily="18" charset="0"/>
              </a:rPr>
              <a:t>）操作者尽量不要站立在砂轮的直径方向，而应站在砂轮侧面或斜侧位置，与砂轮平面形成一定的角度。</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 name="图片 14">
            <a:extLst>
              <a:ext uri="{FF2B5EF4-FFF2-40B4-BE49-F238E27FC236}">
                <a16:creationId xmlns:a16="http://schemas.microsoft.com/office/drawing/2014/main" id="{EF4EF7B5-3CC3-2075-A81F-60CFD6DE6731}"/>
              </a:ext>
            </a:extLst>
          </p:cNvPr>
          <p:cNvPicPr>
            <a:picLocks noChangeAspect="1"/>
          </p:cNvPicPr>
          <p:nvPr/>
        </p:nvPicPr>
        <p:blipFill>
          <a:blip r:embed="rId2"/>
          <a:stretch>
            <a:fillRect/>
          </a:stretch>
        </p:blipFill>
        <p:spPr>
          <a:xfrm>
            <a:off x="364066" y="3285066"/>
            <a:ext cx="3923308" cy="2709334"/>
          </a:xfrm>
          <a:prstGeom prst="rect">
            <a:avLst/>
          </a:prstGeom>
        </p:spPr>
      </p:pic>
    </p:spTree>
    <p:extLst>
      <p:ext uri="{BB962C8B-B14F-4D97-AF65-F5344CB8AC3E}">
        <p14:creationId xmlns:p14="http://schemas.microsoft.com/office/powerpoint/2010/main" val="20446645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AE2A7-4EB0-D8EA-6B4E-88D29E29BE0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340695D-73A8-2BCD-40CC-20483C68C33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4029EC16-61D1-F441-ADB8-6749B7B97B6A}"/>
              </a:ext>
            </a:extLst>
          </p:cNvPr>
          <p:cNvSpPr txBox="1"/>
          <p:nvPr/>
        </p:nvSpPr>
        <p:spPr>
          <a:xfrm>
            <a:off x="1057616" y="1529274"/>
            <a:ext cx="1270717" cy="400110"/>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群钻</a:t>
            </a:r>
          </a:p>
        </p:txBody>
      </p:sp>
      <p:pic>
        <p:nvPicPr>
          <p:cNvPr id="4" name="图形 3" descr="带齿轮的头部">
            <a:extLst>
              <a:ext uri="{FF2B5EF4-FFF2-40B4-BE49-F238E27FC236}">
                <a16:creationId xmlns:a16="http://schemas.microsoft.com/office/drawing/2014/main" id="{5102AFBB-295C-AA64-63C3-F6A7247AAD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2ED2DCE7-C0B6-74DE-B941-EDA2CE24DAEE}"/>
              </a:ext>
            </a:extLst>
          </p:cNvPr>
          <p:cNvSpPr txBox="1"/>
          <p:nvPr/>
        </p:nvSpPr>
        <p:spPr>
          <a:xfrm>
            <a:off x="926332" y="4504117"/>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AC7AF92A-C0D0-B7C8-866C-465FFA6386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963" y="4428212"/>
            <a:ext cx="511874" cy="488154"/>
          </a:xfrm>
          <a:prstGeom prst="rect">
            <a:avLst/>
          </a:prstGeom>
        </p:spPr>
      </p:pic>
      <p:sp>
        <p:nvSpPr>
          <p:cNvPr id="8" name="文本框 7">
            <a:extLst>
              <a:ext uri="{FF2B5EF4-FFF2-40B4-BE49-F238E27FC236}">
                <a16:creationId xmlns:a16="http://schemas.microsoft.com/office/drawing/2014/main" id="{4450F1A0-FA38-7264-5795-596BC275E108}"/>
              </a:ext>
            </a:extLst>
          </p:cNvPr>
          <p:cNvSpPr txBox="1"/>
          <p:nvPr/>
        </p:nvSpPr>
        <p:spPr>
          <a:xfrm>
            <a:off x="5779833" y="4451544"/>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81136293-5B64-46C3-BC6C-7D0BB46836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4969" y="4468585"/>
            <a:ext cx="481863" cy="481863"/>
          </a:xfrm>
          <a:prstGeom prst="rect">
            <a:avLst/>
          </a:prstGeom>
        </p:spPr>
      </p:pic>
      <p:sp>
        <p:nvSpPr>
          <p:cNvPr id="10" name="文本框 9">
            <a:extLst>
              <a:ext uri="{FF2B5EF4-FFF2-40B4-BE49-F238E27FC236}">
                <a16:creationId xmlns:a16="http://schemas.microsoft.com/office/drawing/2014/main" id="{AA517F55-19F8-2347-DD9A-F80EBCCA6E74}"/>
              </a:ext>
            </a:extLst>
          </p:cNvPr>
          <p:cNvSpPr txBox="1"/>
          <p:nvPr/>
        </p:nvSpPr>
        <p:spPr>
          <a:xfrm>
            <a:off x="477963" y="4951227"/>
            <a:ext cx="3636792"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1.能够详细阐述钻孔的基本原理；</a:t>
            </a:r>
          </a:p>
          <a:p>
            <a:r>
              <a:rPr lang="zh-CN" altLang="zh-CN" dirty="0">
                <a:latin typeface="宋体" panose="02010600030101010101" pitchFamily="2" charset="-122"/>
                <a:ea typeface="宋体" panose="02010600030101010101" pitchFamily="2" charset="-122"/>
              </a:rPr>
              <a:t>2.能够描述钻孔工具的基本构造；</a:t>
            </a:r>
          </a:p>
          <a:p>
            <a:r>
              <a:rPr lang="zh-CN" altLang="zh-CN" dirty="0">
                <a:latin typeface="宋体" panose="02010600030101010101" pitchFamily="2" charset="-122"/>
                <a:ea typeface="宋体" panose="02010600030101010101" pitchFamily="2" charset="-122"/>
              </a:rPr>
              <a:t>3.能够熟练使用钻孔工具的能力；</a:t>
            </a:r>
          </a:p>
          <a:p>
            <a:r>
              <a:rPr lang="zh-CN" altLang="zh-CN" dirty="0">
                <a:latin typeface="宋体" panose="02010600030101010101" pitchFamily="2" charset="-122"/>
                <a:ea typeface="宋体" panose="02010600030101010101" pitchFamily="2" charset="-122"/>
              </a:rPr>
              <a:t>4.能够正确进行钻孔操作的能力。</a:t>
            </a:r>
          </a:p>
        </p:txBody>
      </p:sp>
      <p:sp>
        <p:nvSpPr>
          <p:cNvPr id="12" name="文本框 11">
            <a:extLst>
              <a:ext uri="{FF2B5EF4-FFF2-40B4-BE49-F238E27FC236}">
                <a16:creationId xmlns:a16="http://schemas.microsoft.com/office/drawing/2014/main" id="{C0B6F61A-A72E-2973-6E07-7A5E91110D48}"/>
              </a:ext>
            </a:extLst>
          </p:cNvPr>
          <p:cNvSpPr txBox="1"/>
          <p:nvPr/>
        </p:nvSpPr>
        <p:spPr>
          <a:xfrm>
            <a:off x="5393268" y="4916366"/>
            <a:ext cx="6620934" cy="1754326"/>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1.根据六角螺母加工图，分析钻孔步骤。</a:t>
            </a:r>
          </a:p>
          <a:p>
            <a:r>
              <a:rPr lang="zh-CN" altLang="zh-CN" dirty="0">
                <a:latin typeface="宋体" panose="02010600030101010101" pitchFamily="2" charset="-122"/>
                <a:ea typeface="宋体" panose="02010600030101010101" pitchFamily="2" charset="-122"/>
              </a:rPr>
              <a:t>2.熟悉钻床的性能、使用方法及钻孔时工件及钻头的装夹方法。</a:t>
            </a:r>
          </a:p>
          <a:p>
            <a:r>
              <a:rPr lang="zh-CN" altLang="zh-CN" dirty="0">
                <a:latin typeface="宋体" panose="02010600030101010101" pitchFamily="2" charset="-122"/>
                <a:ea typeface="宋体" panose="02010600030101010101" pitchFamily="2" charset="-122"/>
              </a:rPr>
              <a:t>3.掌握划线钻孔的方法，并能达到一定的精度。</a:t>
            </a:r>
          </a:p>
          <a:p>
            <a:r>
              <a:rPr lang="zh-CN" altLang="zh-CN" dirty="0">
                <a:latin typeface="宋体" panose="02010600030101010101" pitchFamily="2" charset="-122"/>
                <a:ea typeface="宋体" panose="02010600030101010101" pitchFamily="2" charset="-122"/>
              </a:rPr>
              <a:t>4.根据图纸正确进行钻孔加工。</a:t>
            </a:r>
          </a:p>
          <a:p>
            <a:r>
              <a:rPr lang="zh-CN" altLang="zh-CN" dirty="0">
                <a:latin typeface="宋体" panose="02010600030101010101" pitchFamily="2" charset="-122"/>
                <a:ea typeface="宋体" panose="02010600030101010101" pitchFamily="2" charset="-122"/>
              </a:rPr>
              <a:t>5.掌握标准麻花钻的修磨方法。</a:t>
            </a:r>
          </a:p>
          <a:p>
            <a:r>
              <a:rPr lang="zh-CN" altLang="zh-CN" dirty="0">
                <a:latin typeface="宋体" panose="02010600030101010101" pitchFamily="2" charset="-122"/>
                <a:ea typeface="宋体" panose="02010600030101010101" pitchFamily="2" charset="-122"/>
              </a:rPr>
              <a:t>6.能正确分析钻孔时出现的问题，做到安全、文明生产。</a:t>
            </a:r>
          </a:p>
        </p:txBody>
      </p:sp>
      <p:sp>
        <p:nvSpPr>
          <p:cNvPr id="13" name="文本框 12">
            <a:extLst>
              <a:ext uri="{FF2B5EF4-FFF2-40B4-BE49-F238E27FC236}">
                <a16:creationId xmlns:a16="http://schemas.microsoft.com/office/drawing/2014/main" id="{A2915365-9FBC-60B9-D054-335E3AD7BD7A}"/>
              </a:ext>
            </a:extLst>
          </p:cNvPr>
          <p:cNvSpPr txBox="1"/>
          <p:nvPr/>
        </p:nvSpPr>
        <p:spPr>
          <a:xfrm>
            <a:off x="364067" y="737574"/>
            <a:ext cx="3636792"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6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六角螺母钻孔</a:t>
            </a:r>
          </a:p>
        </p:txBody>
      </p:sp>
      <p:pic>
        <p:nvPicPr>
          <p:cNvPr id="11" name="图片 10">
            <a:extLst>
              <a:ext uri="{FF2B5EF4-FFF2-40B4-BE49-F238E27FC236}">
                <a16:creationId xmlns:a16="http://schemas.microsoft.com/office/drawing/2014/main" id="{397F687F-6424-22B0-4395-67ABC909888A}"/>
              </a:ext>
            </a:extLst>
          </p:cNvPr>
          <p:cNvPicPr>
            <a:picLocks noChangeAspect="1"/>
          </p:cNvPicPr>
          <p:nvPr/>
        </p:nvPicPr>
        <p:blipFill>
          <a:blip r:embed="rId8"/>
          <a:stretch>
            <a:fillRect/>
          </a:stretch>
        </p:blipFill>
        <p:spPr>
          <a:xfrm>
            <a:off x="220373" y="1966657"/>
            <a:ext cx="4486782" cy="2120783"/>
          </a:xfrm>
          <a:prstGeom prst="rect">
            <a:avLst/>
          </a:prstGeom>
        </p:spPr>
      </p:pic>
      <p:sp>
        <p:nvSpPr>
          <p:cNvPr id="17" name="文本框 16">
            <a:extLst>
              <a:ext uri="{FF2B5EF4-FFF2-40B4-BE49-F238E27FC236}">
                <a16:creationId xmlns:a16="http://schemas.microsoft.com/office/drawing/2014/main" id="{D7B2BD09-AF75-87B7-0172-3F64AD8043E5}"/>
              </a:ext>
            </a:extLst>
          </p:cNvPr>
          <p:cNvSpPr txBox="1"/>
          <p:nvPr/>
        </p:nvSpPr>
        <p:spPr>
          <a:xfrm>
            <a:off x="4787207" y="1707574"/>
            <a:ext cx="7314888" cy="2585323"/>
          </a:xfrm>
          <a:prstGeom prst="rect">
            <a:avLst/>
          </a:prstGeom>
          <a:noFill/>
        </p:spPr>
        <p:txBody>
          <a:bodyPr wrap="squar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群钻是指将标准麻花钻的切削部分修磨成特殊形状的钻头。群钻是中国人倪志福于1953年创造的，原名倪志福钻头，后经本人倡议改名为“群钻”，寓群众参与改进和完善之意。倪志福1959年出席全国群英会，被授予“全国先进生产者”称号。1986年获联合国世界知识产权组织颁发的金质奖章和证书。2001年12月，“倪志福钻头”获国家专利。群钻是把标准麻花钻的切削部分磨出两条对称的月牙槽，形成圆弧刃，并在横刃和钻心处经修磨形成两条内直刃。这样就将标准麻花钻的“一尖三刃”磨成了“三尖七刃” 。群钻寿命可比标准麻花钻提高2～3倍，或生产率提高两倍以上。</a:t>
            </a: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690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AA06C-BDF8-9115-706B-2A8B7CB3C09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2C0D981-82C0-0E21-1463-A98F62035231}"/>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7073317D-39C2-EEA5-32C7-E6A75F2F839D}"/>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7320A587-1D7D-56E1-1582-8221E1F877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C7A21CCB-47E2-DB60-033D-754BAEE29693}"/>
              </a:ext>
            </a:extLst>
          </p:cNvPr>
          <p:cNvSpPr txBox="1"/>
          <p:nvPr/>
        </p:nvSpPr>
        <p:spPr>
          <a:xfrm>
            <a:off x="110067" y="1256057"/>
            <a:ext cx="22606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一、钻孔设备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C782820-0E6A-E644-026C-009DF3C82FB0}"/>
              </a:ext>
            </a:extLst>
          </p:cNvPr>
          <p:cNvSpPr txBox="1"/>
          <p:nvPr/>
        </p:nvSpPr>
        <p:spPr>
          <a:xfrm>
            <a:off x="110067" y="1561458"/>
            <a:ext cx="2048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台式钻床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C61A0752-00E3-49C3-F2DC-02137D2F57B0}"/>
              </a:ext>
            </a:extLst>
          </p:cNvPr>
          <p:cNvSpPr txBox="1"/>
          <p:nvPr/>
        </p:nvSpPr>
        <p:spPr>
          <a:xfrm>
            <a:off x="67733" y="1871133"/>
            <a:ext cx="2345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）台钻结构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E04D6012-C702-6D03-13AF-358FD672B906}"/>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432" t="25854" r="1397" b="4593"/>
          <a:stretch/>
        </p:blipFill>
        <p:spPr bwMode="auto">
          <a:xfrm>
            <a:off x="2899875" y="750971"/>
            <a:ext cx="3079789" cy="2436762"/>
          </a:xfrm>
          <a:prstGeom prst="rect">
            <a:avLst/>
          </a:prstGeom>
          <a:noFill/>
          <a:ln>
            <a:noFill/>
          </a:ln>
          <a:extLst>
            <a:ext uri="{53640926-AAD7-44D8-BBD7-CCE9431645EC}">
              <a14:shadowObscured xmlns:a14="http://schemas.microsoft.com/office/drawing/2010/main"/>
            </a:ext>
          </a:extLst>
        </p:spPr>
      </p:pic>
      <p:sp>
        <p:nvSpPr>
          <p:cNvPr id="13" name="文本框 12">
            <a:extLst>
              <a:ext uri="{FF2B5EF4-FFF2-40B4-BE49-F238E27FC236}">
                <a16:creationId xmlns:a16="http://schemas.microsoft.com/office/drawing/2014/main" id="{121DA2CC-9CE3-9016-20C4-02F371DF13F0}"/>
              </a:ext>
            </a:extLst>
          </p:cNvPr>
          <p:cNvSpPr txBox="1"/>
          <p:nvPr/>
        </p:nvSpPr>
        <p:spPr>
          <a:xfrm>
            <a:off x="67733" y="2176534"/>
            <a:ext cx="2260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）台钻操作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BC4DEC3F-471A-4E5D-E1CB-B8D66C3749C4}"/>
              </a:ext>
            </a:extLst>
          </p:cNvPr>
          <p:cNvSpPr txBox="1"/>
          <p:nvPr/>
        </p:nvSpPr>
        <p:spPr>
          <a:xfrm>
            <a:off x="110067" y="2486209"/>
            <a:ext cx="3048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）主轴转速的调整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CDDB4BEA-226D-02E8-8A73-9A98FFFC0A88}"/>
              </a:ext>
            </a:extLst>
          </p:cNvPr>
          <p:cNvSpPr txBox="1"/>
          <p:nvPr/>
        </p:nvSpPr>
        <p:spPr>
          <a:xfrm>
            <a:off x="110065" y="3061261"/>
            <a:ext cx="3903133" cy="442878"/>
          </a:xfrm>
          <a:prstGeom prst="rect">
            <a:avLst/>
          </a:prstGeom>
          <a:noFill/>
        </p:spPr>
        <p:txBody>
          <a:bodyPr wrap="square">
            <a:spAutoFit/>
          </a:bodyPr>
          <a:lstStyle/>
          <a:p>
            <a:pPr indent="266700" algn="just">
              <a:lnSpc>
                <a:spcPct val="150000"/>
              </a:lnSpc>
              <a:buNone/>
            </a:pPr>
            <a:r>
              <a:rPr lang="en-US"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）工作台上下、左右位置的调整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34C7446C-19D3-865B-DE87-1D7D67DD0AEB}"/>
              </a:ext>
            </a:extLst>
          </p:cNvPr>
          <p:cNvSpPr txBox="1"/>
          <p:nvPr/>
        </p:nvSpPr>
        <p:spPr>
          <a:xfrm>
            <a:off x="110066" y="2744855"/>
            <a:ext cx="3420533" cy="442878"/>
          </a:xfrm>
          <a:prstGeom prst="rect">
            <a:avLst/>
          </a:prstGeom>
          <a:noFill/>
        </p:spPr>
        <p:txBody>
          <a:bodyPr wrap="square">
            <a:spAutoFit/>
          </a:bodyPr>
          <a:lstStyle/>
          <a:p>
            <a:pPr indent="266700" algn="just">
              <a:lnSpc>
                <a:spcPct val="150000"/>
              </a:lnSpc>
              <a:buNone/>
            </a:pPr>
            <a:r>
              <a:rPr lang="en-US"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）主轴进给位置的调整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26D6F70E-7A6F-FD82-D86E-65C9190E99CF}"/>
              </a:ext>
            </a:extLst>
          </p:cNvPr>
          <p:cNvSpPr txBox="1"/>
          <p:nvPr/>
        </p:nvSpPr>
        <p:spPr>
          <a:xfrm>
            <a:off x="364067" y="3488860"/>
            <a:ext cx="5193302" cy="2585323"/>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台钻使用维护注意事项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）用压板压紧工件后再进行钻孔，当孔将要钻透时，要减少进给量，以防工件被甩出。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）在钻孔时工作台面上不准放置工具、量具等物品，在钻通孔时须使钻头通过工作台面，在刀孔或工件下面垫一垫块。</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ea typeface="Times New Roman" panose="02020603050405020304" pitchFamily="18" charset="0"/>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）台钻的工作台面要经常保持清洁，使用完毕须将台钻外露的滑动面和工作台面擦干净，并加注适量润滑油。</a:t>
            </a:r>
            <a:endParaRPr lang="zh-CN" altLang="en-US" dirty="0"/>
          </a:p>
        </p:txBody>
      </p:sp>
      <p:sp>
        <p:nvSpPr>
          <p:cNvPr id="23" name="文本框 22">
            <a:extLst>
              <a:ext uri="{FF2B5EF4-FFF2-40B4-BE49-F238E27FC236}">
                <a16:creationId xmlns:a16="http://schemas.microsoft.com/office/drawing/2014/main" id="{A784E531-F2FF-A26E-C7F2-804E055C23DD}"/>
              </a:ext>
            </a:extLst>
          </p:cNvPr>
          <p:cNvSpPr txBox="1"/>
          <p:nvPr/>
        </p:nvSpPr>
        <p:spPr>
          <a:xfrm>
            <a:off x="76200" y="5889951"/>
            <a:ext cx="22521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立式钻床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7516D55F-D37A-1227-D174-C9F6E73C7A85}"/>
              </a:ext>
            </a:extLst>
          </p:cNvPr>
          <p:cNvSpPr txBox="1"/>
          <p:nvPr/>
        </p:nvSpPr>
        <p:spPr>
          <a:xfrm>
            <a:off x="-4234" y="6191078"/>
            <a:ext cx="2277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）立钻结构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6" name="图片 25">
            <a:extLst>
              <a:ext uri="{FF2B5EF4-FFF2-40B4-BE49-F238E27FC236}">
                <a16:creationId xmlns:a16="http://schemas.microsoft.com/office/drawing/2014/main" id="{2E2B6E40-4918-4649-4C93-7088E0586E9B}"/>
              </a:ext>
            </a:extLst>
          </p:cNvPr>
          <p:cNvPicPr>
            <a:picLocks noChangeAspect="1"/>
          </p:cNvPicPr>
          <p:nvPr/>
        </p:nvPicPr>
        <p:blipFill>
          <a:blip r:embed="rId6"/>
          <a:stretch>
            <a:fillRect/>
          </a:stretch>
        </p:blipFill>
        <p:spPr>
          <a:xfrm>
            <a:off x="9392712" y="573499"/>
            <a:ext cx="2747488" cy="2351314"/>
          </a:xfrm>
          <a:prstGeom prst="rect">
            <a:avLst/>
          </a:prstGeom>
        </p:spPr>
      </p:pic>
      <p:sp>
        <p:nvSpPr>
          <p:cNvPr id="28" name="文本框 27">
            <a:extLst>
              <a:ext uri="{FF2B5EF4-FFF2-40B4-BE49-F238E27FC236}">
                <a16:creationId xmlns:a16="http://schemas.microsoft.com/office/drawing/2014/main" id="{1DFCBCD8-47E8-B867-7CF3-D45CC338BE57}"/>
              </a:ext>
            </a:extLst>
          </p:cNvPr>
          <p:cNvSpPr txBox="1"/>
          <p:nvPr/>
        </p:nvSpPr>
        <p:spPr>
          <a:xfrm>
            <a:off x="-4234" y="6479538"/>
            <a:ext cx="225001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）立钻传动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0" name="文本框 29">
            <a:extLst>
              <a:ext uri="{FF2B5EF4-FFF2-40B4-BE49-F238E27FC236}">
                <a16:creationId xmlns:a16="http://schemas.microsoft.com/office/drawing/2014/main" id="{E68B34C6-B86E-B1CF-4AB7-0A2FF5E54FC8}"/>
              </a:ext>
            </a:extLst>
          </p:cNvPr>
          <p:cNvSpPr txBox="1"/>
          <p:nvPr/>
        </p:nvSpPr>
        <p:spPr>
          <a:xfrm>
            <a:off x="5602790" y="1326983"/>
            <a:ext cx="41063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）立钻主轴转速和进给的调整。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a:extLst>
              <a:ext uri="{FF2B5EF4-FFF2-40B4-BE49-F238E27FC236}">
                <a16:creationId xmlns:a16="http://schemas.microsoft.com/office/drawing/2014/main" id="{07353A54-F80B-0281-1E81-32CD2CD39E43}"/>
              </a:ext>
            </a:extLst>
          </p:cNvPr>
          <p:cNvSpPr txBox="1"/>
          <p:nvPr/>
        </p:nvSpPr>
        <p:spPr>
          <a:xfrm>
            <a:off x="5779559" y="1663038"/>
            <a:ext cx="285961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）主轴转速的调整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3244F5A8-685C-76BF-F8CA-BC4B93F673F9}"/>
              </a:ext>
            </a:extLst>
          </p:cNvPr>
          <p:cNvSpPr txBox="1"/>
          <p:nvPr/>
        </p:nvSpPr>
        <p:spPr>
          <a:xfrm>
            <a:off x="5779559" y="1938573"/>
            <a:ext cx="3342219"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）工作台升降装置的调整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6" name="文本框 35">
            <a:extLst>
              <a:ext uri="{FF2B5EF4-FFF2-40B4-BE49-F238E27FC236}">
                <a16:creationId xmlns:a16="http://schemas.microsoft.com/office/drawing/2014/main" id="{4F1F0D4F-4225-B465-5361-754E58E1C0C6}"/>
              </a:ext>
            </a:extLst>
          </p:cNvPr>
          <p:cNvSpPr txBox="1"/>
          <p:nvPr/>
        </p:nvSpPr>
        <p:spPr>
          <a:xfrm>
            <a:off x="5792260" y="2220532"/>
            <a:ext cx="291888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）主轴进给的调整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8" name="文本框 37">
            <a:extLst>
              <a:ext uri="{FF2B5EF4-FFF2-40B4-BE49-F238E27FC236}">
                <a16:creationId xmlns:a16="http://schemas.microsoft.com/office/drawing/2014/main" id="{28961582-F7F3-FAF4-5D71-9A50998D2F7D}"/>
              </a:ext>
            </a:extLst>
          </p:cNvPr>
          <p:cNvSpPr txBox="1"/>
          <p:nvPr/>
        </p:nvSpPr>
        <p:spPr>
          <a:xfrm>
            <a:off x="6039968" y="2610683"/>
            <a:ext cx="5787965" cy="4247317"/>
          </a:xfrm>
          <a:prstGeom prst="rect">
            <a:avLst/>
          </a:prstGeom>
          <a:noFill/>
        </p:spPr>
        <p:txBody>
          <a:bodyPr wrap="square">
            <a:spAutoFit/>
          </a:bodyPr>
          <a:lstStyle/>
          <a:p>
            <a:pPr algn="just">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立钻的操作要领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）在工作前按机床润滑要求加润滑油，检查手柄位置是否正常，导轨面有无杂物。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）若不用自动进给，须将端盖向里推，以断开自动进给的传动线路。</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）立钻使用前必须先空转试运行，在机床各机构都能正常工作时才可操作。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）在钻孔时，工件、夹具、刀具的装夹要牢固，保证有良好的安全性。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）钻孔加工完毕，应将手柄拨至停止档位或空档位，使工作台降至最低位置并断开电源，然后按机床清洁标准擦拭机床并涂油保护。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）当变换主轴转速或机动进给量时，必须在停机后进行。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）需经常检查润滑系统的供油情况。</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ea typeface="Times New Roman" panose="02020603050405020304" pitchFamily="18" charset="0"/>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）维护保养内容参照立钻一级保养要求。</a:t>
            </a:r>
            <a:endParaRPr lang="zh-CN" altLang="en-US" dirty="0"/>
          </a:p>
        </p:txBody>
      </p:sp>
    </p:spTree>
    <p:extLst>
      <p:ext uri="{BB962C8B-B14F-4D97-AF65-F5344CB8AC3E}">
        <p14:creationId xmlns:p14="http://schemas.microsoft.com/office/powerpoint/2010/main" val="328941542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9FF9A-8312-9510-6C71-714058377B2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BCBE685-44D8-56B2-98B1-EFB14931D3B3}"/>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8BBFB71-14B7-DC12-CA53-16C5C329DF08}"/>
              </a:ext>
            </a:extLst>
          </p:cNvPr>
          <p:cNvSpPr txBox="1"/>
          <p:nvPr/>
        </p:nvSpPr>
        <p:spPr>
          <a:xfrm>
            <a:off x="101600" y="684495"/>
            <a:ext cx="1651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摇臂钻床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6E52A1A0-64FC-4C67-568E-962627C9B474}"/>
              </a:ext>
            </a:extLst>
          </p:cNvPr>
          <p:cNvSpPr txBox="1"/>
          <p:nvPr/>
        </p:nvSpPr>
        <p:spPr>
          <a:xfrm>
            <a:off x="101600" y="972361"/>
            <a:ext cx="18118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钻头安装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74D806FC-D8B3-E5B5-1D16-2126D119C930}"/>
              </a:ext>
            </a:extLst>
          </p:cNvPr>
          <p:cNvSpPr txBox="1"/>
          <p:nvPr/>
        </p:nvSpPr>
        <p:spPr>
          <a:xfrm>
            <a:off x="101600" y="1268569"/>
            <a:ext cx="19981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）钻夹头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6EFE9E80-B4B7-0DF4-C230-E9530EAAABF0}"/>
              </a:ext>
            </a:extLst>
          </p:cNvPr>
          <p:cNvSpPr txBox="1"/>
          <p:nvPr/>
        </p:nvSpPr>
        <p:spPr>
          <a:xfrm>
            <a:off x="101600" y="1564777"/>
            <a:ext cx="16086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）钻套</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C4CC1E19-754B-E603-C695-2BEDE4897948}"/>
              </a:ext>
            </a:extLst>
          </p:cNvPr>
          <p:cNvPicPr>
            <a:picLocks noChangeAspect="1"/>
          </p:cNvPicPr>
          <p:nvPr/>
        </p:nvPicPr>
        <p:blipFill>
          <a:blip r:embed="rId2"/>
          <a:stretch>
            <a:fillRect/>
          </a:stretch>
        </p:blipFill>
        <p:spPr>
          <a:xfrm>
            <a:off x="2234054" y="905934"/>
            <a:ext cx="1499745" cy="1045554"/>
          </a:xfrm>
          <a:prstGeom prst="rect">
            <a:avLst/>
          </a:prstGeom>
        </p:spPr>
      </p:pic>
      <p:sp>
        <p:nvSpPr>
          <p:cNvPr id="13" name="文本框 12">
            <a:extLst>
              <a:ext uri="{FF2B5EF4-FFF2-40B4-BE49-F238E27FC236}">
                <a16:creationId xmlns:a16="http://schemas.microsoft.com/office/drawing/2014/main" id="{287953E0-5B77-0B84-ECFA-6693B72CAE3B}"/>
              </a:ext>
            </a:extLst>
          </p:cNvPr>
          <p:cNvSpPr txBox="1"/>
          <p:nvPr/>
        </p:nvSpPr>
        <p:spPr>
          <a:xfrm>
            <a:off x="101600" y="1852643"/>
            <a:ext cx="2235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钻孔辅助设备</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0DB0C545-2C79-DC16-E9EF-4D8B2AE689A5}"/>
              </a:ext>
            </a:extLst>
          </p:cNvPr>
          <p:cNvSpPr txBox="1"/>
          <p:nvPr/>
        </p:nvSpPr>
        <p:spPr>
          <a:xfrm>
            <a:off x="101600" y="2167453"/>
            <a:ext cx="2277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）机用平口钳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a:extLst>
              <a:ext uri="{FF2B5EF4-FFF2-40B4-BE49-F238E27FC236}">
                <a16:creationId xmlns:a16="http://schemas.microsoft.com/office/drawing/2014/main" id="{2C53147F-5558-647E-A49E-4D27967572F5}"/>
              </a:ext>
            </a:extLst>
          </p:cNvPr>
          <p:cNvPicPr>
            <a:picLocks noChangeAspect="1"/>
          </p:cNvPicPr>
          <p:nvPr/>
        </p:nvPicPr>
        <p:blipFill>
          <a:blip r:embed="rId3"/>
          <a:stretch>
            <a:fillRect/>
          </a:stretch>
        </p:blipFill>
        <p:spPr>
          <a:xfrm>
            <a:off x="580306" y="2647807"/>
            <a:ext cx="1925828" cy="1562385"/>
          </a:xfrm>
          <a:prstGeom prst="rect">
            <a:avLst/>
          </a:prstGeom>
        </p:spPr>
      </p:pic>
      <p:sp>
        <p:nvSpPr>
          <p:cNvPr id="18" name="文本框 17">
            <a:extLst>
              <a:ext uri="{FF2B5EF4-FFF2-40B4-BE49-F238E27FC236}">
                <a16:creationId xmlns:a16="http://schemas.microsoft.com/office/drawing/2014/main" id="{A1FA7C20-E65E-4859-55D7-AC4D84D827F0}"/>
              </a:ext>
            </a:extLst>
          </p:cNvPr>
          <p:cNvSpPr txBox="1"/>
          <p:nvPr/>
        </p:nvSpPr>
        <p:spPr>
          <a:xfrm>
            <a:off x="3230033" y="2204929"/>
            <a:ext cx="2032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）手虎钳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a:extLst>
              <a:ext uri="{FF2B5EF4-FFF2-40B4-BE49-F238E27FC236}">
                <a16:creationId xmlns:a16="http://schemas.microsoft.com/office/drawing/2014/main" id="{E6A1A9CC-E935-D0A0-A32E-8C304819BF4F}"/>
              </a:ext>
            </a:extLst>
          </p:cNvPr>
          <p:cNvPicPr>
            <a:picLocks noChangeAspect="1"/>
          </p:cNvPicPr>
          <p:nvPr/>
        </p:nvPicPr>
        <p:blipFill>
          <a:blip r:embed="rId4"/>
          <a:stretch>
            <a:fillRect/>
          </a:stretch>
        </p:blipFill>
        <p:spPr>
          <a:xfrm>
            <a:off x="3357034" y="2647806"/>
            <a:ext cx="2040581" cy="1524405"/>
          </a:xfrm>
          <a:prstGeom prst="rect">
            <a:avLst/>
          </a:prstGeom>
        </p:spPr>
      </p:pic>
      <p:sp>
        <p:nvSpPr>
          <p:cNvPr id="22" name="文本框 21">
            <a:extLst>
              <a:ext uri="{FF2B5EF4-FFF2-40B4-BE49-F238E27FC236}">
                <a16:creationId xmlns:a16="http://schemas.microsoft.com/office/drawing/2014/main" id="{FF1ED108-4993-C27C-2EFA-4FAB3C1B3892}"/>
              </a:ext>
            </a:extLst>
          </p:cNvPr>
          <p:cNvSpPr txBox="1"/>
          <p:nvPr/>
        </p:nvSpPr>
        <p:spPr>
          <a:xfrm>
            <a:off x="101600" y="4172211"/>
            <a:ext cx="3048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）三爪自定心卡盘</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a:extLst>
              <a:ext uri="{FF2B5EF4-FFF2-40B4-BE49-F238E27FC236}">
                <a16:creationId xmlns:a16="http://schemas.microsoft.com/office/drawing/2014/main" id="{D4BD868E-36E2-15C6-1E24-B79AE6672D61}"/>
              </a:ext>
            </a:extLst>
          </p:cNvPr>
          <p:cNvPicPr>
            <a:picLocks noChangeAspect="1"/>
          </p:cNvPicPr>
          <p:nvPr/>
        </p:nvPicPr>
        <p:blipFill>
          <a:blip r:embed="rId5"/>
          <a:stretch>
            <a:fillRect/>
          </a:stretch>
        </p:blipFill>
        <p:spPr>
          <a:xfrm>
            <a:off x="558627" y="4691028"/>
            <a:ext cx="1808696" cy="1739887"/>
          </a:xfrm>
          <a:prstGeom prst="rect">
            <a:avLst/>
          </a:prstGeom>
        </p:spPr>
      </p:pic>
      <p:sp>
        <p:nvSpPr>
          <p:cNvPr id="25" name="文本框 24">
            <a:extLst>
              <a:ext uri="{FF2B5EF4-FFF2-40B4-BE49-F238E27FC236}">
                <a16:creationId xmlns:a16="http://schemas.microsoft.com/office/drawing/2014/main" id="{EB983E7B-78FB-5B60-29D3-1FFB7F7B0E8D}"/>
              </a:ext>
            </a:extLst>
          </p:cNvPr>
          <p:cNvSpPr txBox="1"/>
          <p:nvPr/>
        </p:nvSpPr>
        <p:spPr>
          <a:xfrm>
            <a:off x="2379133" y="4696526"/>
            <a:ext cx="3784543" cy="1477328"/>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三爪卡盘的三个卡爪是同步运动的，能自动定心，工件安装后一般不需要校正。适用于装夹外形较规则的中小型零件，如圆柱形、正三边形、正六边形工件等。</a:t>
            </a:r>
            <a:endParaRPr lang="zh-CN" altLang="en-US" dirty="0"/>
          </a:p>
        </p:txBody>
      </p:sp>
      <p:sp>
        <p:nvSpPr>
          <p:cNvPr id="27" name="文本框 26">
            <a:extLst>
              <a:ext uri="{FF2B5EF4-FFF2-40B4-BE49-F238E27FC236}">
                <a16:creationId xmlns:a16="http://schemas.microsoft.com/office/drawing/2014/main" id="{9C1FA802-1563-5C94-B266-3D9B84526867}"/>
              </a:ext>
            </a:extLst>
          </p:cNvPr>
          <p:cNvSpPr txBox="1"/>
          <p:nvPr/>
        </p:nvSpPr>
        <p:spPr>
          <a:xfrm>
            <a:off x="6096000" y="691163"/>
            <a:ext cx="2349615"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二、孔加工</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27713182-E561-E520-4C63-67F2BA7C312D}"/>
              </a:ext>
            </a:extLst>
          </p:cNvPr>
          <p:cNvSpPr txBox="1"/>
          <p:nvPr/>
        </p:nvSpPr>
        <p:spPr>
          <a:xfrm>
            <a:off x="6163676" y="994039"/>
            <a:ext cx="1499745"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a:extLst>
              <a:ext uri="{FF2B5EF4-FFF2-40B4-BE49-F238E27FC236}">
                <a16:creationId xmlns:a16="http://schemas.microsoft.com/office/drawing/2014/main" id="{98C2A2D9-5A9F-6185-AD54-2502B034F5EA}"/>
              </a:ext>
            </a:extLst>
          </p:cNvPr>
          <p:cNvSpPr txBox="1"/>
          <p:nvPr/>
        </p:nvSpPr>
        <p:spPr>
          <a:xfrm>
            <a:off x="6096000" y="1296915"/>
            <a:ext cx="2040581"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）钻削运动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FB62293C-2F0C-B5F0-0804-342E258AD1FA}"/>
              </a:ext>
            </a:extLst>
          </p:cNvPr>
          <p:cNvSpPr txBox="1"/>
          <p:nvPr/>
        </p:nvSpPr>
        <p:spPr>
          <a:xfrm>
            <a:off x="6163676" y="1564777"/>
            <a:ext cx="1778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）主运动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5" name="文本框 34">
            <a:extLst>
              <a:ext uri="{FF2B5EF4-FFF2-40B4-BE49-F238E27FC236}">
                <a16:creationId xmlns:a16="http://schemas.microsoft.com/office/drawing/2014/main" id="{BA131A6F-D373-DB1B-DA36-A563D42AD2F7}"/>
              </a:ext>
            </a:extLst>
          </p:cNvPr>
          <p:cNvSpPr txBox="1"/>
          <p:nvPr/>
        </p:nvSpPr>
        <p:spPr>
          <a:xfrm>
            <a:off x="6163790" y="1867653"/>
            <a:ext cx="22140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）进给运动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6" name="图片 35">
            <a:extLst>
              <a:ext uri="{FF2B5EF4-FFF2-40B4-BE49-F238E27FC236}">
                <a16:creationId xmlns:a16="http://schemas.microsoft.com/office/drawing/2014/main" id="{2902B202-5E80-81D8-3C5E-95EAA8E1A36C}"/>
              </a:ext>
            </a:extLst>
          </p:cNvPr>
          <p:cNvPicPr>
            <a:picLocks noChangeAspect="1"/>
          </p:cNvPicPr>
          <p:nvPr/>
        </p:nvPicPr>
        <p:blipFill>
          <a:blip r:embed="rId6"/>
          <a:stretch>
            <a:fillRect/>
          </a:stretch>
        </p:blipFill>
        <p:spPr>
          <a:xfrm>
            <a:off x="8681910" y="268237"/>
            <a:ext cx="2822775" cy="2000664"/>
          </a:xfrm>
          <a:prstGeom prst="rect">
            <a:avLst/>
          </a:prstGeom>
        </p:spPr>
      </p:pic>
      <p:sp>
        <p:nvSpPr>
          <p:cNvPr id="38" name="文本框 37">
            <a:extLst>
              <a:ext uri="{FF2B5EF4-FFF2-40B4-BE49-F238E27FC236}">
                <a16:creationId xmlns:a16="http://schemas.microsoft.com/office/drawing/2014/main" id="{F8074062-C080-B486-58B0-9311E179E0CF}"/>
              </a:ext>
            </a:extLst>
          </p:cNvPr>
          <p:cNvSpPr txBox="1"/>
          <p:nvPr/>
        </p:nvSpPr>
        <p:spPr>
          <a:xfrm>
            <a:off x="6096000" y="2187036"/>
            <a:ext cx="2349615"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）钻削特点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0" name="文本框 39">
            <a:extLst>
              <a:ext uri="{FF2B5EF4-FFF2-40B4-BE49-F238E27FC236}">
                <a16:creationId xmlns:a16="http://schemas.microsoft.com/office/drawing/2014/main" id="{9ED7A1F1-0077-4DBC-FA1E-FE45975ADD5E}"/>
              </a:ext>
            </a:extLst>
          </p:cNvPr>
          <p:cNvSpPr txBox="1"/>
          <p:nvPr/>
        </p:nvSpPr>
        <p:spPr>
          <a:xfrm>
            <a:off x="6434666" y="2571777"/>
            <a:ext cx="5655734" cy="2862322"/>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）摩擦较严重，需要较大的钻削力。</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）产生的热量多，而传热、散热困难，因此切削温度较高。</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）钻头高速旋转以及由此而产生的较高的切削温度，易造成钻头严重磨损。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）钻削时的挤压和摩擦容易产生孔壁的冷作硬化现象，给下道工序增加困难。</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）钻头细而长，刚性差，钻削时容易产生振动及引偏。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ea typeface="Times New Roman" panose="02020603050405020304" pitchFamily="18" charset="0"/>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）加工精度低，尺寸精度只能达到</a:t>
            </a:r>
            <a:r>
              <a:rPr lang="zh-CN" altLang="zh-CN" sz="1800" dirty="0">
                <a:effectLst/>
                <a:ea typeface="Times New Roman" panose="02020603050405020304" pitchFamily="18" charset="0"/>
              </a:rPr>
              <a:t>IT10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IT11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，表面粗糙度只能达到</a:t>
            </a:r>
            <a:r>
              <a:rPr lang="zh-CN" altLang="zh-CN" sz="1800" i="1" dirty="0">
                <a:effectLst/>
                <a:ea typeface="Times New Roman" panose="02020603050405020304" pitchFamily="18" charset="0"/>
              </a:rPr>
              <a:t>Ra</a:t>
            </a:r>
            <a:r>
              <a:rPr lang="zh-CN" altLang="zh-CN" sz="1800" dirty="0">
                <a:effectLst/>
                <a:ea typeface="Times New Roman" panose="02020603050405020304" pitchFamily="18" charset="0"/>
              </a:rPr>
              <a:t>25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i="1" dirty="0">
                <a:effectLst/>
                <a:ea typeface="Times New Roman" panose="02020603050405020304" pitchFamily="18" charset="0"/>
              </a:rPr>
              <a:t>Ra</a:t>
            </a:r>
            <a:r>
              <a:rPr lang="zh-CN" altLang="zh-CN" sz="1800" dirty="0">
                <a:effectLst/>
                <a:ea typeface="Times New Roman" panose="02020603050405020304" pitchFamily="18" charset="0"/>
              </a:rPr>
              <a:t>100μm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42" name="文本框 41">
            <a:extLst>
              <a:ext uri="{FF2B5EF4-FFF2-40B4-BE49-F238E27FC236}">
                <a16:creationId xmlns:a16="http://schemas.microsoft.com/office/drawing/2014/main" id="{D78A82CC-3FEC-FC82-1EFF-4381CE69347A}"/>
              </a:ext>
            </a:extLst>
          </p:cNvPr>
          <p:cNvSpPr txBox="1"/>
          <p:nvPr/>
        </p:nvSpPr>
        <p:spPr>
          <a:xfrm>
            <a:off x="6096000" y="5225634"/>
            <a:ext cx="258021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4" name="文本框 43">
            <a:extLst>
              <a:ext uri="{FF2B5EF4-FFF2-40B4-BE49-F238E27FC236}">
                <a16:creationId xmlns:a16="http://schemas.microsoft.com/office/drawing/2014/main" id="{7F3B9D76-66C5-2E97-E66E-E6BBF30A9237}"/>
              </a:ext>
            </a:extLst>
          </p:cNvPr>
          <p:cNvSpPr txBox="1"/>
          <p:nvPr/>
        </p:nvSpPr>
        <p:spPr>
          <a:xfrm>
            <a:off x="6175486" y="5473906"/>
            <a:ext cx="166581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）麻花钻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6" name="文本框 45">
            <a:extLst>
              <a:ext uri="{FF2B5EF4-FFF2-40B4-BE49-F238E27FC236}">
                <a16:creationId xmlns:a16="http://schemas.microsoft.com/office/drawing/2014/main" id="{AC7383AF-1807-BA08-ACD7-919E756D7FA7}"/>
              </a:ext>
            </a:extLst>
          </p:cNvPr>
          <p:cNvSpPr txBox="1"/>
          <p:nvPr/>
        </p:nvSpPr>
        <p:spPr>
          <a:xfrm>
            <a:off x="6175486" y="5754742"/>
            <a:ext cx="1499745"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①结构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63720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E5661-F76F-2C58-BA87-855ABC6CF59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21FF4E8-F7C8-5EE4-507A-39CC30EA440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F8FF0E87-FED8-A66F-7CA1-E3F3DA9143E1}"/>
              </a:ext>
            </a:extLst>
          </p:cNvPr>
          <p:cNvSpPr txBox="1"/>
          <p:nvPr/>
        </p:nvSpPr>
        <p:spPr>
          <a:xfrm>
            <a:off x="3082997" y="763433"/>
            <a:ext cx="2784404" cy="2031325"/>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麻花钻直径大于</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时，常制成焊接式。其工作部分一般用高速钢制成，</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淬火后的硬度可达</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68HRC</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。其柄部的材料一般采用</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钢。麻花钻由柄部、颈部和工作部分构成。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1F0DE677-F678-9F4F-E7E2-D042BB920163}"/>
              </a:ext>
            </a:extLst>
          </p:cNvPr>
          <p:cNvPicPr>
            <a:picLocks noChangeAspect="1"/>
          </p:cNvPicPr>
          <p:nvPr/>
        </p:nvPicPr>
        <p:blipFill>
          <a:blip r:embed="rId2"/>
          <a:stretch>
            <a:fillRect/>
          </a:stretch>
        </p:blipFill>
        <p:spPr>
          <a:xfrm>
            <a:off x="223451" y="831165"/>
            <a:ext cx="2859545" cy="1626106"/>
          </a:xfrm>
          <a:prstGeom prst="rect">
            <a:avLst/>
          </a:prstGeom>
        </p:spPr>
      </p:pic>
      <p:sp>
        <p:nvSpPr>
          <p:cNvPr id="6" name="文本框 5">
            <a:extLst>
              <a:ext uri="{FF2B5EF4-FFF2-40B4-BE49-F238E27FC236}">
                <a16:creationId xmlns:a16="http://schemas.microsoft.com/office/drawing/2014/main" id="{947159CD-DFF1-F521-D9E7-60D8FB8243D7}"/>
              </a:ext>
            </a:extLst>
          </p:cNvPr>
          <p:cNvSpPr txBox="1"/>
          <p:nvPr/>
        </p:nvSpPr>
        <p:spPr>
          <a:xfrm>
            <a:off x="2841133" y="2794758"/>
            <a:ext cx="3048000" cy="1477328"/>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标准麻花钻的切削部分由五刃（两条主切削刃、两条副切削刃和一条横刃）和六面（两个前刀面、两个后刀面和两个副后刀面）组成。</a:t>
            </a:r>
            <a:endParaRPr lang="zh-CN" altLang="en-US" dirty="0"/>
          </a:p>
        </p:txBody>
      </p:sp>
      <p:pic>
        <p:nvPicPr>
          <p:cNvPr id="7" name="图片 6">
            <a:extLst>
              <a:ext uri="{FF2B5EF4-FFF2-40B4-BE49-F238E27FC236}">
                <a16:creationId xmlns:a16="http://schemas.microsoft.com/office/drawing/2014/main" id="{8F6218A9-735B-8FA6-F147-71993957B290}"/>
              </a:ext>
            </a:extLst>
          </p:cNvPr>
          <p:cNvPicPr>
            <a:picLocks noChangeAspect="1"/>
          </p:cNvPicPr>
          <p:nvPr/>
        </p:nvPicPr>
        <p:blipFill>
          <a:blip r:embed="rId3"/>
          <a:stretch>
            <a:fillRect/>
          </a:stretch>
        </p:blipFill>
        <p:spPr>
          <a:xfrm>
            <a:off x="364066" y="2834385"/>
            <a:ext cx="2355249" cy="1477328"/>
          </a:xfrm>
          <a:prstGeom prst="rect">
            <a:avLst/>
          </a:prstGeom>
        </p:spPr>
      </p:pic>
      <p:sp>
        <p:nvSpPr>
          <p:cNvPr id="9" name="文本框 8">
            <a:extLst>
              <a:ext uri="{FF2B5EF4-FFF2-40B4-BE49-F238E27FC236}">
                <a16:creationId xmlns:a16="http://schemas.microsoft.com/office/drawing/2014/main" id="{8D45EEE3-17AA-C1E0-0098-0ECFB8F8A875}"/>
              </a:ext>
            </a:extLst>
          </p:cNvPr>
          <p:cNvSpPr txBox="1"/>
          <p:nvPr/>
        </p:nvSpPr>
        <p:spPr>
          <a:xfrm>
            <a:off x="152400" y="4311713"/>
            <a:ext cx="1964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②切削角度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7ECEB4D7-FCBE-0D38-D4E5-F0CE2BB5A8BB}"/>
              </a:ext>
            </a:extLst>
          </p:cNvPr>
          <p:cNvSpPr txBox="1"/>
          <p:nvPr/>
        </p:nvSpPr>
        <p:spPr>
          <a:xfrm>
            <a:off x="161623" y="4676685"/>
            <a:ext cx="1397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◆基面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E6A7EB02-84FD-AB54-3857-65AB238E1965}"/>
              </a:ext>
            </a:extLst>
          </p:cNvPr>
          <p:cNvSpPr txBox="1"/>
          <p:nvPr/>
        </p:nvSpPr>
        <p:spPr>
          <a:xfrm>
            <a:off x="152400" y="4968628"/>
            <a:ext cx="2184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◆切削平面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4F8CA543-B3EC-8C97-C504-0C2BACEC0277}"/>
              </a:ext>
            </a:extLst>
          </p:cNvPr>
          <p:cNvSpPr txBox="1"/>
          <p:nvPr/>
        </p:nvSpPr>
        <p:spPr>
          <a:xfrm>
            <a:off x="152400" y="5263096"/>
            <a:ext cx="2277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◆主截面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61103814-8313-45CE-591B-DAB479B8D00D}"/>
              </a:ext>
            </a:extLst>
          </p:cNvPr>
          <p:cNvSpPr txBox="1"/>
          <p:nvPr/>
        </p:nvSpPr>
        <p:spPr>
          <a:xfrm>
            <a:off x="152400" y="5555039"/>
            <a:ext cx="2015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◆柱截面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a:extLst>
              <a:ext uri="{FF2B5EF4-FFF2-40B4-BE49-F238E27FC236}">
                <a16:creationId xmlns:a16="http://schemas.microsoft.com/office/drawing/2014/main" id="{3056D00C-B3A1-8B3D-AA32-948A830CBEBE}"/>
              </a:ext>
            </a:extLst>
          </p:cNvPr>
          <p:cNvPicPr>
            <a:picLocks noChangeAspect="1"/>
          </p:cNvPicPr>
          <p:nvPr/>
        </p:nvPicPr>
        <p:blipFill>
          <a:blip r:embed="rId4"/>
          <a:stretch>
            <a:fillRect/>
          </a:stretch>
        </p:blipFill>
        <p:spPr>
          <a:xfrm>
            <a:off x="2243666" y="4429257"/>
            <a:ext cx="2277533" cy="2300655"/>
          </a:xfrm>
          <a:prstGeom prst="rect">
            <a:avLst/>
          </a:prstGeom>
        </p:spPr>
      </p:pic>
      <p:sp>
        <p:nvSpPr>
          <p:cNvPr id="20" name="文本框 19">
            <a:extLst>
              <a:ext uri="{FF2B5EF4-FFF2-40B4-BE49-F238E27FC236}">
                <a16:creationId xmlns:a16="http://schemas.microsoft.com/office/drawing/2014/main" id="{AE464A85-58C7-FAE0-094D-C74F1D9769A1}"/>
              </a:ext>
            </a:extLst>
          </p:cNvPr>
          <p:cNvSpPr txBox="1"/>
          <p:nvPr/>
        </p:nvSpPr>
        <p:spPr>
          <a:xfrm>
            <a:off x="6020314" y="651536"/>
            <a:ext cx="28411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③切削角度的确定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85C108BB-3DDF-3581-01A7-DBBE56EED794}"/>
                  </a:ext>
                </a:extLst>
              </p:cNvPr>
              <p:cNvSpPr txBox="1"/>
              <p:nvPr/>
            </p:nvSpPr>
            <p:spPr>
              <a:xfrm>
                <a:off x="6020314" y="937108"/>
                <a:ext cx="1820333" cy="45307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◆前角</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𝛾</m:t>
                        </m:r>
                      </m:e>
                      <m:sub>
                        <m:r>
                          <a:rPr lang="zh-CN" altLang="zh-CN" sz="1800">
                            <a:effectLst/>
                            <a:latin typeface="Cambria Math" panose="02040503050406030204" pitchFamily="18" charset="0"/>
                            <a:ea typeface="Cambria Math" panose="02040503050406030204" pitchFamily="18" charset="0"/>
                            <a:cs typeface="Times New Roman" panose="02020603050405020304" pitchFamily="18" charset="0"/>
                          </a:rPr>
                          <m:t>0</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2" name="文本框 21">
                <a:extLst>
                  <a:ext uri="{FF2B5EF4-FFF2-40B4-BE49-F238E27FC236}">
                    <a16:creationId xmlns:a16="http://schemas.microsoft.com/office/drawing/2014/main" id="{85C108BB-3DDF-3581-01A7-DBBE56EED794}"/>
                  </a:ext>
                </a:extLst>
              </p:cNvPr>
              <p:cNvSpPr txBox="1">
                <a:spLocks noRot="1" noChangeAspect="1" noMove="1" noResize="1" noEditPoints="1" noAdjustHandles="1" noChangeArrowheads="1" noChangeShapeType="1" noTextEdit="1"/>
              </p:cNvSpPr>
              <p:nvPr/>
            </p:nvSpPr>
            <p:spPr>
              <a:xfrm>
                <a:off x="6020314" y="937108"/>
                <a:ext cx="1820333" cy="453073"/>
              </a:xfrm>
              <a:prstGeom prst="rect">
                <a:avLst/>
              </a:prstGeom>
              <a:blipFill>
                <a:blip r:embed="rId5"/>
                <a:stretch>
                  <a:fillRect b="-189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 name="文本框 23">
                <a:extLst>
                  <a:ext uri="{FF2B5EF4-FFF2-40B4-BE49-F238E27FC236}">
                    <a16:creationId xmlns:a16="http://schemas.microsoft.com/office/drawing/2014/main" id="{544722C0-7E39-7070-FB6B-0AA8519A04C9}"/>
                  </a:ext>
                </a:extLst>
              </p:cNvPr>
              <p:cNvSpPr txBox="1"/>
              <p:nvPr/>
            </p:nvSpPr>
            <p:spPr>
              <a:xfrm>
                <a:off x="6020314" y="1183187"/>
                <a:ext cx="2015067" cy="45307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◆后角</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𝛼</m:t>
                        </m:r>
                      </m:e>
                      <m:sub>
                        <m:r>
                          <a:rPr lang="zh-CN" altLang="zh-CN" sz="1800">
                            <a:effectLst/>
                            <a:latin typeface="Cambria Math" panose="02040503050406030204" pitchFamily="18" charset="0"/>
                            <a:ea typeface="Cambria Math" panose="02040503050406030204" pitchFamily="18" charset="0"/>
                            <a:cs typeface="Times New Roman" panose="02020603050405020304" pitchFamily="18" charset="0"/>
                          </a:rPr>
                          <m:t>0</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4" name="文本框 23">
                <a:extLst>
                  <a:ext uri="{FF2B5EF4-FFF2-40B4-BE49-F238E27FC236}">
                    <a16:creationId xmlns:a16="http://schemas.microsoft.com/office/drawing/2014/main" id="{544722C0-7E39-7070-FB6B-0AA8519A04C9}"/>
                  </a:ext>
                </a:extLst>
              </p:cNvPr>
              <p:cNvSpPr txBox="1">
                <a:spLocks noRot="1" noChangeAspect="1" noMove="1" noResize="1" noEditPoints="1" noAdjustHandles="1" noChangeArrowheads="1" noChangeShapeType="1" noTextEdit="1"/>
              </p:cNvSpPr>
              <p:nvPr/>
            </p:nvSpPr>
            <p:spPr>
              <a:xfrm>
                <a:off x="6020314" y="1183187"/>
                <a:ext cx="2015067" cy="453073"/>
              </a:xfrm>
              <a:prstGeom prst="rect">
                <a:avLst/>
              </a:prstGeom>
              <a:blipFill>
                <a:blip r:embed="rId6"/>
                <a:stretch>
                  <a:fillRect b="-189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6" name="文本框 25">
                <a:extLst>
                  <a:ext uri="{FF2B5EF4-FFF2-40B4-BE49-F238E27FC236}">
                    <a16:creationId xmlns:a16="http://schemas.microsoft.com/office/drawing/2014/main" id="{EE0E5F3D-6327-CEEE-5522-7957B2972762}"/>
                  </a:ext>
                </a:extLst>
              </p:cNvPr>
              <p:cNvSpPr txBox="1"/>
              <p:nvPr/>
            </p:nvSpPr>
            <p:spPr>
              <a:xfrm>
                <a:off x="6032587" y="1408816"/>
                <a:ext cx="1718733" cy="45307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◆顶角</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14:m>
                  <m:oMath xmlns:m="http://schemas.openxmlformats.org/officeDocument/2006/math">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𝜑</m:t>
                    </m:r>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6" name="文本框 25">
                <a:extLst>
                  <a:ext uri="{FF2B5EF4-FFF2-40B4-BE49-F238E27FC236}">
                    <a16:creationId xmlns:a16="http://schemas.microsoft.com/office/drawing/2014/main" id="{EE0E5F3D-6327-CEEE-5522-7957B2972762}"/>
                  </a:ext>
                </a:extLst>
              </p:cNvPr>
              <p:cNvSpPr txBox="1">
                <a:spLocks noRot="1" noChangeAspect="1" noMove="1" noResize="1" noEditPoints="1" noAdjustHandles="1" noChangeArrowheads="1" noChangeShapeType="1" noTextEdit="1"/>
              </p:cNvSpPr>
              <p:nvPr/>
            </p:nvSpPr>
            <p:spPr>
              <a:xfrm>
                <a:off x="6032587" y="1408816"/>
                <a:ext cx="1718733" cy="453073"/>
              </a:xfrm>
              <a:prstGeom prst="rect">
                <a:avLst/>
              </a:prstGeom>
              <a:blipFill>
                <a:blip r:embed="rId7"/>
                <a:stretch>
                  <a:fillRect b="-18919"/>
                </a:stretch>
              </a:blipFill>
            </p:spPr>
            <p:txBody>
              <a:bodyPr/>
              <a:lstStyle/>
              <a:p>
                <a:r>
                  <a:rPr lang="zh-CN" altLang="en-US">
                    <a:noFill/>
                  </a:rPr>
                  <a:t> </a:t>
                </a:r>
              </a:p>
            </p:txBody>
          </p:sp>
        </mc:Fallback>
      </mc:AlternateContent>
      <p:sp>
        <p:nvSpPr>
          <p:cNvPr id="28" name="文本框 27">
            <a:extLst>
              <a:ext uri="{FF2B5EF4-FFF2-40B4-BE49-F238E27FC236}">
                <a16:creationId xmlns:a16="http://schemas.microsoft.com/office/drawing/2014/main" id="{52FFE98D-6F59-B222-810A-5797CE6D6D67}"/>
              </a:ext>
            </a:extLst>
          </p:cNvPr>
          <p:cNvSpPr txBox="1"/>
          <p:nvPr/>
        </p:nvSpPr>
        <p:spPr>
          <a:xfrm>
            <a:off x="6032587" y="1649588"/>
            <a:ext cx="20828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◆横刃斜角</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ψ</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9" name="图片 28">
            <a:extLst>
              <a:ext uri="{FF2B5EF4-FFF2-40B4-BE49-F238E27FC236}">
                <a16:creationId xmlns:a16="http://schemas.microsoft.com/office/drawing/2014/main" id="{A431A1F6-3B09-036B-EE05-FB15C2B38238}"/>
              </a:ext>
            </a:extLst>
          </p:cNvPr>
          <p:cNvPicPr>
            <a:picLocks noChangeAspect="1"/>
          </p:cNvPicPr>
          <p:nvPr/>
        </p:nvPicPr>
        <p:blipFill>
          <a:blip r:embed="rId8"/>
          <a:stretch>
            <a:fillRect/>
          </a:stretch>
        </p:blipFill>
        <p:spPr>
          <a:xfrm>
            <a:off x="9422716" y="331812"/>
            <a:ext cx="2769284" cy="3937000"/>
          </a:xfrm>
          <a:prstGeom prst="rect">
            <a:avLst/>
          </a:prstGeom>
        </p:spPr>
      </p:pic>
      <p:sp>
        <p:nvSpPr>
          <p:cNvPr id="31" name="文本框 30">
            <a:extLst>
              <a:ext uri="{FF2B5EF4-FFF2-40B4-BE49-F238E27FC236}">
                <a16:creationId xmlns:a16="http://schemas.microsoft.com/office/drawing/2014/main" id="{25F3A1D0-3732-9A09-CE67-0DEE5E3C4D0F}"/>
              </a:ext>
            </a:extLst>
          </p:cNvPr>
          <p:cNvSpPr txBox="1"/>
          <p:nvPr/>
        </p:nvSpPr>
        <p:spPr>
          <a:xfrm>
            <a:off x="6040967" y="1927493"/>
            <a:ext cx="2048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④缺点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A0A35B80-80BE-DDCF-25AC-3573069FBC91}"/>
              </a:ext>
            </a:extLst>
          </p:cNvPr>
          <p:cNvSpPr txBox="1"/>
          <p:nvPr/>
        </p:nvSpPr>
        <p:spPr>
          <a:xfrm>
            <a:off x="6324601" y="2300312"/>
            <a:ext cx="3275898"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◆横刃较长，横刃处前角为负值，在切削中横刃处于挤刮状态，会产生很大的轴向力，容易发生抖动，定心不准。</a:t>
            </a:r>
            <a:endParaRPr lang="zh-CN" altLang="en-US" dirty="0"/>
          </a:p>
        </p:txBody>
      </p:sp>
      <p:sp>
        <p:nvSpPr>
          <p:cNvPr id="35" name="文本框 34">
            <a:extLst>
              <a:ext uri="{FF2B5EF4-FFF2-40B4-BE49-F238E27FC236}">
                <a16:creationId xmlns:a16="http://schemas.microsoft.com/office/drawing/2014/main" id="{44B85359-4301-C145-6898-A6A5E321CE0E}"/>
              </a:ext>
            </a:extLst>
          </p:cNvPr>
          <p:cNvSpPr txBox="1"/>
          <p:nvPr/>
        </p:nvSpPr>
        <p:spPr>
          <a:xfrm>
            <a:off x="6346333" y="3396640"/>
            <a:ext cx="3122291"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◆主切削刃上各点的前角大小不同，使得各点的切削性能不同。</a:t>
            </a:r>
            <a:endParaRPr lang="zh-CN" altLang="en-US" dirty="0"/>
          </a:p>
        </p:txBody>
      </p:sp>
      <p:sp>
        <p:nvSpPr>
          <p:cNvPr id="37" name="文本框 36">
            <a:extLst>
              <a:ext uri="{FF2B5EF4-FFF2-40B4-BE49-F238E27FC236}">
                <a16:creationId xmlns:a16="http://schemas.microsoft.com/office/drawing/2014/main" id="{D3381680-1A99-4BAC-CB82-8F87C94A6058}"/>
              </a:ext>
            </a:extLst>
          </p:cNvPr>
          <p:cNvSpPr txBox="1"/>
          <p:nvPr/>
        </p:nvSpPr>
        <p:spPr>
          <a:xfrm>
            <a:off x="6346333" y="4238862"/>
            <a:ext cx="5769467"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◆钻头的棱边较宽，副后角为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，靠近切削部分的棱边与孔壁的摩擦比较严重，容易发热和磨损。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9" name="文本框 38">
            <a:extLst>
              <a:ext uri="{FF2B5EF4-FFF2-40B4-BE49-F238E27FC236}">
                <a16:creationId xmlns:a16="http://schemas.microsoft.com/office/drawing/2014/main" id="{E198D311-EEC9-920E-1E89-4DAECF30A7BE}"/>
              </a:ext>
            </a:extLst>
          </p:cNvPr>
          <p:cNvSpPr txBox="1"/>
          <p:nvPr/>
        </p:nvSpPr>
        <p:spPr>
          <a:xfrm>
            <a:off x="6346333" y="4805546"/>
            <a:ext cx="5693267"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◆主切削刃外缘处的刀尖角较小，前角很大，刀齿薄弱，而此处的切削速度却最高，因此产生的切削热最多，磨损极为严重。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◆主切削刃长，而且全宽参与切削，各点切屑流出速度的大小和方向都相差很大，会加剧切屑变形，所以切屑卷曲成很宽的螺旋卷，容易堵塞容屑槽，致使排屑困难。</a:t>
            </a:r>
            <a:endParaRPr lang="zh-CN" altLang="en-US" dirty="0"/>
          </a:p>
        </p:txBody>
      </p:sp>
    </p:spTree>
    <p:extLst>
      <p:ext uri="{BB962C8B-B14F-4D97-AF65-F5344CB8AC3E}">
        <p14:creationId xmlns:p14="http://schemas.microsoft.com/office/powerpoint/2010/main" val="26291604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7D41E-AF87-B810-56F8-FD7B163D215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8D55643-8782-2497-D631-31E0C3013E5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667FF34E-61E2-3500-03A1-7520B823FED1}"/>
              </a:ext>
            </a:extLst>
          </p:cNvPr>
          <p:cNvSpPr txBox="1"/>
          <p:nvPr/>
        </p:nvSpPr>
        <p:spPr>
          <a:xfrm>
            <a:off x="101600" y="718361"/>
            <a:ext cx="1964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⑤钻头修磨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56B029F2-AC3B-EFCE-9A6E-394A870C4E17}"/>
              </a:ext>
            </a:extLst>
          </p:cNvPr>
          <p:cNvSpPr txBox="1"/>
          <p:nvPr/>
        </p:nvSpPr>
        <p:spPr>
          <a:xfrm>
            <a:off x="101600" y="1025772"/>
            <a:ext cx="1651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◆修磨横刃</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5A179B47-BA40-7499-9206-A41BDB7C0852}"/>
              </a:ext>
            </a:extLst>
          </p:cNvPr>
          <p:cNvSpPr txBox="1"/>
          <p:nvPr/>
        </p:nvSpPr>
        <p:spPr>
          <a:xfrm>
            <a:off x="101600" y="1333183"/>
            <a:ext cx="2133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◆修磨主切削刃</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D934B01F-BCC5-8656-8C7C-0EAD793B6333}"/>
              </a:ext>
            </a:extLst>
          </p:cNvPr>
          <p:cNvSpPr txBox="1"/>
          <p:nvPr/>
        </p:nvSpPr>
        <p:spPr>
          <a:xfrm>
            <a:off x="101600" y="1640594"/>
            <a:ext cx="1778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◆修磨棱边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632722DD-DACB-4563-C109-518A2F147E74}"/>
              </a:ext>
            </a:extLst>
          </p:cNvPr>
          <p:cNvSpPr txBox="1"/>
          <p:nvPr/>
        </p:nvSpPr>
        <p:spPr>
          <a:xfrm>
            <a:off x="101600" y="1948005"/>
            <a:ext cx="2023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◆修磨前刀面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866343F8-1FD5-13F7-0FB5-BD04E330BCF7}"/>
              </a:ext>
            </a:extLst>
          </p:cNvPr>
          <p:cNvSpPr txBox="1"/>
          <p:nvPr/>
        </p:nvSpPr>
        <p:spPr>
          <a:xfrm>
            <a:off x="101600" y="2255416"/>
            <a:ext cx="2048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◆修磨分屑槽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a:extLst>
              <a:ext uri="{FF2B5EF4-FFF2-40B4-BE49-F238E27FC236}">
                <a16:creationId xmlns:a16="http://schemas.microsoft.com/office/drawing/2014/main" id="{B5DC915B-DDB8-83B1-5835-BD2CDE9E4452}"/>
              </a:ext>
            </a:extLst>
          </p:cNvPr>
          <p:cNvPicPr>
            <a:picLocks noChangeAspect="1"/>
          </p:cNvPicPr>
          <p:nvPr/>
        </p:nvPicPr>
        <p:blipFill>
          <a:blip r:embed="rId2"/>
          <a:stretch>
            <a:fillRect/>
          </a:stretch>
        </p:blipFill>
        <p:spPr>
          <a:xfrm>
            <a:off x="2328333" y="809048"/>
            <a:ext cx="4064914" cy="3303326"/>
          </a:xfrm>
          <a:prstGeom prst="rect">
            <a:avLst/>
          </a:prstGeom>
        </p:spPr>
      </p:pic>
      <p:sp>
        <p:nvSpPr>
          <p:cNvPr id="17" name="文本框 16">
            <a:extLst>
              <a:ext uri="{FF2B5EF4-FFF2-40B4-BE49-F238E27FC236}">
                <a16:creationId xmlns:a16="http://schemas.microsoft.com/office/drawing/2014/main" id="{60E46C0C-3FF5-A021-785F-97A3E2EAE3B4}"/>
              </a:ext>
            </a:extLst>
          </p:cNvPr>
          <p:cNvSpPr txBox="1"/>
          <p:nvPr/>
        </p:nvSpPr>
        <p:spPr>
          <a:xfrm>
            <a:off x="101600" y="2562827"/>
            <a:ext cx="2184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⑥修磨的方法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8C844CC5-2E4E-A631-C77D-29063807100A}"/>
              </a:ext>
            </a:extLst>
          </p:cNvPr>
          <p:cNvSpPr txBox="1"/>
          <p:nvPr/>
        </p:nvSpPr>
        <p:spPr>
          <a:xfrm>
            <a:off x="364066" y="2967335"/>
            <a:ext cx="1701801"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应尽可能“少磨”，以提高钻头的利用率。</a:t>
            </a:r>
            <a:endParaRPr lang="zh-CN" altLang="en-US" dirty="0"/>
          </a:p>
        </p:txBody>
      </p:sp>
      <p:sp>
        <p:nvSpPr>
          <p:cNvPr id="21" name="文本框 20">
            <a:extLst>
              <a:ext uri="{FF2B5EF4-FFF2-40B4-BE49-F238E27FC236}">
                <a16:creationId xmlns:a16="http://schemas.microsoft.com/office/drawing/2014/main" id="{51CF1345-3BDB-5F47-819C-9DDEF8162196}"/>
              </a:ext>
            </a:extLst>
          </p:cNvPr>
          <p:cNvSpPr txBox="1"/>
          <p:nvPr/>
        </p:nvSpPr>
        <p:spPr>
          <a:xfrm>
            <a:off x="101600" y="3716828"/>
            <a:ext cx="2429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◆刃口摆平轮面靠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a:extLst>
              <a:ext uri="{FF2B5EF4-FFF2-40B4-BE49-F238E27FC236}">
                <a16:creationId xmlns:a16="http://schemas.microsoft.com/office/drawing/2014/main" id="{3BA33287-C0C6-8EB8-AC95-DA87D4428843}"/>
              </a:ext>
            </a:extLst>
          </p:cNvPr>
          <p:cNvSpPr txBox="1"/>
          <p:nvPr/>
        </p:nvSpPr>
        <p:spPr>
          <a:xfrm>
            <a:off x="101600" y="3987078"/>
            <a:ext cx="24976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◆钻轴斜放出锋角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A4ABBE23-F30C-FC39-5CBF-EE3B6AFC0D7B}"/>
              </a:ext>
            </a:extLst>
          </p:cNvPr>
          <p:cNvSpPr txBox="1"/>
          <p:nvPr/>
        </p:nvSpPr>
        <p:spPr>
          <a:xfrm>
            <a:off x="101600" y="4257328"/>
            <a:ext cx="2556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◆由刃向背磨后面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744B2C20-A4C5-B612-8365-0ED8CCD73BD6}"/>
              </a:ext>
            </a:extLst>
          </p:cNvPr>
          <p:cNvSpPr txBox="1"/>
          <p:nvPr/>
        </p:nvSpPr>
        <p:spPr>
          <a:xfrm>
            <a:off x="101600" y="4526369"/>
            <a:ext cx="2921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◆上下摆动尾别翘</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A3B8D3F0-E45B-3243-1070-FF6B89988DF1}"/>
              </a:ext>
            </a:extLst>
          </p:cNvPr>
          <p:cNvSpPr txBox="1"/>
          <p:nvPr/>
        </p:nvSpPr>
        <p:spPr>
          <a:xfrm>
            <a:off x="84666" y="4796619"/>
            <a:ext cx="2167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）钻削用量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sp>
            <p:nvSpPr>
              <p:cNvPr id="31" name="文本框 30">
                <a:extLst>
                  <a:ext uri="{FF2B5EF4-FFF2-40B4-BE49-F238E27FC236}">
                    <a16:creationId xmlns:a16="http://schemas.microsoft.com/office/drawing/2014/main" id="{69A3525B-24DF-AFA9-DA25-7473E5DB90A7}"/>
                  </a:ext>
                </a:extLst>
              </p:cNvPr>
              <p:cNvSpPr txBox="1"/>
              <p:nvPr/>
            </p:nvSpPr>
            <p:spPr>
              <a:xfrm>
                <a:off x="135466" y="5071744"/>
                <a:ext cx="2116667" cy="453073"/>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）背吃刀量</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𝑎</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𝑃</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31" name="文本框 30">
                <a:extLst>
                  <a:ext uri="{FF2B5EF4-FFF2-40B4-BE49-F238E27FC236}">
                    <a16:creationId xmlns:a16="http://schemas.microsoft.com/office/drawing/2014/main" id="{69A3525B-24DF-AFA9-DA25-7473E5DB90A7}"/>
                  </a:ext>
                </a:extLst>
              </p:cNvPr>
              <p:cNvSpPr txBox="1">
                <a:spLocks noRot="1" noChangeAspect="1" noMove="1" noResize="1" noEditPoints="1" noAdjustHandles="1" noChangeArrowheads="1" noChangeShapeType="1" noTextEdit="1"/>
              </p:cNvSpPr>
              <p:nvPr/>
            </p:nvSpPr>
            <p:spPr>
              <a:xfrm>
                <a:off x="135466" y="5071744"/>
                <a:ext cx="2116667" cy="453073"/>
              </a:xfrm>
              <a:prstGeom prst="rect">
                <a:avLst/>
              </a:prstGeom>
              <a:blipFill>
                <a:blip r:embed="rId3"/>
                <a:stretch>
                  <a:fillRect b="-189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文本框 34">
                <a:extLst>
                  <a:ext uri="{FF2B5EF4-FFF2-40B4-BE49-F238E27FC236}">
                    <a16:creationId xmlns:a16="http://schemas.microsoft.com/office/drawing/2014/main" id="{C865D4DC-4FE0-77F4-F653-7CB76F5AD690}"/>
                  </a:ext>
                </a:extLst>
              </p:cNvPr>
              <p:cNvSpPr txBox="1"/>
              <p:nvPr/>
            </p:nvSpPr>
            <p:spPr>
              <a:xfrm>
                <a:off x="474134" y="5339948"/>
                <a:ext cx="6096000" cy="646331"/>
              </a:xfrm>
              <a:prstGeom prst="rect">
                <a:avLst/>
              </a:prstGeom>
              <a:noFill/>
            </p:spPr>
            <p:txBody>
              <a:bodyPr wrap="square">
                <a:spAutoFit/>
              </a:bodyPr>
              <a:lstStyle/>
              <a:p>
                <a:pPr algn="ctr">
                  <a:buNone/>
                </a:pPr>
                <a14:m>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𝑎</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𝑃</m:t>
                        </m:r>
                      </m:sub>
                    </m:sSub>
                  </m:oMath>
                </a14:m>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=d/2</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algn="ct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—钻头的直径（</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35" name="文本框 34">
                <a:extLst>
                  <a:ext uri="{FF2B5EF4-FFF2-40B4-BE49-F238E27FC236}">
                    <a16:creationId xmlns:a16="http://schemas.microsoft.com/office/drawing/2014/main" id="{C865D4DC-4FE0-77F4-F653-7CB76F5AD690}"/>
                  </a:ext>
                </a:extLst>
              </p:cNvPr>
              <p:cNvSpPr txBox="1">
                <a:spLocks noRot="1" noChangeAspect="1" noMove="1" noResize="1" noEditPoints="1" noAdjustHandles="1" noChangeArrowheads="1" noChangeShapeType="1" noTextEdit="1"/>
              </p:cNvSpPr>
              <p:nvPr/>
            </p:nvSpPr>
            <p:spPr>
              <a:xfrm>
                <a:off x="474134" y="5339948"/>
                <a:ext cx="6096000" cy="646331"/>
              </a:xfrm>
              <a:prstGeom prst="rect">
                <a:avLst/>
              </a:prstGeom>
              <a:blipFill>
                <a:blip r:embed="rId4"/>
                <a:stretch>
                  <a:fillRect t="-7547" b="-1509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文本框 36">
                <a:extLst>
                  <a:ext uri="{FF2B5EF4-FFF2-40B4-BE49-F238E27FC236}">
                    <a16:creationId xmlns:a16="http://schemas.microsoft.com/office/drawing/2014/main" id="{0B89CDC2-A0DA-41C5-236E-52FAFC610E2B}"/>
                  </a:ext>
                </a:extLst>
              </p:cNvPr>
              <p:cNvSpPr txBox="1"/>
              <p:nvPr/>
            </p:nvSpPr>
            <p:spPr>
              <a:xfrm>
                <a:off x="169332" y="5793021"/>
                <a:ext cx="1913467" cy="453073"/>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）进给量</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𝑓</m:t>
                        </m:r>
                      </m:e>
                      <m:sub>
                        <m:r>
                          <a:rPr lang="zh-CN" altLang="zh-CN" sz="1800">
                            <a:effectLst/>
                            <a:latin typeface="Cambria Math" panose="02040503050406030204" pitchFamily="18" charset="0"/>
                            <a:ea typeface="Cambria Math" panose="02040503050406030204" pitchFamily="18" charset="0"/>
                            <a:cs typeface="Times New Roman" panose="02020603050405020304" pitchFamily="18" charset="0"/>
                          </a:rPr>
                          <m:t>0</m:t>
                        </m:r>
                      </m:sub>
                    </m:sSub>
                  </m:oMath>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37" name="文本框 36">
                <a:extLst>
                  <a:ext uri="{FF2B5EF4-FFF2-40B4-BE49-F238E27FC236}">
                    <a16:creationId xmlns:a16="http://schemas.microsoft.com/office/drawing/2014/main" id="{0B89CDC2-A0DA-41C5-236E-52FAFC610E2B}"/>
                  </a:ext>
                </a:extLst>
              </p:cNvPr>
              <p:cNvSpPr txBox="1">
                <a:spLocks noRot="1" noChangeAspect="1" noMove="1" noResize="1" noEditPoints="1" noAdjustHandles="1" noChangeArrowheads="1" noChangeShapeType="1" noTextEdit="1"/>
              </p:cNvSpPr>
              <p:nvPr/>
            </p:nvSpPr>
            <p:spPr>
              <a:xfrm>
                <a:off x="169332" y="5793021"/>
                <a:ext cx="1913467" cy="453073"/>
              </a:xfrm>
              <a:prstGeom prst="rect">
                <a:avLst/>
              </a:prstGeom>
              <a:blipFill>
                <a:blip r:embed="rId5"/>
                <a:stretch>
                  <a:fillRect b="-17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9" name="文本框 38">
                <a:extLst>
                  <a:ext uri="{FF2B5EF4-FFF2-40B4-BE49-F238E27FC236}">
                    <a16:creationId xmlns:a16="http://schemas.microsoft.com/office/drawing/2014/main" id="{21BCC77B-4F4F-3191-F993-AAF5EE16667B}"/>
                  </a:ext>
                </a:extLst>
              </p:cNvPr>
              <p:cNvSpPr txBox="1"/>
              <p:nvPr/>
            </p:nvSpPr>
            <p:spPr>
              <a:xfrm>
                <a:off x="169332" y="6112369"/>
                <a:ext cx="3860800" cy="453073"/>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）切削速度</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𝑣</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𝑐</m:t>
                        </m:r>
                      </m:sub>
                    </m:sSub>
                  </m:oMath>
                </a14:m>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（或称钻削速度）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39" name="文本框 38">
                <a:extLst>
                  <a:ext uri="{FF2B5EF4-FFF2-40B4-BE49-F238E27FC236}">
                    <a16:creationId xmlns:a16="http://schemas.microsoft.com/office/drawing/2014/main" id="{21BCC77B-4F4F-3191-F993-AAF5EE16667B}"/>
                  </a:ext>
                </a:extLst>
              </p:cNvPr>
              <p:cNvSpPr txBox="1">
                <a:spLocks noRot="1" noChangeAspect="1" noMove="1" noResize="1" noEditPoints="1" noAdjustHandles="1" noChangeArrowheads="1" noChangeShapeType="1" noTextEdit="1"/>
              </p:cNvSpPr>
              <p:nvPr/>
            </p:nvSpPr>
            <p:spPr>
              <a:xfrm>
                <a:off x="169332" y="6112369"/>
                <a:ext cx="3860800" cy="453073"/>
              </a:xfrm>
              <a:prstGeom prst="rect">
                <a:avLst/>
              </a:prstGeom>
              <a:blipFill>
                <a:blip r:embed="rId6"/>
                <a:stretch>
                  <a:fillRect b="-189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1" name="文本框 40">
                <a:extLst>
                  <a:ext uri="{FF2B5EF4-FFF2-40B4-BE49-F238E27FC236}">
                    <a16:creationId xmlns:a16="http://schemas.microsoft.com/office/drawing/2014/main" id="{DDBEAEC3-1DA5-81A6-2045-DEB275CD1E25}"/>
                  </a:ext>
                </a:extLst>
              </p:cNvPr>
              <p:cNvSpPr txBox="1"/>
              <p:nvPr/>
            </p:nvSpPr>
            <p:spPr>
              <a:xfrm>
                <a:off x="6764867" y="733989"/>
                <a:ext cx="5063067" cy="1517147"/>
              </a:xfrm>
              <a:prstGeom prst="rect">
                <a:avLst/>
              </a:prstGeom>
              <a:noFill/>
            </p:spPr>
            <p:txBody>
              <a:bodyPr wrap="square">
                <a:spAutoFit/>
              </a:bodyPr>
              <a:lstStyle/>
              <a:p>
                <a:pPr algn="ctr">
                  <a:buNone/>
                </a:pPr>
                <a14:m>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𝑣</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𝑐</m:t>
                        </m:r>
                      </m:sub>
                    </m:sSub>
                  </m:oMath>
                </a14:m>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a:t>
                </a:r>
                <a14:m>
                  <m:oMath xmlns:m="http://schemas.openxmlformats.org/officeDocument/2006/math">
                    <m:f>
                      <m:fPr>
                        <m:ctrlPr>
                          <a:rPr lang="zh-CN" altLang="zh-CN" sz="2400"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en-US" sz="2400" i="1">
                            <a:effectLst/>
                            <a:latin typeface="Cambria Math" panose="02040503050406030204" pitchFamily="18" charset="0"/>
                            <a:ea typeface="Cambria Math" panose="02040503050406030204" pitchFamily="18" charset="0"/>
                            <a:cs typeface="Times New Roman" panose="02020603050405020304" pitchFamily="18" charset="0"/>
                          </a:rPr>
                          <m:t>𝜋</m:t>
                        </m:r>
                        <m:r>
                          <a:rPr lang="zh-CN" altLang="en-US" sz="2400" i="1">
                            <a:effectLst/>
                            <a:latin typeface="Cambria Math" panose="02040503050406030204" pitchFamily="18" charset="0"/>
                            <a:ea typeface="Cambria Math" panose="02040503050406030204" pitchFamily="18" charset="0"/>
                            <a:cs typeface="Times New Roman" panose="02020603050405020304" pitchFamily="18" charset="0"/>
                          </a:rPr>
                          <m:t>𝑑𝑛</m:t>
                        </m:r>
                      </m:num>
                      <m:den>
                        <m:r>
                          <a:rPr lang="zh-CN" altLang="zh-CN" sz="2400">
                            <a:effectLst/>
                            <a:latin typeface="Cambria Math" panose="02040503050406030204" pitchFamily="18" charset="0"/>
                            <a:ea typeface="Cambria Math" panose="02040503050406030204" pitchFamily="18" charset="0"/>
                            <a:cs typeface="Times New Roman" panose="02020603050405020304" pitchFamily="18" charset="0"/>
                          </a:rPr>
                          <m:t>60×1000</m:t>
                        </m:r>
                      </m:den>
                    </m:f>
                  </m:oMath>
                </a14:m>
                <a:endParaRPr lang="en-US" altLang="zh-CN" sz="2400" dirty="0">
                  <a:effectLst/>
                  <a:latin typeface="宋体" panose="02010600030101010101" pitchFamily="2" charset="-122"/>
                  <a:ea typeface="Cambria Math" panose="02040503050406030204" pitchFamily="18" charset="0"/>
                  <a:cs typeface="Times New Roman" panose="02020603050405020304" pitchFamily="18" charset="0"/>
                </a:endParaRPr>
              </a:p>
              <a:p>
                <a:pPr algn="ct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𝑣</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𝑐</m:t>
                        </m:r>
                      </m:sub>
                    </m:sSub>
                  </m:oMath>
                </a14:m>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钻削速度（</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m/s</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dirty="0">
                  <a:latin typeface="宋体" panose="02010600030101010101" pitchFamily="2" charset="-122"/>
                  <a:ea typeface="宋体" panose="02010600030101010101" pitchFamily="2" charset="-122"/>
                  <a:cs typeface="Times New Roman" panose="02020603050405020304" pitchFamily="18" charset="0"/>
                </a:endParaRPr>
              </a:p>
              <a:p>
                <a:pPr algn="ctr">
                  <a:buNone/>
                </a:pPr>
                <a:r>
                  <a:rPr lang="en-US" altLang="zh-CN" sz="2000" i="1"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i="1" dirty="0">
                    <a:effectLst/>
                    <a:latin typeface="宋体" panose="02010600030101010101" pitchFamily="2" charset="-122"/>
                    <a:ea typeface="Times New Roman" panose="02020603050405020304" pitchFamily="18" charset="0"/>
                    <a:cs typeface="宋体" panose="02010600030101010101" pitchFamily="2" charset="-122"/>
                  </a:rPr>
                  <a:t>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—钻头转速（</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r/min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dirty="0">
                  <a:latin typeface="宋体" panose="02010600030101010101" pitchFamily="2" charset="-122"/>
                  <a:ea typeface="宋体" panose="02010600030101010101" pitchFamily="2" charset="-122"/>
                  <a:cs typeface="Times New Roman" panose="02020603050405020304" pitchFamily="18" charset="0"/>
                </a:endParaRPr>
              </a:p>
              <a:p>
                <a:pPr algn="ctr">
                  <a:buNone/>
                </a:pPr>
                <a:r>
                  <a:rPr lang="en-US" altLang="zh-CN" sz="2000" i="1"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i="1" dirty="0">
                    <a:effectLst/>
                    <a:latin typeface="宋体" panose="02010600030101010101" pitchFamily="2" charset="-122"/>
                    <a:ea typeface="Times New Roman" panose="02020603050405020304" pitchFamily="18" charset="0"/>
                    <a:cs typeface="宋体" panose="02010600030101010101" pitchFamily="2" charset="-122"/>
                  </a:rPr>
                  <a:t>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—钻头直径（</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41" name="文本框 40">
                <a:extLst>
                  <a:ext uri="{FF2B5EF4-FFF2-40B4-BE49-F238E27FC236}">
                    <a16:creationId xmlns:a16="http://schemas.microsoft.com/office/drawing/2014/main" id="{DDBEAEC3-1DA5-81A6-2045-DEB275CD1E25}"/>
                  </a:ext>
                </a:extLst>
              </p:cNvPr>
              <p:cNvSpPr txBox="1">
                <a:spLocks noRot="1" noChangeAspect="1" noMove="1" noResize="1" noEditPoints="1" noAdjustHandles="1" noChangeArrowheads="1" noChangeShapeType="1" noTextEdit="1"/>
              </p:cNvSpPr>
              <p:nvPr/>
            </p:nvSpPr>
            <p:spPr>
              <a:xfrm>
                <a:off x="6764867" y="733989"/>
                <a:ext cx="5063067" cy="1517147"/>
              </a:xfrm>
              <a:prstGeom prst="rect">
                <a:avLst/>
              </a:prstGeom>
              <a:blipFill>
                <a:blip r:embed="rId7"/>
                <a:stretch>
                  <a:fillRect b="-5622"/>
                </a:stretch>
              </a:blipFill>
            </p:spPr>
            <p:txBody>
              <a:bodyPr/>
              <a:lstStyle/>
              <a:p>
                <a:r>
                  <a:rPr lang="zh-CN" altLang="en-US">
                    <a:noFill/>
                  </a:rPr>
                  <a:t> </a:t>
                </a:r>
              </a:p>
            </p:txBody>
          </p:sp>
        </mc:Fallback>
      </mc:AlternateContent>
      <p:sp>
        <p:nvSpPr>
          <p:cNvPr id="43" name="文本框 42">
            <a:extLst>
              <a:ext uri="{FF2B5EF4-FFF2-40B4-BE49-F238E27FC236}">
                <a16:creationId xmlns:a16="http://schemas.microsoft.com/office/drawing/2014/main" id="{F82D2E52-41B1-8B4B-7996-836D08DB04B1}"/>
              </a:ext>
            </a:extLst>
          </p:cNvPr>
          <p:cNvSpPr txBox="1"/>
          <p:nvPr/>
        </p:nvSpPr>
        <p:spPr>
          <a:xfrm>
            <a:off x="6596447" y="2119949"/>
            <a:ext cx="32258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）钻削用量的选择</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5" name="文本框 44">
            <a:extLst>
              <a:ext uri="{FF2B5EF4-FFF2-40B4-BE49-F238E27FC236}">
                <a16:creationId xmlns:a16="http://schemas.microsoft.com/office/drawing/2014/main" id="{EF773824-1524-3633-8285-FED6CBEEA2B1}"/>
              </a:ext>
            </a:extLst>
          </p:cNvPr>
          <p:cNvSpPr txBox="1"/>
          <p:nvPr/>
        </p:nvSpPr>
        <p:spPr>
          <a:xfrm>
            <a:off x="6655713" y="2390883"/>
            <a:ext cx="22013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）选择原则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7" name="文本框 46">
            <a:extLst>
              <a:ext uri="{FF2B5EF4-FFF2-40B4-BE49-F238E27FC236}">
                <a16:creationId xmlns:a16="http://schemas.microsoft.com/office/drawing/2014/main" id="{665ABA49-3702-F0C6-FB66-AB09493C1F63}"/>
              </a:ext>
            </a:extLst>
          </p:cNvPr>
          <p:cNvSpPr txBox="1"/>
          <p:nvPr/>
        </p:nvSpPr>
        <p:spPr>
          <a:xfrm>
            <a:off x="6655713" y="2661817"/>
            <a:ext cx="18372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）选择方法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9" name="文本框 48">
            <a:extLst>
              <a:ext uri="{FF2B5EF4-FFF2-40B4-BE49-F238E27FC236}">
                <a16:creationId xmlns:a16="http://schemas.microsoft.com/office/drawing/2014/main" id="{FD124629-B4E9-7E54-584C-AEC0DEFD6DA6}"/>
              </a:ext>
            </a:extLst>
          </p:cNvPr>
          <p:cNvSpPr txBox="1"/>
          <p:nvPr/>
        </p:nvSpPr>
        <p:spPr>
          <a:xfrm>
            <a:off x="6655713" y="2967335"/>
            <a:ext cx="1676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①切削深度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1" name="文本框 50">
            <a:extLst>
              <a:ext uri="{FF2B5EF4-FFF2-40B4-BE49-F238E27FC236}">
                <a16:creationId xmlns:a16="http://schemas.microsoft.com/office/drawing/2014/main" id="{BBE90C31-5018-DCBD-CF1C-A79F9AD7B8A4}"/>
              </a:ext>
            </a:extLst>
          </p:cNvPr>
          <p:cNvSpPr txBox="1"/>
          <p:nvPr/>
        </p:nvSpPr>
        <p:spPr>
          <a:xfrm>
            <a:off x="6655713" y="3273950"/>
            <a:ext cx="16340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②进给量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3" name="文本框 52">
            <a:extLst>
              <a:ext uri="{FF2B5EF4-FFF2-40B4-BE49-F238E27FC236}">
                <a16:creationId xmlns:a16="http://schemas.microsoft.com/office/drawing/2014/main" id="{F9E151CA-E3E1-38A8-8C1A-72AA17EAA619}"/>
              </a:ext>
            </a:extLst>
          </p:cNvPr>
          <p:cNvSpPr txBox="1"/>
          <p:nvPr/>
        </p:nvSpPr>
        <p:spPr>
          <a:xfrm>
            <a:off x="6668412" y="3554059"/>
            <a:ext cx="18118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③切削速度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5" name="文本框 54">
            <a:extLst>
              <a:ext uri="{FF2B5EF4-FFF2-40B4-BE49-F238E27FC236}">
                <a16:creationId xmlns:a16="http://schemas.microsoft.com/office/drawing/2014/main" id="{33CEABF8-E00E-35E3-DAC9-159ABE9F11DF}"/>
              </a:ext>
            </a:extLst>
          </p:cNvPr>
          <p:cNvSpPr txBox="1"/>
          <p:nvPr/>
        </p:nvSpPr>
        <p:spPr>
          <a:xfrm>
            <a:off x="6596447" y="3852296"/>
            <a:ext cx="2421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7" name="文本框 56">
            <a:extLst>
              <a:ext uri="{FF2B5EF4-FFF2-40B4-BE49-F238E27FC236}">
                <a16:creationId xmlns:a16="http://schemas.microsoft.com/office/drawing/2014/main" id="{9D5F9704-D8D0-FFD9-28EF-D3C80B8A40FB}"/>
              </a:ext>
            </a:extLst>
          </p:cNvPr>
          <p:cNvSpPr txBox="1"/>
          <p:nvPr/>
        </p:nvSpPr>
        <p:spPr>
          <a:xfrm>
            <a:off x="6668412" y="4131641"/>
            <a:ext cx="334524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）在一般工件上钻孔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9" name="文本框 58">
            <a:extLst>
              <a:ext uri="{FF2B5EF4-FFF2-40B4-BE49-F238E27FC236}">
                <a16:creationId xmlns:a16="http://schemas.microsoft.com/office/drawing/2014/main" id="{A3398261-112F-259E-12FE-7E78D945CBD8}"/>
              </a:ext>
            </a:extLst>
          </p:cNvPr>
          <p:cNvSpPr txBox="1"/>
          <p:nvPr/>
        </p:nvSpPr>
        <p:spPr>
          <a:xfrm>
            <a:off x="6668412" y="4410986"/>
            <a:ext cx="1244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①起钻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1" name="文本框 60">
            <a:extLst>
              <a:ext uri="{FF2B5EF4-FFF2-40B4-BE49-F238E27FC236}">
                <a16:creationId xmlns:a16="http://schemas.microsoft.com/office/drawing/2014/main" id="{9CD889D9-63CE-CB65-9F9D-62FABE86892C}"/>
              </a:ext>
            </a:extLst>
          </p:cNvPr>
          <p:cNvSpPr txBox="1"/>
          <p:nvPr/>
        </p:nvSpPr>
        <p:spPr>
          <a:xfrm>
            <a:off x="6668412" y="4689042"/>
            <a:ext cx="18711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②借正</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3" name="文本框 62">
            <a:extLst>
              <a:ext uri="{FF2B5EF4-FFF2-40B4-BE49-F238E27FC236}">
                <a16:creationId xmlns:a16="http://schemas.microsoft.com/office/drawing/2014/main" id="{C300B5E4-5935-EB97-16CE-EEC644FE15D3}"/>
              </a:ext>
            </a:extLst>
          </p:cNvPr>
          <p:cNvSpPr txBox="1"/>
          <p:nvPr/>
        </p:nvSpPr>
        <p:spPr>
          <a:xfrm>
            <a:off x="6668412" y="4979027"/>
            <a:ext cx="14562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③限位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5" name="文本框 64">
            <a:extLst>
              <a:ext uri="{FF2B5EF4-FFF2-40B4-BE49-F238E27FC236}">
                <a16:creationId xmlns:a16="http://schemas.microsoft.com/office/drawing/2014/main" id="{AEF68B8E-DEB8-D503-7AE1-E624B68C710E}"/>
              </a:ext>
            </a:extLst>
          </p:cNvPr>
          <p:cNvSpPr txBox="1"/>
          <p:nvPr/>
        </p:nvSpPr>
        <p:spPr>
          <a:xfrm>
            <a:off x="6676879" y="5276852"/>
            <a:ext cx="14478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④排屑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7" name="文本框 66">
            <a:extLst>
              <a:ext uri="{FF2B5EF4-FFF2-40B4-BE49-F238E27FC236}">
                <a16:creationId xmlns:a16="http://schemas.microsoft.com/office/drawing/2014/main" id="{CB5DDA23-2E93-7D8B-15A2-7FD9743BDDC2}"/>
              </a:ext>
            </a:extLst>
          </p:cNvPr>
          <p:cNvSpPr txBox="1"/>
          <p:nvPr/>
        </p:nvSpPr>
        <p:spPr>
          <a:xfrm>
            <a:off x="6681111" y="5584643"/>
            <a:ext cx="1786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⑤手动进给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9" name="文本框 68">
            <a:extLst>
              <a:ext uri="{FF2B5EF4-FFF2-40B4-BE49-F238E27FC236}">
                <a16:creationId xmlns:a16="http://schemas.microsoft.com/office/drawing/2014/main" id="{EC25FA28-16A5-699A-F5C8-B8D3AE1558B7}"/>
              </a:ext>
            </a:extLst>
          </p:cNvPr>
          <p:cNvSpPr txBox="1"/>
          <p:nvPr/>
        </p:nvSpPr>
        <p:spPr>
          <a:xfrm>
            <a:off x="6714980" y="5882468"/>
            <a:ext cx="31496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）在圆柱形工件上钻孔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1" name="文本框 70">
            <a:extLst>
              <a:ext uri="{FF2B5EF4-FFF2-40B4-BE49-F238E27FC236}">
                <a16:creationId xmlns:a16="http://schemas.microsoft.com/office/drawing/2014/main" id="{9DAEBD07-6828-4538-9E72-0C1497999DF9}"/>
              </a:ext>
            </a:extLst>
          </p:cNvPr>
          <p:cNvSpPr txBox="1"/>
          <p:nvPr/>
        </p:nvSpPr>
        <p:spPr>
          <a:xfrm>
            <a:off x="6714980" y="6152052"/>
            <a:ext cx="2540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）在斜面上钻孔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9566720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A2147-432D-6E61-ACEC-2343F7DFBAF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57B4210-1487-BCB9-F381-6A6F0D4AD53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4B95801C-7986-42FD-7524-B75CABC3CE12}"/>
              </a:ext>
            </a:extLst>
          </p:cNvPr>
          <p:cNvSpPr txBox="1"/>
          <p:nvPr/>
        </p:nvSpPr>
        <p:spPr>
          <a:xfrm>
            <a:off x="364066" y="831165"/>
            <a:ext cx="5469467"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①在斜面的钻孔处先用立铣刀铣出或用錾子錾出一个平面，然后再划线钻孔。</a:t>
            </a:r>
            <a:endParaRPr lang="zh-CN" altLang="en-US" dirty="0"/>
          </a:p>
        </p:txBody>
      </p:sp>
      <p:sp>
        <p:nvSpPr>
          <p:cNvPr id="6" name="文本框 5">
            <a:extLst>
              <a:ext uri="{FF2B5EF4-FFF2-40B4-BE49-F238E27FC236}">
                <a16:creationId xmlns:a16="http://schemas.microsoft.com/office/drawing/2014/main" id="{27157225-8E05-D7A0-7507-4A6FF7882351}"/>
              </a:ext>
            </a:extLst>
          </p:cNvPr>
          <p:cNvSpPr txBox="1"/>
          <p:nvPr/>
        </p:nvSpPr>
        <p:spPr>
          <a:xfrm>
            <a:off x="364066" y="1390134"/>
            <a:ext cx="33782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②用圆弧刃多功能钻直接钻出。</a:t>
            </a:r>
            <a:endParaRPr lang="zh-CN" altLang="en-US" dirty="0"/>
          </a:p>
        </p:txBody>
      </p:sp>
      <p:sp>
        <p:nvSpPr>
          <p:cNvPr id="8" name="文本框 7">
            <a:extLst>
              <a:ext uri="{FF2B5EF4-FFF2-40B4-BE49-F238E27FC236}">
                <a16:creationId xmlns:a16="http://schemas.microsoft.com/office/drawing/2014/main" id="{4FFC12AC-F862-B16B-AEAA-C2970B4283DD}"/>
              </a:ext>
            </a:extLst>
          </p:cNvPr>
          <p:cNvSpPr txBox="1"/>
          <p:nvPr/>
        </p:nvSpPr>
        <p:spPr>
          <a:xfrm>
            <a:off x="139699" y="1593587"/>
            <a:ext cx="1913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）钻半圆孔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DEF408EE-DF18-22E4-6EA2-970728F84645}"/>
              </a:ext>
            </a:extLst>
          </p:cNvPr>
          <p:cNvSpPr txBox="1"/>
          <p:nvPr/>
        </p:nvSpPr>
        <p:spPr>
          <a:xfrm>
            <a:off x="139699" y="1902388"/>
            <a:ext cx="2692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①相同材料合起来钻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C612C625-6A82-3B24-D701-F4E3B2BCCAAD}"/>
              </a:ext>
            </a:extLst>
          </p:cNvPr>
          <p:cNvSpPr txBox="1"/>
          <p:nvPr/>
        </p:nvSpPr>
        <p:spPr>
          <a:xfrm>
            <a:off x="139699" y="2211189"/>
            <a:ext cx="2988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②不同材料“借料”钻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EE59AEF5-5827-2958-5D6D-D901F690F782}"/>
              </a:ext>
            </a:extLst>
          </p:cNvPr>
          <p:cNvSpPr txBox="1"/>
          <p:nvPr/>
        </p:nvSpPr>
        <p:spPr>
          <a:xfrm>
            <a:off x="139699" y="2519990"/>
            <a:ext cx="2531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③使用半孔钻加工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67C4520A-C24A-04C3-9378-21624B61F639}"/>
              </a:ext>
            </a:extLst>
          </p:cNvPr>
          <p:cNvSpPr txBox="1"/>
          <p:nvPr/>
        </p:nvSpPr>
        <p:spPr>
          <a:xfrm>
            <a:off x="76200" y="2796989"/>
            <a:ext cx="33782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）钻孔时的冷却和润滑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a:extLst>
              <a:ext uri="{FF2B5EF4-FFF2-40B4-BE49-F238E27FC236}">
                <a16:creationId xmlns:a16="http://schemas.microsoft.com/office/drawing/2014/main" id="{11D7F2DF-7A11-A73D-2FA0-523DFF1129F9}"/>
              </a:ext>
            </a:extLst>
          </p:cNvPr>
          <p:cNvPicPr>
            <a:picLocks noChangeAspect="1"/>
          </p:cNvPicPr>
          <p:nvPr/>
        </p:nvPicPr>
        <p:blipFill>
          <a:blip r:embed="rId2"/>
          <a:stretch>
            <a:fillRect/>
          </a:stretch>
        </p:blipFill>
        <p:spPr>
          <a:xfrm>
            <a:off x="623964" y="3312721"/>
            <a:ext cx="5008935" cy="2309145"/>
          </a:xfrm>
          <a:prstGeom prst="rect">
            <a:avLst/>
          </a:prstGeom>
        </p:spPr>
      </p:pic>
      <p:sp>
        <p:nvSpPr>
          <p:cNvPr id="19" name="文本框 18">
            <a:extLst>
              <a:ext uri="{FF2B5EF4-FFF2-40B4-BE49-F238E27FC236}">
                <a16:creationId xmlns:a16="http://schemas.microsoft.com/office/drawing/2014/main" id="{BD7941B8-A972-D186-9B0D-9DF770DAF619}"/>
              </a:ext>
            </a:extLst>
          </p:cNvPr>
          <p:cNvSpPr txBox="1"/>
          <p:nvPr/>
        </p:nvSpPr>
        <p:spPr>
          <a:xfrm>
            <a:off x="76200" y="5400427"/>
            <a:ext cx="35136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）钻孔常见缺陷分析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a:extLst>
              <a:ext uri="{FF2B5EF4-FFF2-40B4-BE49-F238E27FC236}">
                <a16:creationId xmlns:a16="http://schemas.microsoft.com/office/drawing/2014/main" id="{965B0FD8-5F07-370B-23E0-99DAC3EC8D75}"/>
              </a:ext>
            </a:extLst>
          </p:cNvPr>
          <p:cNvPicPr>
            <a:picLocks noChangeAspect="1"/>
          </p:cNvPicPr>
          <p:nvPr/>
        </p:nvPicPr>
        <p:blipFill>
          <a:blip r:embed="rId3"/>
          <a:stretch>
            <a:fillRect/>
          </a:stretch>
        </p:blipFill>
        <p:spPr>
          <a:xfrm>
            <a:off x="6619768" y="1002461"/>
            <a:ext cx="4912013" cy="5855539"/>
          </a:xfrm>
          <a:prstGeom prst="rect">
            <a:avLst/>
          </a:prstGeom>
        </p:spPr>
      </p:pic>
    </p:spTree>
    <p:extLst>
      <p:ext uri="{BB962C8B-B14F-4D97-AF65-F5344CB8AC3E}">
        <p14:creationId xmlns:p14="http://schemas.microsoft.com/office/powerpoint/2010/main" val="14347032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30D2F-979A-80D8-8A56-1CDEFBA46E1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26585AD-DA87-06A2-BFA1-91282EA573D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0FE3D866-0663-43E4-6645-AC331D2135ED}"/>
              </a:ext>
            </a:extLst>
          </p:cNvPr>
          <p:cNvSpPr txBox="1"/>
          <p:nvPr/>
        </p:nvSpPr>
        <p:spPr>
          <a:xfrm>
            <a:off x="0" y="726828"/>
            <a:ext cx="34544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）钻孔的安全、文明生产</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A460EA2A-6CF7-4335-A6F8-686C0C038E9E}"/>
              </a:ext>
            </a:extLst>
          </p:cNvPr>
          <p:cNvSpPr txBox="1"/>
          <p:nvPr/>
        </p:nvSpPr>
        <p:spPr>
          <a:xfrm>
            <a:off x="364066" y="1057155"/>
            <a:ext cx="6011334" cy="3693319"/>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）操作钻床时不可戴手套，袖口必须扎紧，戴好工作帽。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）钻孔前检查钻床的润滑、调速是否良好，保持工作台面清洁，不准放置刀具、量具等物品。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）操作者的头部不能太靠近旋转着的钻床主轴，停车时应让主轴自然停止，不能用手刹住，也不能反转制动。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）钻孔时不能用手和棉纱或用嘴吹来清除切屑，必须用毛刷清除，长切屑或切屑绕在钻头上时要用钩子钩去或停车清除。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）严禁在开车状态下装拆工件，检验工件和变速必须在停车状态下完成。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）清洁钻床或加注润滑油时，必须切断电源。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）工件必须夹紧、夹牢。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）开动钻床前，检查钻钥匙或斜铁是否插在钻床主轴上。</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775BA0C5-BBDE-A581-621C-59F3519D5416}"/>
              </a:ext>
            </a:extLst>
          </p:cNvPr>
          <p:cNvSpPr txBox="1"/>
          <p:nvPr/>
        </p:nvSpPr>
        <p:spPr>
          <a:xfrm>
            <a:off x="93133" y="4592853"/>
            <a:ext cx="18034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扩孔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612985E8-A573-4F3E-90B0-ED412F36921F}"/>
                  </a:ext>
                </a:extLst>
              </p:cNvPr>
              <p:cNvSpPr txBox="1"/>
              <p:nvPr/>
            </p:nvSpPr>
            <p:spPr>
              <a:xfrm>
                <a:off x="406400" y="5005784"/>
                <a:ext cx="6096000"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扩孔是指用扩孔钻对工件上已有孔进行扩大的加工方法。扩孔时，切削深度</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𝑎</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𝑃</m:t>
                        </m:r>
                      </m:sub>
                    </m:sSub>
                  </m:oMath>
                </a14:m>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的计算公式为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ctr">
                  <a:buNone/>
                </a:pP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𝑎</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𝑃</m:t>
                        </m:r>
                      </m:sub>
                    </m:sSub>
                  </m:oMath>
                </a14:m>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D-d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1800" i="1" dirty="0">
                    <a:effectLst/>
                    <a:latin typeface="宋体" panose="02010600030101010101" pitchFamily="2" charset="-122"/>
                    <a:ea typeface="Times New Roman" panose="02020603050405020304" pitchFamily="18" charset="0"/>
                    <a:cs typeface="宋体" panose="02010600030101010101" pitchFamily="2" charset="-122"/>
                  </a:rPr>
                  <a:t>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—扩孔后的直径（</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1800" i="1" dirty="0">
                    <a:effectLst/>
                    <a:latin typeface="宋体" panose="02010600030101010101" pitchFamily="2" charset="-122"/>
                    <a:ea typeface="Times New Roman" panose="02020603050405020304" pitchFamily="18" charset="0"/>
                    <a:cs typeface="宋体" panose="02010600030101010101" pitchFamily="2" charset="-122"/>
                  </a:rPr>
                  <a:t> </a:t>
                </a:r>
                <a:r>
                  <a:rPr lang="en-US" altLang="zh-CN" sz="1800" i="1"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1800" i="1" dirty="0">
                    <a:effectLst/>
                    <a:latin typeface="宋体" panose="02010600030101010101" pitchFamily="2" charset="-122"/>
                    <a:ea typeface="Times New Roman" panose="02020603050405020304" pitchFamily="18" charset="0"/>
                    <a:cs typeface="宋体" panose="02010600030101010101" pitchFamily="2" charset="-122"/>
                  </a:rPr>
                  <a:t>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—预加工孔的直径（</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10" name="文本框 9">
                <a:extLst>
                  <a:ext uri="{FF2B5EF4-FFF2-40B4-BE49-F238E27FC236}">
                    <a16:creationId xmlns:a16="http://schemas.microsoft.com/office/drawing/2014/main" id="{612985E8-A573-4F3E-90B0-ED412F36921F}"/>
                  </a:ext>
                </a:extLst>
              </p:cNvPr>
              <p:cNvSpPr txBox="1">
                <a:spLocks noRot="1" noChangeAspect="1" noMove="1" noResize="1" noEditPoints="1" noAdjustHandles="1" noChangeArrowheads="1" noChangeShapeType="1" noTextEdit="1"/>
              </p:cNvSpPr>
              <p:nvPr/>
            </p:nvSpPr>
            <p:spPr>
              <a:xfrm>
                <a:off x="406400" y="5005784"/>
                <a:ext cx="6096000" cy="1477328"/>
              </a:xfrm>
              <a:prstGeom prst="rect">
                <a:avLst/>
              </a:prstGeom>
              <a:blipFill>
                <a:blip r:embed="rId2"/>
                <a:stretch>
                  <a:fillRect l="-900" t="-2058" r="-800" b="-57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AB1521D5-B2F9-B60C-51D6-21F272D9096D}"/>
                  </a:ext>
                </a:extLst>
              </p:cNvPr>
              <p:cNvSpPr txBox="1"/>
              <p:nvPr/>
            </p:nvSpPr>
            <p:spPr>
              <a:xfrm>
                <a:off x="6832600" y="831165"/>
                <a:ext cx="5088468"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）特点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）切削刃不必自外缘延续到中心，避免了横刃产生的不良影响。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）钻孔时</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𝑎</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𝑃</m:t>
                        </m:r>
                      </m:sub>
                    </m:sSub>
                  </m:oMath>
                </a14:m>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大大减小，切削阻力小，切削条件得到显著改善。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𝑎</m:t>
                        </m:r>
                      </m:e>
                      <m:sub>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𝑃</m:t>
                        </m:r>
                      </m:sub>
                    </m:sSub>
                  </m:oMath>
                </a14:m>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较小，产生的切屑体积小，排屑容易。</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12" name="文本框 11">
                <a:extLst>
                  <a:ext uri="{FF2B5EF4-FFF2-40B4-BE49-F238E27FC236}">
                    <a16:creationId xmlns:a16="http://schemas.microsoft.com/office/drawing/2014/main" id="{AB1521D5-B2F9-B60C-51D6-21F272D9096D}"/>
                  </a:ext>
                </a:extLst>
              </p:cNvPr>
              <p:cNvSpPr txBox="1">
                <a:spLocks noRot="1" noChangeAspect="1" noMove="1" noResize="1" noEditPoints="1" noAdjustHandles="1" noChangeArrowheads="1" noChangeShapeType="1" noTextEdit="1"/>
              </p:cNvSpPr>
              <p:nvPr/>
            </p:nvSpPr>
            <p:spPr>
              <a:xfrm>
                <a:off x="6832600" y="831165"/>
                <a:ext cx="5088468" cy="1754326"/>
              </a:xfrm>
              <a:prstGeom prst="rect">
                <a:avLst/>
              </a:prstGeom>
              <a:blipFill>
                <a:blip r:embed="rId3"/>
                <a:stretch>
                  <a:fillRect l="-1078" t="-1736" r="-958" b="-3819"/>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DA4BCEE7-55BF-319C-ACD1-4578C67E278C}"/>
              </a:ext>
            </a:extLst>
          </p:cNvPr>
          <p:cNvSpPr txBox="1"/>
          <p:nvPr/>
        </p:nvSpPr>
        <p:spPr>
          <a:xfrm>
            <a:off x="6502400" y="2460936"/>
            <a:ext cx="25146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）扩孔钻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BD1606F0-9041-95BC-9718-0C58275C512B}"/>
              </a:ext>
            </a:extLst>
          </p:cNvPr>
          <p:cNvSpPr txBox="1"/>
          <p:nvPr/>
        </p:nvSpPr>
        <p:spPr>
          <a:xfrm>
            <a:off x="6815667" y="3441512"/>
            <a:ext cx="5201249" cy="2585323"/>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）特点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①中心不切削，没有横刃，切削刃只做成靠边缘的一段。</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②扩孔产生的切屑体积小，无需大容屑槽，扩孔钻可以加粗钻心，提高刚度，工作平稳。</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③容屑槽较小，扩孔钻可做出较多的刀齿，增强导向作用。一般整体式扩孔钻为</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④切削深度较小，切削角度可取较大值，使切削省力。</a:t>
            </a:r>
            <a:endParaRPr lang="zh-CN" altLang="en-US" dirty="0"/>
          </a:p>
        </p:txBody>
      </p:sp>
      <p:sp>
        <p:nvSpPr>
          <p:cNvPr id="18" name="文本框 17">
            <a:extLst>
              <a:ext uri="{FF2B5EF4-FFF2-40B4-BE49-F238E27FC236}">
                <a16:creationId xmlns:a16="http://schemas.microsoft.com/office/drawing/2014/main" id="{B072C8C8-E0FF-AF07-1B10-C9E11E61AD04}"/>
              </a:ext>
            </a:extLst>
          </p:cNvPr>
          <p:cNvSpPr txBox="1"/>
          <p:nvPr/>
        </p:nvSpPr>
        <p:spPr>
          <a:xfrm>
            <a:off x="6832600" y="2849498"/>
            <a:ext cx="5184316"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由于扩孔的切削条件得到显著改善，所以扩孔钻的结构与麻花钻相比有较大不同。</a:t>
            </a:r>
            <a:endParaRPr lang="zh-CN" altLang="en-US" dirty="0"/>
          </a:p>
        </p:txBody>
      </p:sp>
      <p:sp>
        <p:nvSpPr>
          <p:cNvPr id="20" name="文本框 19">
            <a:extLst>
              <a:ext uri="{FF2B5EF4-FFF2-40B4-BE49-F238E27FC236}">
                <a16:creationId xmlns:a16="http://schemas.microsoft.com/office/drawing/2014/main" id="{14A1D43F-7FEE-ADF7-81EA-ED322FA6DE64}"/>
              </a:ext>
            </a:extLst>
          </p:cNvPr>
          <p:cNvSpPr txBox="1"/>
          <p:nvPr/>
        </p:nvSpPr>
        <p:spPr>
          <a:xfrm>
            <a:off x="6575485" y="5839267"/>
            <a:ext cx="4431821"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）常见问题及其产生原因与解决方法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5265206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8D5FC-6EFD-CF1A-C9CF-F8F49DEA0A2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0924CBB-D820-849B-A263-3A77B495F50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pic>
        <p:nvPicPr>
          <p:cNvPr id="2" name="图片 1">
            <a:extLst>
              <a:ext uri="{FF2B5EF4-FFF2-40B4-BE49-F238E27FC236}">
                <a16:creationId xmlns:a16="http://schemas.microsoft.com/office/drawing/2014/main" id="{4AB44510-35BF-8C8F-5FA9-4BE21530F561}"/>
              </a:ext>
            </a:extLst>
          </p:cNvPr>
          <p:cNvPicPr>
            <a:picLocks noChangeAspect="1"/>
          </p:cNvPicPr>
          <p:nvPr/>
        </p:nvPicPr>
        <p:blipFill>
          <a:blip r:embed="rId2"/>
          <a:stretch>
            <a:fillRect/>
          </a:stretch>
        </p:blipFill>
        <p:spPr>
          <a:xfrm>
            <a:off x="443823" y="862584"/>
            <a:ext cx="5276088" cy="5132832"/>
          </a:xfrm>
          <a:prstGeom prst="rect">
            <a:avLst/>
          </a:prstGeom>
        </p:spPr>
      </p:pic>
      <p:sp>
        <p:nvSpPr>
          <p:cNvPr id="5" name="文本框 4">
            <a:extLst>
              <a:ext uri="{FF2B5EF4-FFF2-40B4-BE49-F238E27FC236}">
                <a16:creationId xmlns:a16="http://schemas.microsoft.com/office/drawing/2014/main" id="{7ADD9F7E-2B8F-5E35-6526-18847FA85186}"/>
              </a:ext>
            </a:extLst>
          </p:cNvPr>
          <p:cNvSpPr txBox="1"/>
          <p:nvPr/>
        </p:nvSpPr>
        <p:spPr>
          <a:xfrm>
            <a:off x="101600" y="5773977"/>
            <a:ext cx="13546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锪孔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FCA98571-45F8-20B5-5F43-88F2BD3C3329}"/>
              </a:ext>
            </a:extLst>
          </p:cNvPr>
          <p:cNvSpPr txBox="1"/>
          <p:nvPr/>
        </p:nvSpPr>
        <p:spPr>
          <a:xfrm>
            <a:off x="6265333" y="767603"/>
            <a:ext cx="5926667"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锪孔是指用锪钻刮平孔的端面或切出沉孔的加工方法。锪孔的目的是保证孔端面与孔中心线的垂直度，使与孔连接的零件位置正确，连接可靠。锪孔时的进给量为钻孔的</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倍，切削速度为钻孔的</a:t>
            </a:r>
            <a:r>
              <a:rPr lang="zh-CN" altLang="zh-CN" sz="1800" dirty="0">
                <a:effectLst/>
                <a:ea typeface="Times New Roman" panose="02020603050405020304" pitchFamily="18" charset="0"/>
              </a:rPr>
              <a:t>1/3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9" name="文本框 8">
            <a:extLst>
              <a:ext uri="{FF2B5EF4-FFF2-40B4-BE49-F238E27FC236}">
                <a16:creationId xmlns:a16="http://schemas.microsoft.com/office/drawing/2014/main" id="{B45106CB-3640-F933-B2D3-F4746F84ED48}"/>
              </a:ext>
            </a:extLst>
          </p:cNvPr>
          <p:cNvSpPr txBox="1"/>
          <p:nvPr/>
        </p:nvSpPr>
        <p:spPr>
          <a:xfrm>
            <a:off x="5926668" y="1819028"/>
            <a:ext cx="17483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）形式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a:extLst>
              <a:ext uri="{FF2B5EF4-FFF2-40B4-BE49-F238E27FC236}">
                <a16:creationId xmlns:a16="http://schemas.microsoft.com/office/drawing/2014/main" id="{CA44B3AB-2051-A3ED-7F51-271C297FC8B2}"/>
              </a:ext>
            </a:extLst>
          </p:cNvPr>
          <p:cNvPicPr>
            <a:picLocks noChangeAspect="1"/>
          </p:cNvPicPr>
          <p:nvPr/>
        </p:nvPicPr>
        <p:blipFill>
          <a:blip r:embed="rId3"/>
          <a:stretch>
            <a:fillRect/>
          </a:stretch>
        </p:blipFill>
        <p:spPr>
          <a:xfrm>
            <a:off x="7360075" y="2261906"/>
            <a:ext cx="2901526" cy="1541720"/>
          </a:xfrm>
          <a:prstGeom prst="rect">
            <a:avLst/>
          </a:prstGeom>
        </p:spPr>
      </p:pic>
      <p:sp>
        <p:nvSpPr>
          <p:cNvPr id="13" name="文本框 12">
            <a:extLst>
              <a:ext uri="{FF2B5EF4-FFF2-40B4-BE49-F238E27FC236}">
                <a16:creationId xmlns:a16="http://schemas.microsoft.com/office/drawing/2014/main" id="{80796967-E5A6-99C5-79F2-84EB54EF2FF0}"/>
              </a:ext>
            </a:extLst>
          </p:cNvPr>
          <p:cNvSpPr txBox="1"/>
          <p:nvPr/>
        </p:nvSpPr>
        <p:spPr>
          <a:xfrm>
            <a:off x="5926668" y="3732494"/>
            <a:ext cx="19007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B60FFEF6-0837-3C5A-6F9F-1381F9C499CC}"/>
              </a:ext>
            </a:extLst>
          </p:cNvPr>
          <p:cNvSpPr txBox="1"/>
          <p:nvPr/>
        </p:nvSpPr>
        <p:spPr>
          <a:xfrm>
            <a:off x="5998633" y="4020361"/>
            <a:ext cx="22225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）柱形锪钻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7EF86CBA-FD4C-DDDC-427B-8D35B814CB4E}"/>
              </a:ext>
            </a:extLst>
          </p:cNvPr>
          <p:cNvSpPr txBox="1"/>
          <p:nvPr/>
        </p:nvSpPr>
        <p:spPr>
          <a:xfrm>
            <a:off x="5998633" y="4308228"/>
            <a:ext cx="23071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）锥形锪钻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DC4BDBE3-E894-78A0-19F8-AE2E8C198A96}"/>
              </a:ext>
            </a:extLst>
          </p:cNvPr>
          <p:cNvSpPr txBox="1"/>
          <p:nvPr/>
        </p:nvSpPr>
        <p:spPr>
          <a:xfrm>
            <a:off x="5998633" y="4596095"/>
            <a:ext cx="17991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）端面锪钻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71AE5587-4BED-46CC-5877-EB0196B2202B}"/>
              </a:ext>
            </a:extLst>
          </p:cNvPr>
          <p:cNvSpPr txBox="1"/>
          <p:nvPr/>
        </p:nvSpPr>
        <p:spPr>
          <a:xfrm>
            <a:off x="5965106" y="4883962"/>
            <a:ext cx="3419858"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）用麻花钻改磨的锪钻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a:extLst>
              <a:ext uri="{FF2B5EF4-FFF2-40B4-BE49-F238E27FC236}">
                <a16:creationId xmlns:a16="http://schemas.microsoft.com/office/drawing/2014/main" id="{E3E097B6-8A4C-F037-E5A7-69094C8867E8}"/>
              </a:ext>
            </a:extLst>
          </p:cNvPr>
          <p:cNvSpPr txBox="1"/>
          <p:nvPr/>
        </p:nvSpPr>
        <p:spPr>
          <a:xfrm>
            <a:off x="6026150" y="5171829"/>
            <a:ext cx="35433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）用麻花钻改磨的柱形锪钻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E2C8BDF9-FB84-07F2-0CC8-EE75BF5A02DF}"/>
              </a:ext>
            </a:extLst>
          </p:cNvPr>
          <p:cNvSpPr txBox="1"/>
          <p:nvPr/>
        </p:nvSpPr>
        <p:spPr>
          <a:xfrm>
            <a:off x="6032501" y="5459696"/>
            <a:ext cx="32131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）用麻花钻改磨锥形锪钻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6625014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121D2-302E-B16A-0187-FD18E56AC7D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1AB4AD6-D52C-7B0C-14AE-148852639603}"/>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6E36F75B-C62F-6231-FD3A-FCEE2B3EB2DB}"/>
              </a:ext>
            </a:extLst>
          </p:cNvPr>
          <p:cNvSpPr txBox="1"/>
          <p:nvPr/>
        </p:nvSpPr>
        <p:spPr>
          <a:xfrm>
            <a:off x="0" y="718361"/>
            <a:ext cx="4842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）常见问题及其产生原因与解决方法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C70CD169-7E26-D027-5272-6876D4FD14A6}"/>
              </a:ext>
            </a:extLst>
          </p:cNvPr>
          <p:cNvPicPr>
            <a:picLocks noChangeAspect="1"/>
          </p:cNvPicPr>
          <p:nvPr/>
        </p:nvPicPr>
        <p:blipFill>
          <a:blip r:embed="rId2"/>
          <a:stretch>
            <a:fillRect/>
          </a:stretch>
        </p:blipFill>
        <p:spPr>
          <a:xfrm>
            <a:off x="782489" y="1161239"/>
            <a:ext cx="4770241" cy="3021704"/>
          </a:xfrm>
          <a:prstGeom prst="rect">
            <a:avLst/>
          </a:prstGeom>
        </p:spPr>
      </p:pic>
      <p:sp>
        <p:nvSpPr>
          <p:cNvPr id="7" name="文本框 6">
            <a:extLst>
              <a:ext uri="{FF2B5EF4-FFF2-40B4-BE49-F238E27FC236}">
                <a16:creationId xmlns:a16="http://schemas.microsoft.com/office/drawing/2014/main" id="{3D7DF90A-411F-FAFB-76A7-6B51BBC96B2C}"/>
              </a:ext>
            </a:extLst>
          </p:cNvPr>
          <p:cNvSpPr txBox="1"/>
          <p:nvPr/>
        </p:nvSpPr>
        <p:spPr>
          <a:xfrm>
            <a:off x="177800" y="3961504"/>
            <a:ext cx="16510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8E60F1EF-923A-14E9-DDFA-43F82C386B18}"/>
              </a:ext>
            </a:extLst>
          </p:cNvPr>
          <p:cNvSpPr txBox="1"/>
          <p:nvPr/>
        </p:nvSpPr>
        <p:spPr>
          <a:xfrm>
            <a:off x="135466" y="4291578"/>
            <a:ext cx="24299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）铰刀的种类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C3938020-DAF0-FFD2-4659-23E3E09BA7E5}"/>
              </a:ext>
            </a:extLst>
          </p:cNvPr>
          <p:cNvSpPr txBox="1"/>
          <p:nvPr/>
        </p:nvSpPr>
        <p:spPr>
          <a:xfrm>
            <a:off x="135466" y="4621652"/>
            <a:ext cx="23283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）铰削用量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E7945070-B3FB-8E02-FC4F-7C5C6E1DE412}"/>
              </a:ext>
            </a:extLst>
          </p:cNvPr>
          <p:cNvSpPr txBox="1"/>
          <p:nvPr/>
        </p:nvSpPr>
        <p:spPr>
          <a:xfrm>
            <a:off x="177800" y="4951726"/>
            <a:ext cx="1913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）铰削余量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BD4E3E5C-AF23-ADFB-E1F4-4A4D695E0182}"/>
              </a:ext>
            </a:extLst>
          </p:cNvPr>
          <p:cNvSpPr txBox="1"/>
          <p:nvPr/>
        </p:nvSpPr>
        <p:spPr>
          <a:xfrm>
            <a:off x="440267" y="5288708"/>
            <a:ext cx="5731934"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铰削余量是指上道工序（钻孔或扩孔）完成后留下的直径方向的加工余量。</a:t>
            </a:r>
            <a:endParaRPr lang="zh-CN" altLang="en-US" dirty="0"/>
          </a:p>
        </p:txBody>
      </p:sp>
      <p:sp>
        <p:nvSpPr>
          <p:cNvPr id="17" name="文本框 16">
            <a:extLst>
              <a:ext uri="{FF2B5EF4-FFF2-40B4-BE49-F238E27FC236}">
                <a16:creationId xmlns:a16="http://schemas.microsoft.com/office/drawing/2014/main" id="{98A56775-E84F-EB8E-B9AD-E824A9BE67CC}"/>
              </a:ext>
            </a:extLst>
          </p:cNvPr>
          <p:cNvSpPr txBox="1"/>
          <p:nvPr/>
        </p:nvSpPr>
        <p:spPr>
          <a:xfrm>
            <a:off x="177800" y="5727417"/>
            <a:ext cx="19388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）切削速度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sp>
            <p:nvSpPr>
              <p:cNvPr id="19" name="文本框 18">
                <a:extLst>
                  <a:ext uri="{FF2B5EF4-FFF2-40B4-BE49-F238E27FC236}">
                    <a16:creationId xmlns:a16="http://schemas.microsoft.com/office/drawing/2014/main" id="{1645C960-2FD6-9D9F-4618-50D4D649DBA1}"/>
                  </a:ext>
                </a:extLst>
              </p:cNvPr>
              <p:cNvSpPr txBox="1"/>
              <p:nvPr/>
            </p:nvSpPr>
            <p:spPr>
              <a:xfrm>
                <a:off x="440267" y="6139639"/>
                <a:ext cx="5825066"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用高速钢铰刀铰削钢件时，</a:t>
                </a:r>
                <a14:m>
                  <m:oMath xmlns:m="http://schemas.openxmlformats.org/officeDocument/2006/math">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𝑣</m:t>
                    </m:r>
                  </m:oMath>
                </a14:m>
                <a:r>
                  <a:rPr lang="zh-CN" altLang="zh-CN" sz="1800" dirty="0">
                    <a:effectLst/>
                    <a:ea typeface="Times New Roman" panose="02020603050405020304" pitchFamily="18" charset="0"/>
                  </a:rPr>
                  <a:t>≤8m/min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；铰削铸铁件时，</a:t>
                </a:r>
                <a14:m>
                  <m:oMath xmlns:m="http://schemas.openxmlformats.org/officeDocument/2006/math">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𝑣</m:t>
                    </m:r>
                  </m:oMath>
                </a14:m>
                <a:r>
                  <a:rPr lang="zh-CN" altLang="zh-CN" sz="1800" dirty="0">
                    <a:effectLst/>
                    <a:ea typeface="Times New Roman" panose="02020603050405020304" pitchFamily="18" charset="0"/>
                  </a:rPr>
                  <a:t>≤10m/min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；铰削铜件时，</a:t>
                </a:r>
                <a:r>
                  <a:rPr lang="zh-CN" altLang="zh-CN" sz="1800" dirty="0">
                    <a:effectLst/>
                    <a:ea typeface="Times New Roman" panose="02020603050405020304" pitchFamily="18" charset="0"/>
                  </a:rPr>
                  <a:t>8m/min≤</a:t>
                </a:r>
                <a14:m>
                  <m:oMath xmlns:m="http://schemas.openxmlformats.org/officeDocument/2006/math">
                    <m:r>
                      <a:rPr lang="zh-CN" altLang="en-US" sz="1800" i="1">
                        <a:effectLst/>
                        <a:latin typeface="Cambria Math" panose="02040503050406030204" pitchFamily="18" charset="0"/>
                        <a:ea typeface="Cambria Math" panose="02040503050406030204" pitchFamily="18" charset="0"/>
                        <a:cs typeface="Times New Roman" panose="02020603050405020304" pitchFamily="18" charset="0"/>
                      </a:rPr>
                      <m:t>𝑣</m:t>
                    </m:r>
                  </m:oMath>
                </a14:m>
                <a:r>
                  <a:rPr lang="zh-CN" altLang="zh-CN" sz="1800" dirty="0">
                    <a:effectLst/>
                    <a:ea typeface="Times New Roman" panose="02020603050405020304" pitchFamily="18" charset="0"/>
                  </a:rPr>
                  <a:t>≤12m/min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mc:Choice>
        <mc:Fallback xmlns="">
          <p:sp>
            <p:nvSpPr>
              <p:cNvPr id="19" name="文本框 18">
                <a:extLst>
                  <a:ext uri="{FF2B5EF4-FFF2-40B4-BE49-F238E27FC236}">
                    <a16:creationId xmlns:a16="http://schemas.microsoft.com/office/drawing/2014/main" id="{1645C960-2FD6-9D9F-4618-50D4D649DBA1}"/>
                  </a:ext>
                </a:extLst>
              </p:cNvPr>
              <p:cNvSpPr txBox="1">
                <a:spLocks noRot="1" noChangeAspect="1" noMove="1" noResize="1" noEditPoints="1" noAdjustHandles="1" noChangeArrowheads="1" noChangeShapeType="1" noTextEdit="1"/>
              </p:cNvSpPr>
              <p:nvPr/>
            </p:nvSpPr>
            <p:spPr>
              <a:xfrm>
                <a:off x="440267" y="6139639"/>
                <a:ext cx="5825066" cy="646331"/>
              </a:xfrm>
              <a:prstGeom prst="rect">
                <a:avLst/>
              </a:prstGeom>
              <a:blipFill>
                <a:blip r:embed="rId3"/>
                <a:stretch>
                  <a:fillRect l="-837" t="-7547" b="-15094"/>
                </a:stretch>
              </a:blipFill>
            </p:spPr>
            <p:txBody>
              <a:bodyPr/>
              <a:lstStyle/>
              <a:p>
                <a:r>
                  <a:rPr lang="zh-CN" altLang="en-US">
                    <a:noFill/>
                  </a:rPr>
                  <a:t> </a:t>
                </a:r>
              </a:p>
            </p:txBody>
          </p:sp>
        </mc:Fallback>
      </mc:AlternateContent>
      <p:sp>
        <p:nvSpPr>
          <p:cNvPr id="21" name="文本框 20">
            <a:extLst>
              <a:ext uri="{FF2B5EF4-FFF2-40B4-BE49-F238E27FC236}">
                <a16:creationId xmlns:a16="http://schemas.microsoft.com/office/drawing/2014/main" id="{85550C27-E313-806F-13A3-F1A06C3D233C}"/>
              </a:ext>
            </a:extLst>
          </p:cNvPr>
          <p:cNvSpPr txBox="1"/>
          <p:nvPr/>
        </p:nvSpPr>
        <p:spPr>
          <a:xfrm>
            <a:off x="6172201" y="4418738"/>
            <a:ext cx="1794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）进给量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2" name="图片 21">
            <a:extLst>
              <a:ext uri="{FF2B5EF4-FFF2-40B4-BE49-F238E27FC236}">
                <a16:creationId xmlns:a16="http://schemas.microsoft.com/office/drawing/2014/main" id="{BFC7BD09-E5CB-C3D6-5B74-B3C797160C3C}"/>
              </a:ext>
            </a:extLst>
          </p:cNvPr>
          <p:cNvPicPr>
            <a:picLocks noChangeAspect="1"/>
          </p:cNvPicPr>
          <p:nvPr/>
        </p:nvPicPr>
        <p:blipFill>
          <a:blip r:embed="rId4"/>
          <a:stretch>
            <a:fillRect/>
          </a:stretch>
        </p:blipFill>
        <p:spPr>
          <a:xfrm>
            <a:off x="6551846" y="86490"/>
            <a:ext cx="5276088" cy="4550664"/>
          </a:xfrm>
          <a:prstGeom prst="rect">
            <a:avLst/>
          </a:prstGeom>
        </p:spPr>
      </p:pic>
      <p:sp>
        <p:nvSpPr>
          <p:cNvPr id="24" name="文本框 23">
            <a:extLst>
              <a:ext uri="{FF2B5EF4-FFF2-40B4-BE49-F238E27FC236}">
                <a16:creationId xmlns:a16="http://schemas.microsoft.com/office/drawing/2014/main" id="{801389F7-F854-0DF4-6174-AEEB5623A92F}"/>
              </a:ext>
            </a:extLst>
          </p:cNvPr>
          <p:cNvSpPr txBox="1"/>
          <p:nvPr/>
        </p:nvSpPr>
        <p:spPr>
          <a:xfrm>
            <a:off x="6434668" y="4849999"/>
            <a:ext cx="5621866"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机铰钢件及铸铁件时，</a:t>
            </a:r>
            <a:r>
              <a:rPr lang="zh-CN" altLang="zh-CN" sz="1800" dirty="0">
                <a:effectLst/>
                <a:ea typeface="Times New Roman" panose="02020603050405020304" pitchFamily="18" charset="0"/>
              </a:rPr>
              <a:t>f=0.5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1mm/r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；机铰铜件和铝件时，</a:t>
            </a:r>
            <a:r>
              <a:rPr lang="zh-CN" altLang="zh-CN" sz="1800" dirty="0">
                <a:effectLst/>
                <a:ea typeface="Times New Roman" panose="02020603050405020304" pitchFamily="18" charset="0"/>
              </a:rPr>
              <a:t>f=1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1.2mm/r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26" name="文本框 25">
            <a:extLst>
              <a:ext uri="{FF2B5EF4-FFF2-40B4-BE49-F238E27FC236}">
                <a16:creationId xmlns:a16="http://schemas.microsoft.com/office/drawing/2014/main" id="{0082D46F-6F35-2597-E54D-F0B61145A78F}"/>
              </a:ext>
            </a:extLst>
          </p:cNvPr>
          <p:cNvSpPr txBox="1"/>
          <p:nvPr/>
        </p:nvSpPr>
        <p:spPr>
          <a:xfrm>
            <a:off x="6096000" y="5300041"/>
            <a:ext cx="2884375"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）铰孔工作要点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8" name="文本框 27">
            <a:extLst>
              <a:ext uri="{FF2B5EF4-FFF2-40B4-BE49-F238E27FC236}">
                <a16:creationId xmlns:a16="http://schemas.microsoft.com/office/drawing/2014/main" id="{2AD2D524-6C6C-6DE6-69F2-EE82CD1CC29E}"/>
              </a:ext>
            </a:extLst>
          </p:cNvPr>
          <p:cNvSpPr txBox="1"/>
          <p:nvPr/>
        </p:nvSpPr>
        <p:spPr>
          <a:xfrm>
            <a:off x="6434668" y="5709175"/>
            <a:ext cx="5621866" cy="646331"/>
          </a:xfrm>
          <a:prstGeom prst="rect">
            <a:avLst/>
          </a:prstGeom>
          <a:noFill/>
        </p:spPr>
        <p:txBody>
          <a:bodyPr wrap="square">
            <a:spAutoFit/>
          </a:bodyPr>
          <a:lstStyle/>
          <a:p>
            <a:pPr algn="just">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）工件要夹正、夹紧，但对薄壁零件的夹紧力不要过大，以防将孔夹扁。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2146788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32016-D84C-03A8-F6E4-4D5ECFD7D7C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5CC5100-19F9-54FB-57B8-86C041215B0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699BD757-472F-DD6D-45F4-BC887199B941}"/>
              </a:ext>
            </a:extLst>
          </p:cNvPr>
          <p:cNvSpPr txBox="1"/>
          <p:nvPr/>
        </p:nvSpPr>
        <p:spPr>
          <a:xfrm>
            <a:off x="364066" y="831165"/>
            <a:ext cx="5655734" cy="4801314"/>
          </a:xfrm>
          <a:prstGeom prst="rect">
            <a:avLst/>
          </a:prstGeom>
          <a:noFill/>
        </p:spPr>
        <p:txBody>
          <a:bodyPr wrap="square">
            <a:spAutoFit/>
          </a:bodyPr>
          <a:lstStyle/>
          <a:p>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）手铰过程中，两手用力要平衡，旋转铰杠时不得摇摆，以保证铰削的稳定性，避免在孔的进口处出现喇叭口或使孔径扩大。</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3）手铰过程中，如果铰刀被卡住，不能猛力扳转铰杠，此时应取出铰刀，清除切屑并检查铰刀。继续铰削时要缓慢进给，以防在原来卡住的地方再次卡住。</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4）铰刀不能反转，退出时也要顺转。反转会使切屑扎在孔壁和铰刀的刀齿后刀面之间，将已加工的孔壁刮毛；同时也使铰刀容易磨损，甚至崩刃。</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5）机铰时要在铰刀退出后才能停车，否则孔壁会有刀痕或拉毛。铰通孔时，铰刀的校准部分不能全部出头，否则孔的下端会刮坏。</a:t>
            </a:r>
          </a:p>
          <a:p>
            <a:r>
              <a:rPr lang="zh-CN" altLang="zh-CN" dirty="0">
                <a:latin typeface="Times New Roman" panose="02020603050405020304" pitchFamily="18" charset="0"/>
                <a:ea typeface="宋体" panose="02010600030101010101" pitchFamily="2" charset="-122"/>
                <a:cs typeface="Times New Roman" panose="02020603050405020304" pitchFamily="18" charset="0"/>
              </a:rPr>
              <a:t>6）机铰时要注意调整铰刀与所铰孔的中心位置，要注意机床主轴、铰刀和工件孔三者之间的同轴度是否满足要求。当铰孔精度要求较高时，铰刀的装夹要采用浮动铰刀夹头，而不能采用普通的固定装夹方式。</a:t>
            </a:r>
          </a:p>
          <a:p>
            <a:pPr>
              <a:buNone/>
            </a:pPr>
            <a:endParaRPr lang="zh-CN" altLang="en-US" dirty="0"/>
          </a:p>
        </p:txBody>
      </p:sp>
      <p:sp>
        <p:nvSpPr>
          <p:cNvPr id="6" name="文本框 5">
            <a:extLst>
              <a:ext uri="{FF2B5EF4-FFF2-40B4-BE49-F238E27FC236}">
                <a16:creationId xmlns:a16="http://schemas.microsoft.com/office/drawing/2014/main" id="{BB485D3D-5241-E2C9-0548-50B652E6C490}"/>
              </a:ext>
            </a:extLst>
          </p:cNvPr>
          <p:cNvSpPr txBox="1"/>
          <p:nvPr/>
        </p:nvSpPr>
        <p:spPr>
          <a:xfrm>
            <a:off x="0" y="5189601"/>
            <a:ext cx="2785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）冷却和润滑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33E8C344-F84A-FCB4-34CD-B16C443A2DB0}"/>
              </a:ext>
            </a:extLst>
          </p:cNvPr>
          <p:cNvSpPr txBox="1"/>
          <p:nvPr/>
        </p:nvSpPr>
        <p:spPr>
          <a:xfrm>
            <a:off x="364066" y="5563570"/>
            <a:ext cx="5520267" cy="1200329"/>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铰削的切屑细碎，易黏附在刀刃上，甚至挤在孔壁与铰刀之间，从而刮伤加工表面，使孔径扩大。铰削时必须用适当的切削液冲掉切屑，以减小摩擦，降低工件和铰刀的温度，防止产生积屑瘤。</a:t>
            </a:r>
            <a:endParaRPr lang="zh-CN" altLang="en-US" dirty="0"/>
          </a:p>
        </p:txBody>
      </p:sp>
      <p:pic>
        <p:nvPicPr>
          <p:cNvPr id="9" name="图片 8">
            <a:extLst>
              <a:ext uri="{FF2B5EF4-FFF2-40B4-BE49-F238E27FC236}">
                <a16:creationId xmlns:a16="http://schemas.microsoft.com/office/drawing/2014/main" id="{8D4EB143-6A44-14C9-E078-02B872FD6A26}"/>
              </a:ext>
            </a:extLst>
          </p:cNvPr>
          <p:cNvPicPr>
            <a:picLocks noChangeAspect="1"/>
          </p:cNvPicPr>
          <p:nvPr/>
        </p:nvPicPr>
        <p:blipFill>
          <a:blip r:embed="rId2"/>
          <a:stretch>
            <a:fillRect/>
          </a:stretch>
        </p:blipFill>
        <p:spPr>
          <a:xfrm>
            <a:off x="6739468" y="898084"/>
            <a:ext cx="4394198" cy="2530916"/>
          </a:xfrm>
          <a:prstGeom prst="rect">
            <a:avLst/>
          </a:prstGeom>
        </p:spPr>
      </p:pic>
    </p:spTree>
    <p:extLst>
      <p:ext uri="{BB962C8B-B14F-4D97-AF65-F5344CB8AC3E}">
        <p14:creationId xmlns:p14="http://schemas.microsoft.com/office/powerpoint/2010/main" val="2223392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DAF5A-8A9F-7A43-7E3F-EF2CE154486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557B31A-744D-5C2B-A859-F12BB1EBE23E}"/>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F773A780-15D5-02D5-5120-B6FA0519BD47}"/>
              </a:ext>
            </a:extLst>
          </p:cNvPr>
          <p:cNvSpPr txBox="1"/>
          <p:nvPr/>
        </p:nvSpPr>
        <p:spPr>
          <a:xfrm>
            <a:off x="245533" y="958165"/>
            <a:ext cx="11675534" cy="5447645"/>
          </a:xfrm>
          <a:prstGeom prst="rect">
            <a:avLst/>
          </a:prstGeom>
          <a:noFill/>
        </p:spPr>
        <p:txBody>
          <a:bodyPr wrap="square">
            <a:spAutoFit/>
          </a:bodyPr>
          <a:lstStyle/>
          <a:p>
            <a:pPr indent="306070">
              <a:buNone/>
            </a:pPr>
            <a:r>
              <a:rPr lang="zh-CN" altLang="en-US" b="1" dirty="0">
                <a:effectLst/>
                <a:latin typeface="Times New Roman" panose="02020603050405020304" pitchFamily="18" charset="0"/>
                <a:ea typeface="宋体" panose="02010600030101010101" pitchFamily="2" charset="-122"/>
                <a:cs typeface="Times New Roman" panose="02020603050405020304" pitchFamily="18" charset="0"/>
              </a:rPr>
              <a:t>三</a:t>
            </a:r>
            <a:r>
              <a:rPr lang="zh-CN" altLang="zh-CN" b="1" dirty="0">
                <a:effectLst/>
                <a:latin typeface="Times New Roman" panose="02020603050405020304" pitchFamily="18" charset="0"/>
                <a:ea typeface="宋体" panose="02010600030101010101" pitchFamily="2" charset="-122"/>
                <a:cs typeface="Times New Roman" panose="02020603050405020304" pitchFamily="18" charset="0"/>
              </a:rPr>
              <a:t>、钳工加工实训安全操作守则</a:t>
            </a:r>
            <a:endParaRPr lang="zh-CN" altLang="zh-CN" b="1"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）实训时要按规定穿戴好工作服和防护帽。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）未经实训指导人员许可不准擅自动用任何设备、电闸、开关和操作手柄，以免发生安全事故。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）实训中如有异常现象或发生安全事故应立即拉下电闸或关闭电源开关，停止实训，保留现场并及时报告指导人员，待查明事故原因后方可再进行实训。</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）不可使用没有手柄或手柄松动的工具（如锉刀和榔头等）。如发现手柄松动时，必须加以紧固。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）工件必须夹持在台虎钳上。对薄板件或小零件加工时，必须对零件进行紧固，不准直接用手拿工件加工。要注意防止装工件的台虎钳滑下来砸伤脚。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）在切削过程中，工件上或刀具上的切屑应用刷子清除。不准直接用手去除切屑或用嘴去吹切屑。不准使用棉纱擦刀具。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）量具用完要擦干净，然后涂上油，防止生锈。禁止用钢尺当起子使用。量具、刀具和其他工具不准叠放一堆，用完后收拾好放回钳台的抽屉里。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）锯割时，工件在快要断裂时必须减轻用力，放慢速度。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）保持工作场地整洁、有序。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）钻床操作应注意：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①不准戴手套或拿棉纱操作，以免发生人身事故。</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②开车和关车都必须在刀具离开工件后进行。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③松开或夹紧钻头时，只能用钻帽上的钥匙，不得用其他物件敲打钻帽上的齿轮。装夹钻头要在钻床静止时进行。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266700"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④孔将钻穿时，必须减慢手动进给速度，以免折断刀具。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7429402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F3B9B-6C6D-4FE9-44A5-CCC52CE66CD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D3B9C2A-87F9-9D03-89F6-98E372608E2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57C9322A-E593-69FA-7690-20672F49F22B}"/>
              </a:ext>
            </a:extLst>
          </p:cNvPr>
          <p:cNvSpPr txBox="1"/>
          <p:nvPr/>
        </p:nvSpPr>
        <p:spPr>
          <a:xfrm>
            <a:off x="-76200" y="685315"/>
            <a:ext cx="3589867" cy="455253"/>
          </a:xfrm>
          <a:prstGeom prst="rect">
            <a:avLst/>
          </a:prstGeom>
          <a:noFill/>
        </p:spPr>
        <p:txBody>
          <a:bodyPr wrap="square">
            <a:spAutoFit/>
          </a:bodyPr>
          <a:lstStyle/>
          <a:p>
            <a:pPr indent="304800" algn="just">
              <a:lnSpc>
                <a:spcPct val="150000"/>
              </a:lnSpc>
              <a:buNone/>
            </a:pP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常见问题及其产生原因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F3BC261E-D835-09CD-F6C4-7D619C23F3A9}"/>
              </a:ext>
            </a:extLst>
          </p:cNvPr>
          <p:cNvPicPr>
            <a:picLocks noChangeAspect="1"/>
          </p:cNvPicPr>
          <p:nvPr/>
        </p:nvPicPr>
        <p:blipFill>
          <a:blip r:embed="rId2"/>
          <a:stretch>
            <a:fillRect/>
          </a:stretch>
        </p:blipFill>
        <p:spPr>
          <a:xfrm>
            <a:off x="956733" y="1162799"/>
            <a:ext cx="4301219" cy="5695201"/>
          </a:xfrm>
          <a:prstGeom prst="rect">
            <a:avLst/>
          </a:prstGeom>
        </p:spPr>
      </p:pic>
      <p:sp>
        <p:nvSpPr>
          <p:cNvPr id="5" name="文本框 4">
            <a:extLst>
              <a:ext uri="{FF2B5EF4-FFF2-40B4-BE49-F238E27FC236}">
                <a16:creationId xmlns:a16="http://schemas.microsoft.com/office/drawing/2014/main" id="{6BA8D621-9238-3648-0201-040B2EF9A1A2}"/>
              </a:ext>
            </a:extLst>
          </p:cNvPr>
          <p:cNvSpPr txBox="1"/>
          <p:nvPr/>
        </p:nvSpPr>
        <p:spPr>
          <a:xfrm>
            <a:off x="6395546" y="342278"/>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6" name="Picture 4">
            <a:extLst>
              <a:ext uri="{FF2B5EF4-FFF2-40B4-BE49-F238E27FC236}">
                <a16:creationId xmlns:a16="http://schemas.microsoft.com/office/drawing/2014/main" id="{9CB1BD9A-598B-DF3E-8F2C-E2095DEFE0D3}"/>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25059" y="142404"/>
            <a:ext cx="511207" cy="511207"/>
          </a:xfrm>
          <a:prstGeom prst="rect">
            <a:avLst/>
          </a:prstGeom>
          <a:pattFill prst="pct5">
            <a:fgClr>
              <a:schemeClr val="bg1"/>
            </a:fgClr>
            <a:bgClr>
              <a:schemeClr val="tx1"/>
            </a:bgClr>
          </a:pattFill>
        </p:spPr>
      </p:pic>
      <p:sp>
        <p:nvSpPr>
          <p:cNvPr id="8" name="文本框 7">
            <a:extLst>
              <a:ext uri="{FF2B5EF4-FFF2-40B4-BE49-F238E27FC236}">
                <a16:creationId xmlns:a16="http://schemas.microsoft.com/office/drawing/2014/main" id="{D5250309-EE98-B2A9-E8AD-3AA9F7965414}"/>
              </a:ext>
            </a:extLst>
          </p:cNvPr>
          <p:cNvSpPr txBox="1"/>
          <p:nvPr/>
        </p:nvSpPr>
        <p:spPr>
          <a:xfrm>
            <a:off x="5975897" y="707873"/>
            <a:ext cx="2087582" cy="646331"/>
          </a:xfrm>
          <a:prstGeom prst="rect">
            <a:avLst/>
          </a:prstGeom>
          <a:noFill/>
        </p:spPr>
        <p:txBody>
          <a:bodyPr wrap="square">
            <a:spAutoFit/>
          </a:bodyPr>
          <a:lstStyle/>
          <a:p>
            <a:pPr>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a:t>
            </a:r>
            <a:r>
              <a:rPr lang="en-US" altLang="zh-CN" sz="1800" b="1" dirty="0">
                <a:effectLst/>
                <a:latin typeface="Times New Roman" panose="02020603050405020304" pitchFamily="18" charset="0"/>
                <a:ea typeface="宋体" panose="02010600030101010101" pitchFamily="2" charset="-122"/>
                <a:cs typeface="Times New Roman" panose="02020603050405020304" pitchFamily="18" charset="0"/>
              </a:rPr>
              <a:t> </a:t>
            </a:r>
          </a:p>
          <a:p>
            <a:pPr>
              <a:buNone/>
            </a:pPr>
            <a:r>
              <a:rPr lang="en-US" altLang="zh-CN" sz="1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A1DF4578-1F7A-4CE8-1F3A-00410F3EEC0E}"/>
              </a:ext>
            </a:extLst>
          </p:cNvPr>
          <p:cNvPicPr>
            <a:picLocks noChangeAspect="1"/>
          </p:cNvPicPr>
          <p:nvPr/>
        </p:nvPicPr>
        <p:blipFill>
          <a:blip r:embed="rId5"/>
          <a:stretch>
            <a:fillRect/>
          </a:stretch>
        </p:blipFill>
        <p:spPr>
          <a:xfrm>
            <a:off x="8063479" y="184834"/>
            <a:ext cx="3969213" cy="6619940"/>
          </a:xfrm>
          <a:prstGeom prst="rect">
            <a:avLst/>
          </a:prstGeom>
        </p:spPr>
      </p:pic>
    </p:spTree>
    <p:extLst>
      <p:ext uri="{BB962C8B-B14F-4D97-AF65-F5344CB8AC3E}">
        <p14:creationId xmlns:p14="http://schemas.microsoft.com/office/powerpoint/2010/main" val="414360940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D83D8-621E-B491-D885-01EEE2AE8CB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71F2F20-F689-A479-2F8B-59284D91858D}"/>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EE7ABBED-5D4A-5C3A-5B97-A3B6CD17EE47}"/>
              </a:ext>
            </a:extLst>
          </p:cNvPr>
          <p:cNvSpPr txBox="1"/>
          <p:nvPr/>
        </p:nvSpPr>
        <p:spPr>
          <a:xfrm>
            <a:off x="59267" y="701428"/>
            <a:ext cx="20489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B3BF2B1B-8561-FF58-021B-930D61F92454}"/>
              </a:ext>
            </a:extLst>
          </p:cNvPr>
          <p:cNvSpPr txBox="1"/>
          <p:nvPr/>
        </p:nvSpPr>
        <p:spPr>
          <a:xfrm>
            <a:off x="59267" y="1031628"/>
            <a:ext cx="1701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F050629A-DA51-DCBE-B7B8-C4D35803436B}"/>
              </a:ext>
            </a:extLst>
          </p:cNvPr>
          <p:cNvSpPr txBox="1"/>
          <p:nvPr/>
        </p:nvSpPr>
        <p:spPr>
          <a:xfrm>
            <a:off x="364066" y="1412502"/>
            <a:ext cx="5596467" cy="646331"/>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本任务是需要为六角螺母</a:t>
            </a:r>
            <a:r>
              <a:rPr lang="zh-CN" altLang="zh-CN" sz="1800" dirty="0">
                <a:effectLst/>
                <a:ea typeface="Times New Roman" panose="02020603050405020304" pitchFamily="18" charset="0"/>
              </a:rPr>
              <a:t>M12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内螺纹加工底孔，内螺纹为通螺纹，用丝锥进行攻螺纹加工，底孔也为通孔。</a:t>
            </a:r>
            <a:endParaRPr lang="zh-CN" altLang="en-US" dirty="0"/>
          </a:p>
        </p:txBody>
      </p:sp>
      <p:sp>
        <p:nvSpPr>
          <p:cNvPr id="10" name="文本框 9">
            <a:extLst>
              <a:ext uri="{FF2B5EF4-FFF2-40B4-BE49-F238E27FC236}">
                <a16:creationId xmlns:a16="http://schemas.microsoft.com/office/drawing/2014/main" id="{B2CB2321-222A-A52D-630A-1A84D8828587}"/>
              </a:ext>
            </a:extLst>
          </p:cNvPr>
          <p:cNvSpPr txBox="1"/>
          <p:nvPr/>
        </p:nvSpPr>
        <p:spPr>
          <a:xfrm>
            <a:off x="59267" y="1946027"/>
            <a:ext cx="1828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钻孔步骤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4CB53CA7-2C67-E76C-C26B-AF47C6452B28}"/>
              </a:ext>
            </a:extLst>
          </p:cNvPr>
          <p:cNvSpPr txBox="1"/>
          <p:nvPr/>
        </p:nvSpPr>
        <p:spPr>
          <a:xfrm>
            <a:off x="254000" y="2327029"/>
            <a:ext cx="5511800" cy="2031325"/>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）确定底孔直径，并准确选择合适的钻头规格。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）在半成品工件上划线，并正确确定圆心，正确打样冲眼。</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）进行台钻的检查和调整，正确安装钻头。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）准确安装、固定工件。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）正确进行钻孔加工。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）进行检查，并去除毛刺。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35B22D3D-F698-28A3-5079-F8DAD461E3A4}"/>
              </a:ext>
            </a:extLst>
          </p:cNvPr>
          <p:cNvSpPr txBox="1"/>
          <p:nvPr/>
        </p:nvSpPr>
        <p:spPr>
          <a:xfrm>
            <a:off x="5833533" y="770656"/>
            <a:ext cx="40894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制定六角螺母钻孔的工作计划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a:extLst>
              <a:ext uri="{FF2B5EF4-FFF2-40B4-BE49-F238E27FC236}">
                <a16:creationId xmlns:a16="http://schemas.microsoft.com/office/drawing/2014/main" id="{3FB4FB5B-6554-03EB-F413-23C9353D8BF0}"/>
              </a:ext>
            </a:extLst>
          </p:cNvPr>
          <p:cNvPicPr>
            <a:picLocks noChangeAspect="1"/>
          </p:cNvPicPr>
          <p:nvPr/>
        </p:nvPicPr>
        <p:blipFill>
          <a:blip r:embed="rId2"/>
          <a:stretch>
            <a:fillRect/>
          </a:stretch>
        </p:blipFill>
        <p:spPr>
          <a:xfrm>
            <a:off x="6231469" y="1322107"/>
            <a:ext cx="5576821" cy="3630894"/>
          </a:xfrm>
          <a:prstGeom prst="rect">
            <a:avLst/>
          </a:prstGeom>
        </p:spPr>
      </p:pic>
    </p:spTree>
    <p:extLst>
      <p:ext uri="{BB962C8B-B14F-4D97-AF65-F5344CB8AC3E}">
        <p14:creationId xmlns:p14="http://schemas.microsoft.com/office/powerpoint/2010/main" val="13610705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495DF-0B4A-2441-F3A0-0D4F1C0867C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C02A821-C61C-D6B3-F5A7-BE2D1BAC2CE6}"/>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CA4A3C91-491C-BAC3-E636-14183DB12F95}"/>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DBA26B10-BCB5-830E-AB90-26BFDFD03D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C9CB4CE1-928D-7C6F-8395-AA440388697A}"/>
              </a:ext>
            </a:extLst>
          </p:cNvPr>
          <p:cNvSpPr txBox="1"/>
          <p:nvPr/>
        </p:nvSpPr>
        <p:spPr>
          <a:xfrm>
            <a:off x="76200" y="1256057"/>
            <a:ext cx="2311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C371196A-2240-F7A5-03C3-588D0AA436F5}"/>
              </a:ext>
            </a:extLst>
          </p:cNvPr>
          <p:cNvPicPr>
            <a:picLocks noChangeAspect="1"/>
          </p:cNvPicPr>
          <p:nvPr/>
        </p:nvPicPr>
        <p:blipFill>
          <a:blip r:embed="rId4"/>
          <a:stretch>
            <a:fillRect/>
          </a:stretch>
        </p:blipFill>
        <p:spPr>
          <a:xfrm>
            <a:off x="1053422" y="1678702"/>
            <a:ext cx="4597360" cy="5323748"/>
          </a:xfrm>
          <a:prstGeom prst="rect">
            <a:avLst/>
          </a:prstGeom>
        </p:spPr>
      </p:pic>
      <p:sp>
        <p:nvSpPr>
          <p:cNvPr id="9" name="文本框 8">
            <a:extLst>
              <a:ext uri="{FF2B5EF4-FFF2-40B4-BE49-F238E27FC236}">
                <a16:creationId xmlns:a16="http://schemas.microsoft.com/office/drawing/2014/main" id="{2D51BB79-D6EF-56C5-AE2A-4F52BC227863}"/>
              </a:ext>
            </a:extLst>
          </p:cNvPr>
          <p:cNvSpPr txBox="1"/>
          <p:nvPr/>
        </p:nvSpPr>
        <p:spPr>
          <a:xfrm>
            <a:off x="5740400" y="1256057"/>
            <a:ext cx="2602782"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4F6D1152-892C-AF00-2E27-BC4859128375}"/>
              </a:ext>
            </a:extLst>
          </p:cNvPr>
          <p:cNvPicPr>
            <a:picLocks noChangeAspect="1"/>
          </p:cNvPicPr>
          <p:nvPr/>
        </p:nvPicPr>
        <p:blipFill>
          <a:blip r:embed="rId5"/>
          <a:stretch>
            <a:fillRect/>
          </a:stretch>
        </p:blipFill>
        <p:spPr>
          <a:xfrm>
            <a:off x="6945497" y="1678702"/>
            <a:ext cx="4606552" cy="5323748"/>
          </a:xfrm>
          <a:prstGeom prst="rect">
            <a:avLst/>
          </a:prstGeom>
        </p:spPr>
      </p:pic>
    </p:spTree>
    <p:extLst>
      <p:ext uri="{BB962C8B-B14F-4D97-AF65-F5344CB8AC3E}">
        <p14:creationId xmlns:p14="http://schemas.microsoft.com/office/powerpoint/2010/main" val="22586414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9D050-8D44-A767-A045-47A674DEB4C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B74A1FB-C192-712E-21F6-8EB45B46B1C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FDC64399-1630-15F6-6C6F-08F30399C062}"/>
              </a:ext>
            </a:extLst>
          </p:cNvPr>
          <p:cNvSpPr txBox="1"/>
          <p:nvPr/>
        </p:nvSpPr>
        <p:spPr>
          <a:xfrm>
            <a:off x="59267" y="692961"/>
            <a:ext cx="22098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CD1DE638-6342-C2FA-AFA2-E380E670D7E9}"/>
              </a:ext>
            </a:extLst>
          </p:cNvPr>
          <p:cNvPicPr>
            <a:picLocks noChangeAspect="1"/>
          </p:cNvPicPr>
          <p:nvPr/>
        </p:nvPicPr>
        <p:blipFill>
          <a:blip r:embed="rId2"/>
          <a:stretch>
            <a:fillRect/>
          </a:stretch>
        </p:blipFill>
        <p:spPr>
          <a:xfrm>
            <a:off x="1117601" y="1135839"/>
            <a:ext cx="3870176" cy="5791850"/>
          </a:xfrm>
          <a:prstGeom prst="rect">
            <a:avLst/>
          </a:prstGeom>
        </p:spPr>
      </p:pic>
      <p:sp>
        <p:nvSpPr>
          <p:cNvPr id="7" name="文本框 6">
            <a:extLst>
              <a:ext uri="{FF2B5EF4-FFF2-40B4-BE49-F238E27FC236}">
                <a16:creationId xmlns:a16="http://schemas.microsoft.com/office/drawing/2014/main" id="{3C23627E-817E-7D1D-C996-D606B0EE7527}"/>
              </a:ext>
            </a:extLst>
          </p:cNvPr>
          <p:cNvSpPr txBox="1"/>
          <p:nvPr/>
        </p:nvSpPr>
        <p:spPr>
          <a:xfrm>
            <a:off x="5427133" y="692961"/>
            <a:ext cx="23876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6CD48B32-F6DB-85A8-13ED-E8243B9A2776}"/>
              </a:ext>
            </a:extLst>
          </p:cNvPr>
          <p:cNvPicPr>
            <a:picLocks noChangeAspect="1"/>
          </p:cNvPicPr>
          <p:nvPr/>
        </p:nvPicPr>
        <p:blipFill>
          <a:blip r:embed="rId3"/>
          <a:stretch>
            <a:fillRect/>
          </a:stretch>
        </p:blipFill>
        <p:spPr>
          <a:xfrm>
            <a:off x="6516094" y="1135839"/>
            <a:ext cx="4871571" cy="5791850"/>
          </a:xfrm>
          <a:prstGeom prst="rect">
            <a:avLst/>
          </a:prstGeom>
        </p:spPr>
      </p:pic>
    </p:spTree>
    <p:extLst>
      <p:ext uri="{BB962C8B-B14F-4D97-AF65-F5344CB8AC3E}">
        <p14:creationId xmlns:p14="http://schemas.microsoft.com/office/powerpoint/2010/main" val="32143126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8EF62-16F3-1DB3-358D-FCDC0168A27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75C57C7-DA93-31FB-6D00-93738E7282E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128A4EA9-0378-8AAA-0841-DE1333DC3250}"/>
              </a:ext>
            </a:extLst>
          </p:cNvPr>
          <p:cNvSpPr txBox="1"/>
          <p:nvPr/>
        </p:nvSpPr>
        <p:spPr>
          <a:xfrm>
            <a:off x="1057616" y="1529274"/>
            <a:ext cx="2633851" cy="707886"/>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飞机上螺纹连接</a:t>
            </a:r>
          </a:p>
          <a:p>
            <a:endPar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endParaRPr>
          </a:p>
        </p:txBody>
      </p:sp>
      <p:pic>
        <p:nvPicPr>
          <p:cNvPr id="4" name="图形 3" descr="带齿轮的头部">
            <a:extLst>
              <a:ext uri="{FF2B5EF4-FFF2-40B4-BE49-F238E27FC236}">
                <a16:creationId xmlns:a16="http://schemas.microsoft.com/office/drawing/2014/main" id="{F0A513C5-BCED-2A4E-7C03-D75ACF356D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498FA98E-3F8A-CE77-0839-C277495FE429}"/>
              </a:ext>
            </a:extLst>
          </p:cNvPr>
          <p:cNvSpPr txBox="1"/>
          <p:nvPr/>
        </p:nvSpPr>
        <p:spPr>
          <a:xfrm>
            <a:off x="926332" y="4504117"/>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73EA75D3-8A17-D7D6-AF31-C84DBBE5A4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7963" y="4428212"/>
            <a:ext cx="511874" cy="488154"/>
          </a:xfrm>
          <a:prstGeom prst="rect">
            <a:avLst/>
          </a:prstGeom>
        </p:spPr>
      </p:pic>
      <p:sp>
        <p:nvSpPr>
          <p:cNvPr id="8" name="文本框 7">
            <a:extLst>
              <a:ext uri="{FF2B5EF4-FFF2-40B4-BE49-F238E27FC236}">
                <a16:creationId xmlns:a16="http://schemas.microsoft.com/office/drawing/2014/main" id="{ED702AC7-BAAF-866C-C718-883C2422B996}"/>
              </a:ext>
            </a:extLst>
          </p:cNvPr>
          <p:cNvSpPr txBox="1"/>
          <p:nvPr/>
        </p:nvSpPr>
        <p:spPr>
          <a:xfrm>
            <a:off x="6651025" y="4460064"/>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4E2FED79-DB4D-85DC-BEB6-C9C61E035B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03342" y="4477693"/>
            <a:ext cx="481863" cy="481863"/>
          </a:xfrm>
          <a:prstGeom prst="rect">
            <a:avLst/>
          </a:prstGeom>
        </p:spPr>
      </p:pic>
      <p:sp>
        <p:nvSpPr>
          <p:cNvPr id="10" name="文本框 9">
            <a:extLst>
              <a:ext uri="{FF2B5EF4-FFF2-40B4-BE49-F238E27FC236}">
                <a16:creationId xmlns:a16="http://schemas.microsoft.com/office/drawing/2014/main" id="{6F24C633-6944-FF8C-CE10-5DC769E756B9}"/>
              </a:ext>
            </a:extLst>
          </p:cNvPr>
          <p:cNvSpPr txBox="1"/>
          <p:nvPr/>
        </p:nvSpPr>
        <p:spPr>
          <a:xfrm>
            <a:off x="477963" y="4951227"/>
            <a:ext cx="3636792"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1.能够详细阐述攻螺纹的基本原理；</a:t>
            </a:r>
          </a:p>
          <a:p>
            <a:r>
              <a:rPr lang="zh-CN" altLang="zh-CN" dirty="0">
                <a:latin typeface="宋体" panose="02010600030101010101" pitchFamily="2" charset="-122"/>
                <a:ea typeface="宋体" panose="02010600030101010101" pitchFamily="2" charset="-122"/>
              </a:rPr>
              <a:t>2.能够描述攻螺纹工具的基本构造；</a:t>
            </a:r>
          </a:p>
          <a:p>
            <a:r>
              <a:rPr lang="zh-CN" altLang="zh-CN" dirty="0">
                <a:latin typeface="宋体" panose="02010600030101010101" pitchFamily="2" charset="-122"/>
                <a:ea typeface="宋体" panose="02010600030101010101" pitchFamily="2" charset="-122"/>
              </a:rPr>
              <a:t>3.能够熟练使用攻螺纹工具的能力；</a:t>
            </a:r>
          </a:p>
          <a:p>
            <a:r>
              <a:rPr lang="zh-CN" altLang="zh-CN" dirty="0">
                <a:latin typeface="宋体" panose="02010600030101010101" pitchFamily="2" charset="-122"/>
                <a:ea typeface="宋体" panose="02010600030101010101" pitchFamily="2" charset="-122"/>
              </a:rPr>
              <a:t>4.能够正确进行攻螺纹操作的能力。</a:t>
            </a:r>
          </a:p>
        </p:txBody>
      </p:sp>
      <p:sp>
        <p:nvSpPr>
          <p:cNvPr id="12" name="文本框 11">
            <a:extLst>
              <a:ext uri="{FF2B5EF4-FFF2-40B4-BE49-F238E27FC236}">
                <a16:creationId xmlns:a16="http://schemas.microsoft.com/office/drawing/2014/main" id="{692476B6-930D-758D-BF2B-E5FB4D8821FF}"/>
              </a:ext>
            </a:extLst>
          </p:cNvPr>
          <p:cNvSpPr txBox="1"/>
          <p:nvPr/>
        </p:nvSpPr>
        <p:spPr>
          <a:xfrm>
            <a:off x="6203750" y="4930693"/>
            <a:ext cx="5131359" cy="1754326"/>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1.根据六角螺母加工图，分析攻螺纹步骤。</a:t>
            </a:r>
          </a:p>
          <a:p>
            <a:r>
              <a:rPr lang="zh-CN" altLang="zh-CN" dirty="0">
                <a:latin typeface="宋体" panose="02010600030101010101" pitchFamily="2" charset="-122"/>
                <a:ea typeface="宋体" panose="02010600030101010101" pitchFamily="2" charset="-122"/>
              </a:rPr>
              <a:t>2.掌握攻螺纹底孔直径的确定方法。</a:t>
            </a:r>
          </a:p>
          <a:p>
            <a:r>
              <a:rPr lang="zh-CN" altLang="zh-CN" dirty="0">
                <a:latin typeface="宋体" panose="02010600030101010101" pitchFamily="2" charset="-122"/>
                <a:ea typeface="宋体" panose="02010600030101010101" pitchFamily="2" charset="-122"/>
              </a:rPr>
              <a:t>3.掌握攻螺纹的动作要领的操作方法。</a:t>
            </a:r>
          </a:p>
          <a:p>
            <a:r>
              <a:rPr lang="zh-CN" altLang="zh-CN" dirty="0">
                <a:latin typeface="宋体" panose="02010600030101010101" pitchFamily="2" charset="-122"/>
                <a:ea typeface="宋体" panose="02010600030101010101" pitchFamily="2" charset="-122"/>
              </a:rPr>
              <a:t>4.根据图纸正确进行攻螺纹加工。</a:t>
            </a:r>
          </a:p>
          <a:p>
            <a:r>
              <a:rPr lang="zh-CN" altLang="zh-CN" dirty="0">
                <a:latin typeface="宋体" panose="02010600030101010101" pitchFamily="2" charset="-122"/>
                <a:ea typeface="宋体" panose="02010600030101010101" pitchFamily="2" charset="-122"/>
              </a:rPr>
              <a:t>5.能正确分析攻螺纹时出现的问题，做到安全、文明生产。</a:t>
            </a:r>
          </a:p>
        </p:txBody>
      </p:sp>
      <p:sp>
        <p:nvSpPr>
          <p:cNvPr id="13" name="文本框 12">
            <a:extLst>
              <a:ext uri="{FF2B5EF4-FFF2-40B4-BE49-F238E27FC236}">
                <a16:creationId xmlns:a16="http://schemas.microsoft.com/office/drawing/2014/main" id="{CE7F779F-3228-0D98-4A2E-A5206D381FB1}"/>
              </a:ext>
            </a:extLst>
          </p:cNvPr>
          <p:cNvSpPr txBox="1"/>
          <p:nvPr/>
        </p:nvSpPr>
        <p:spPr>
          <a:xfrm>
            <a:off x="364067" y="737574"/>
            <a:ext cx="4114800"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7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六角螺母攻螺纹</a:t>
            </a:r>
          </a:p>
        </p:txBody>
      </p:sp>
      <p:sp>
        <p:nvSpPr>
          <p:cNvPr id="15" name="文本框 14">
            <a:extLst>
              <a:ext uri="{FF2B5EF4-FFF2-40B4-BE49-F238E27FC236}">
                <a16:creationId xmlns:a16="http://schemas.microsoft.com/office/drawing/2014/main" id="{96154D4F-BB15-F346-5B76-A17E9820511E}"/>
              </a:ext>
            </a:extLst>
          </p:cNvPr>
          <p:cNvSpPr txBox="1"/>
          <p:nvPr/>
        </p:nvSpPr>
        <p:spPr>
          <a:xfrm>
            <a:off x="393298" y="1874741"/>
            <a:ext cx="11620904" cy="2585323"/>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连接主要应用于飞机主要承力结构部位的连接。在飞机大部件对接，如机翼与机身的对接多采用高强度的重要螺栓。还有一些需要经常或定期拆卸的结构，如可卸壁板、口盖、封闭结构的连接，以及易损结构件，如前缘、翼尖等的连接，广泛采用托板螺母连接形式，能很好地解决工艺性、检查维修和便于更换的问题。飞机上受力螺纹连接：承受或传递空气动力、操作力、冲击力或加速度引起的比较大的载荷以及连接比较厚的工件。它的主要承受剪力或拉头的连接，蒙皮与部件骨架的连接以及骨架重要受力部位的连接等，都采用螺纹连接。这一类螺栓在现代轻型飞机上约有</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万多件，重型飞机多达</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万件。在飞机结构上的螺栓连接件中，除应用一般的普通螺栓外，对于抗疲劳要求高的结构部位，还可以使用高锁螺栓和锥形螺栓。如波音</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747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DC-10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P-15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等飞机的主承受力结构部位上都有所应用。波音</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747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上有高锁螺栓</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万件、锥形螺栓</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万件。</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F-15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机身中段隔框的两半部连接也用锥形螺栓，以确保振动时不致松动。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5568226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C2825-A719-4F10-BB73-7B349F4A234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3CFFCB4-AE9B-150C-2C84-58CE23F8ACFD}"/>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9C5DC2C5-464D-BACD-0C32-80324824DEE2}"/>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FF4BD7BF-44FE-80EF-EBC3-2207BC8DE7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3CDDDC1C-A413-0937-0FFE-2F42FDC21844}"/>
              </a:ext>
            </a:extLst>
          </p:cNvPr>
          <p:cNvSpPr txBox="1"/>
          <p:nvPr/>
        </p:nvSpPr>
        <p:spPr>
          <a:xfrm>
            <a:off x="127000" y="1256057"/>
            <a:ext cx="15324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一、螺纹</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35604CD0-8364-0B81-0072-DB335A8F8D88}"/>
              </a:ext>
            </a:extLst>
          </p:cNvPr>
          <p:cNvSpPr txBox="1"/>
          <p:nvPr/>
        </p:nvSpPr>
        <p:spPr>
          <a:xfrm>
            <a:off x="127000" y="1561458"/>
            <a:ext cx="25484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螺纹的种类及用途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238E91B9-9B09-C13D-60C8-380CF7682E8A}"/>
              </a:ext>
            </a:extLst>
          </p:cNvPr>
          <p:cNvPicPr>
            <a:picLocks noChangeAspect="1"/>
          </p:cNvPicPr>
          <p:nvPr/>
        </p:nvPicPr>
        <p:blipFill>
          <a:blip r:embed="rId4"/>
          <a:stretch>
            <a:fillRect/>
          </a:stretch>
        </p:blipFill>
        <p:spPr>
          <a:xfrm>
            <a:off x="591989" y="2004336"/>
            <a:ext cx="5276088" cy="4445508"/>
          </a:xfrm>
          <a:prstGeom prst="rect">
            <a:avLst/>
          </a:prstGeom>
        </p:spPr>
      </p:pic>
      <p:sp>
        <p:nvSpPr>
          <p:cNvPr id="11" name="文本框 10">
            <a:extLst>
              <a:ext uri="{FF2B5EF4-FFF2-40B4-BE49-F238E27FC236}">
                <a16:creationId xmlns:a16="http://schemas.microsoft.com/office/drawing/2014/main" id="{0D5F5BD3-F720-A7EE-F407-5A80F406AC50}"/>
              </a:ext>
            </a:extLst>
          </p:cNvPr>
          <p:cNvSpPr txBox="1"/>
          <p:nvPr/>
        </p:nvSpPr>
        <p:spPr>
          <a:xfrm>
            <a:off x="127000" y="6222217"/>
            <a:ext cx="2277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螺纹基本参数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88BC8DEE-05A0-450D-BDEB-0F21A0831A66}"/>
              </a:ext>
            </a:extLst>
          </p:cNvPr>
          <p:cNvSpPr txBox="1"/>
          <p:nvPr/>
        </p:nvSpPr>
        <p:spPr>
          <a:xfrm>
            <a:off x="6358467" y="1243682"/>
            <a:ext cx="18288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）牙型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BCA36BAF-B84E-91F6-3BA4-870CE2168EC0}"/>
              </a:ext>
            </a:extLst>
          </p:cNvPr>
          <p:cNvSpPr txBox="1"/>
          <p:nvPr/>
        </p:nvSpPr>
        <p:spPr>
          <a:xfrm>
            <a:off x="6680200" y="1561458"/>
            <a:ext cx="5384800" cy="1200329"/>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牙型是指螺纹轴线剖面上的螺纹轮廓形状，有三角形、梯形、锯齿形、圆形和矩形等。在螺纹牙型上，两相邻牙侧间的夹角为牙型角，牙型角有</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07143D9E-DD06-B8DF-CC64-1E99F911D5D7}"/>
              </a:ext>
            </a:extLst>
          </p:cNvPr>
          <p:cNvSpPr txBox="1"/>
          <p:nvPr/>
        </p:nvSpPr>
        <p:spPr>
          <a:xfrm>
            <a:off x="6608233" y="2643201"/>
            <a:ext cx="300990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）螺纹大径（</a:t>
            </a:r>
            <a:r>
              <a:rPr lang="en-US" altLang="zh-CN" sz="1800" i="1" dirty="0">
                <a:effectLst/>
                <a:latin typeface="Times New Roman" panose="02020603050405020304" pitchFamily="18" charset="0"/>
                <a:ea typeface="宋体" panose="02010600030101010101" pitchFamily="2" charset="-122"/>
              </a:rPr>
              <a:t>D</a:t>
            </a:r>
            <a:r>
              <a:rPr lang="zh-CN" altLang="zh-CN" sz="1800"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i="1" dirty="0">
                <a:effectLst/>
                <a:latin typeface="Times New Roman" panose="02020603050405020304" pitchFamily="18" charset="0"/>
                <a:ea typeface="宋体" panose="02010600030101010101" pitchFamily="2" charset="-122"/>
              </a:rPr>
              <a:t>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19" name="文本框 18">
            <a:extLst>
              <a:ext uri="{FF2B5EF4-FFF2-40B4-BE49-F238E27FC236}">
                <a16:creationId xmlns:a16="http://schemas.microsoft.com/office/drawing/2014/main" id="{2B1F17C6-8251-E09F-451D-77BC1E4597C6}"/>
              </a:ext>
            </a:extLst>
          </p:cNvPr>
          <p:cNvSpPr txBox="1"/>
          <p:nvPr/>
        </p:nvSpPr>
        <p:spPr>
          <a:xfrm>
            <a:off x="6358467" y="2827867"/>
            <a:ext cx="21293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）线数（</a:t>
            </a: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n</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0">
            <a:extLst>
              <a:ext uri="{FF2B5EF4-FFF2-40B4-BE49-F238E27FC236}">
                <a16:creationId xmlns:a16="http://schemas.microsoft.com/office/drawing/2014/main" id="{01F931A9-BE93-3890-0416-3DC893DFBED5}"/>
              </a:ext>
            </a:extLst>
          </p:cNvPr>
          <p:cNvSpPr txBox="1"/>
          <p:nvPr/>
        </p:nvSpPr>
        <p:spPr>
          <a:xfrm>
            <a:off x="6358467" y="3099121"/>
            <a:ext cx="35221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）螺距（</a:t>
            </a: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P</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）和导程（</a:t>
            </a: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Ph</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22">
            <a:extLst>
              <a:ext uri="{FF2B5EF4-FFF2-40B4-BE49-F238E27FC236}">
                <a16:creationId xmlns:a16="http://schemas.microsoft.com/office/drawing/2014/main" id="{6E9C8926-9CE1-83F5-5A7B-5094DF21DFEA}"/>
              </a:ext>
            </a:extLst>
          </p:cNvPr>
          <p:cNvSpPr txBox="1"/>
          <p:nvPr/>
        </p:nvSpPr>
        <p:spPr>
          <a:xfrm>
            <a:off x="6358467" y="3370374"/>
            <a:ext cx="16975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）旋向</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67C0A253-E4D2-64CD-2284-60AE21908709}"/>
              </a:ext>
            </a:extLst>
          </p:cNvPr>
          <p:cNvSpPr txBox="1"/>
          <p:nvPr/>
        </p:nvSpPr>
        <p:spPr>
          <a:xfrm>
            <a:off x="6358467" y="3639023"/>
            <a:ext cx="19685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）精度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26">
            <a:extLst>
              <a:ext uri="{FF2B5EF4-FFF2-40B4-BE49-F238E27FC236}">
                <a16:creationId xmlns:a16="http://schemas.microsoft.com/office/drawing/2014/main" id="{11C8F78B-AF7B-45EF-ADE3-239CFE29FF39}"/>
              </a:ext>
            </a:extLst>
          </p:cNvPr>
          <p:cNvSpPr txBox="1"/>
          <p:nvPr/>
        </p:nvSpPr>
        <p:spPr>
          <a:xfrm>
            <a:off x="6455833" y="3913838"/>
            <a:ext cx="2747434"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普通螺纹的标记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a:extLst>
              <a:ext uri="{FF2B5EF4-FFF2-40B4-BE49-F238E27FC236}">
                <a16:creationId xmlns:a16="http://schemas.microsoft.com/office/drawing/2014/main" id="{2591BDF3-5222-5619-137F-CF91FCB658C7}"/>
              </a:ext>
            </a:extLst>
          </p:cNvPr>
          <p:cNvSpPr txBox="1"/>
          <p:nvPr/>
        </p:nvSpPr>
        <p:spPr>
          <a:xfrm>
            <a:off x="6358467" y="4227090"/>
            <a:ext cx="31453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）粗牙普通螺纹的标记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a:extLst>
              <a:ext uri="{FF2B5EF4-FFF2-40B4-BE49-F238E27FC236}">
                <a16:creationId xmlns:a16="http://schemas.microsoft.com/office/drawing/2014/main" id="{8B4F1CB9-2A5A-BC8D-87EC-3F405A94F057}"/>
              </a:ext>
            </a:extLst>
          </p:cNvPr>
          <p:cNvSpPr txBox="1"/>
          <p:nvPr/>
        </p:nvSpPr>
        <p:spPr>
          <a:xfrm>
            <a:off x="6734556" y="4580142"/>
            <a:ext cx="5276088" cy="923330"/>
          </a:xfrm>
          <a:prstGeom prst="rect">
            <a:avLst/>
          </a:prstGeom>
          <a:noFill/>
        </p:spPr>
        <p:txBody>
          <a:bodyPr wrap="square">
            <a:spAutoFit/>
          </a:bodyPr>
          <a:lstStyle/>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M20-5g6g-S</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：公称直径为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Φ20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的粗牙普通螺纹，螺距为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2.5mm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，右旋，中径和顶径公差带代号分别为</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6g</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，短旋合长度。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a:extLst>
              <a:ext uri="{FF2B5EF4-FFF2-40B4-BE49-F238E27FC236}">
                <a16:creationId xmlns:a16="http://schemas.microsoft.com/office/drawing/2014/main" id="{2D8D2F80-36D3-2C02-EF80-C6F89CCAA35A}"/>
              </a:ext>
            </a:extLst>
          </p:cNvPr>
          <p:cNvSpPr txBox="1"/>
          <p:nvPr/>
        </p:nvSpPr>
        <p:spPr>
          <a:xfrm>
            <a:off x="6380308" y="5355059"/>
            <a:ext cx="3237825" cy="455253"/>
          </a:xfrm>
          <a:prstGeom prst="rect">
            <a:avLst/>
          </a:prstGeom>
          <a:noFill/>
        </p:spPr>
        <p:txBody>
          <a:bodyPr wrap="square">
            <a:spAutoFit/>
          </a:bodyPr>
          <a:lstStyle/>
          <a:p>
            <a:pPr indent="266700" algn="just">
              <a:lnSpc>
                <a:spcPct val="150000"/>
              </a:lnSpc>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宋体" panose="02010600030101010101" pitchFamily="2" charset="-122"/>
              </a:rPr>
              <a:t>2</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细牙普通螺纹的标记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5" name="文本框 34">
            <a:extLst>
              <a:ext uri="{FF2B5EF4-FFF2-40B4-BE49-F238E27FC236}">
                <a16:creationId xmlns:a16="http://schemas.microsoft.com/office/drawing/2014/main" id="{65EB346D-EBE2-30C8-A297-C088CF2036C6}"/>
              </a:ext>
            </a:extLst>
          </p:cNvPr>
          <p:cNvSpPr txBox="1"/>
          <p:nvPr/>
        </p:nvSpPr>
        <p:spPr>
          <a:xfrm>
            <a:off x="6734556" y="5730919"/>
            <a:ext cx="5276088" cy="923330"/>
          </a:xfrm>
          <a:prstGeom prst="rect">
            <a:avLst/>
          </a:prstGeom>
          <a:noFill/>
        </p:spPr>
        <p:txBody>
          <a:bodyPr wrap="square">
            <a:spAutoFit/>
          </a:bodyPr>
          <a:lstStyle/>
          <a:p>
            <a:r>
              <a:rPr lang="en-US" altLang="zh-CN" sz="1800" dirty="0">
                <a:effectLst/>
                <a:latin typeface="Times New Roman" panose="02020603050405020304" pitchFamily="18" charset="0"/>
                <a:ea typeface="宋体" panose="02010600030101010101" pitchFamily="2" charset="-122"/>
              </a:rPr>
              <a:t>M10×1LH-6H</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：公称直径为</a:t>
            </a:r>
            <a:r>
              <a:rPr lang="en-US" altLang="zh-CN" sz="1800" dirty="0">
                <a:effectLst/>
                <a:latin typeface="Times New Roman" panose="02020603050405020304" pitchFamily="18" charset="0"/>
                <a:ea typeface="宋体" panose="02010600030101010101" pitchFamily="2" charset="-122"/>
              </a:rPr>
              <a:t>Φ10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的细牙普通螺纹，螺距为</a:t>
            </a:r>
            <a:r>
              <a:rPr lang="en-US" altLang="zh-CN" sz="1800" dirty="0">
                <a:effectLst/>
                <a:latin typeface="Times New Roman" panose="02020603050405020304" pitchFamily="18" charset="0"/>
                <a:ea typeface="宋体" panose="02010600030101010101" pitchFamily="2" charset="-122"/>
              </a:rPr>
              <a:t>1mm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，左旋，中、顶径公差带代号均为</a:t>
            </a:r>
            <a:r>
              <a:rPr lang="en-US" altLang="zh-CN" sz="1800" dirty="0">
                <a:effectLst/>
                <a:latin typeface="Times New Roman" panose="02020603050405020304" pitchFamily="18" charset="0"/>
                <a:ea typeface="宋体" panose="02010600030101010101" pitchFamily="2" charset="-122"/>
              </a:rPr>
              <a:t>6H</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，中等旋合长度。</a:t>
            </a:r>
            <a:endParaRPr lang="zh-CN" altLang="en-US" dirty="0"/>
          </a:p>
        </p:txBody>
      </p:sp>
    </p:spTree>
    <p:extLst>
      <p:ext uri="{BB962C8B-B14F-4D97-AF65-F5344CB8AC3E}">
        <p14:creationId xmlns:p14="http://schemas.microsoft.com/office/powerpoint/2010/main" val="166836790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0914A-4210-7B34-3966-CAA0A493E35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B1C73D5-EDE2-4434-EED9-2F09FA012BEC}"/>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1E807EC2-FC08-30C2-709E-7B14412BDD5C}"/>
              </a:ext>
            </a:extLst>
          </p:cNvPr>
          <p:cNvSpPr txBox="1"/>
          <p:nvPr/>
        </p:nvSpPr>
        <p:spPr>
          <a:xfrm>
            <a:off x="135466" y="686774"/>
            <a:ext cx="2599267"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攻螺纹工具及辅具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8043CF4-037B-ECD2-44F0-A31DF195B91F}"/>
              </a:ext>
            </a:extLst>
          </p:cNvPr>
          <p:cNvSpPr txBox="1"/>
          <p:nvPr/>
        </p:nvSpPr>
        <p:spPr>
          <a:xfrm>
            <a:off x="135466" y="974640"/>
            <a:ext cx="25315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）攻螺纹工具</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0CCEDA3F-E5EC-437A-BC51-408104EBE976}"/>
              </a:ext>
            </a:extLst>
          </p:cNvPr>
          <p:cNvSpPr txBox="1"/>
          <p:nvPr/>
        </p:nvSpPr>
        <p:spPr>
          <a:xfrm>
            <a:off x="135466" y="1262506"/>
            <a:ext cx="1524000"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）丝锥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622D6FDC-ABE9-8EC1-D723-6036A94F634F}"/>
              </a:ext>
            </a:extLst>
          </p:cNvPr>
          <p:cNvSpPr txBox="1"/>
          <p:nvPr/>
        </p:nvSpPr>
        <p:spPr>
          <a:xfrm>
            <a:off x="135466" y="1573368"/>
            <a:ext cx="2032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①丝锥的种类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F6FE8A63-4FAA-CA1A-7E18-7B156A4F7B6E}"/>
              </a:ext>
            </a:extLst>
          </p:cNvPr>
          <p:cNvSpPr txBox="1"/>
          <p:nvPr/>
        </p:nvSpPr>
        <p:spPr>
          <a:xfrm>
            <a:off x="135466" y="1861234"/>
            <a:ext cx="20235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②丝锥的结构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a:extLst>
              <a:ext uri="{FF2B5EF4-FFF2-40B4-BE49-F238E27FC236}">
                <a16:creationId xmlns:a16="http://schemas.microsoft.com/office/drawing/2014/main" id="{E2F1BB5A-D2BB-5570-4C82-349C29371C95}"/>
              </a:ext>
            </a:extLst>
          </p:cNvPr>
          <p:cNvPicPr>
            <a:picLocks noChangeAspect="1"/>
          </p:cNvPicPr>
          <p:nvPr/>
        </p:nvPicPr>
        <p:blipFill>
          <a:blip r:embed="rId2"/>
          <a:stretch>
            <a:fillRect/>
          </a:stretch>
        </p:blipFill>
        <p:spPr>
          <a:xfrm>
            <a:off x="3230033" y="831165"/>
            <a:ext cx="2950634" cy="2326923"/>
          </a:xfrm>
          <a:prstGeom prst="rect">
            <a:avLst/>
          </a:prstGeom>
        </p:spPr>
      </p:pic>
      <p:sp>
        <p:nvSpPr>
          <p:cNvPr id="15" name="文本框 14">
            <a:extLst>
              <a:ext uri="{FF2B5EF4-FFF2-40B4-BE49-F238E27FC236}">
                <a16:creationId xmlns:a16="http://schemas.microsoft.com/office/drawing/2014/main" id="{7034C93C-BD94-C479-7DE6-7ED073665C1B}"/>
              </a:ext>
            </a:extLst>
          </p:cNvPr>
          <p:cNvSpPr txBox="1"/>
          <p:nvPr/>
        </p:nvSpPr>
        <p:spPr>
          <a:xfrm>
            <a:off x="135466" y="2159721"/>
            <a:ext cx="232222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③丝锥的成组分配</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E3EEBAEB-BE20-6061-511B-EEF5823C784F}"/>
              </a:ext>
            </a:extLst>
          </p:cNvPr>
          <p:cNvSpPr txBox="1"/>
          <p:nvPr/>
        </p:nvSpPr>
        <p:spPr>
          <a:xfrm>
            <a:off x="135466" y="2448425"/>
            <a:ext cx="31326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锥形分配（等径丝锥）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277A1EDB-0B32-DC71-812B-7574034062ED}"/>
              </a:ext>
            </a:extLst>
          </p:cNvPr>
          <p:cNvSpPr txBox="1"/>
          <p:nvPr/>
        </p:nvSpPr>
        <p:spPr>
          <a:xfrm>
            <a:off x="135466" y="2746074"/>
            <a:ext cx="32512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柱形分配（不等径丝锥）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a:extLst>
              <a:ext uri="{FF2B5EF4-FFF2-40B4-BE49-F238E27FC236}">
                <a16:creationId xmlns:a16="http://schemas.microsoft.com/office/drawing/2014/main" id="{0DB3F8CC-9F35-F26E-B4C2-757B8FA1F49A}"/>
              </a:ext>
            </a:extLst>
          </p:cNvPr>
          <p:cNvPicPr>
            <a:picLocks noChangeAspect="1"/>
          </p:cNvPicPr>
          <p:nvPr/>
        </p:nvPicPr>
        <p:blipFill>
          <a:blip r:embed="rId3"/>
          <a:stretch>
            <a:fillRect/>
          </a:stretch>
        </p:blipFill>
        <p:spPr>
          <a:xfrm>
            <a:off x="1344672" y="3198779"/>
            <a:ext cx="3405269" cy="1905082"/>
          </a:xfrm>
          <a:prstGeom prst="rect">
            <a:avLst/>
          </a:prstGeom>
        </p:spPr>
      </p:pic>
      <p:sp>
        <p:nvSpPr>
          <p:cNvPr id="22" name="文本框 21">
            <a:extLst>
              <a:ext uri="{FF2B5EF4-FFF2-40B4-BE49-F238E27FC236}">
                <a16:creationId xmlns:a16="http://schemas.microsoft.com/office/drawing/2014/main" id="{E0277093-CFEB-5572-77F8-B65AD10ADBCE}"/>
              </a:ext>
            </a:extLst>
          </p:cNvPr>
          <p:cNvSpPr txBox="1"/>
          <p:nvPr/>
        </p:nvSpPr>
        <p:spPr>
          <a:xfrm>
            <a:off x="235538" y="4994028"/>
            <a:ext cx="22182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丝锥的刃磨</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23">
            <a:extLst>
              <a:ext uri="{FF2B5EF4-FFF2-40B4-BE49-F238E27FC236}">
                <a16:creationId xmlns:a16="http://schemas.microsoft.com/office/drawing/2014/main" id="{59CE16E7-0C8D-231F-5000-BB5FD39FE4B0}"/>
              </a:ext>
            </a:extLst>
          </p:cNvPr>
          <p:cNvSpPr txBox="1"/>
          <p:nvPr/>
        </p:nvSpPr>
        <p:spPr>
          <a:xfrm>
            <a:off x="482600" y="5351902"/>
            <a:ext cx="6036733"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当丝锥的切削部分磨损时，可刃磨其后刀面。刃磨时要注意保持各刀瓣的主偏角及切削部分长度的准确性和一致性。转动丝锥时要注意，不能使另一刀齿碰到砂轮而磨坏。</a:t>
            </a:r>
            <a:endParaRPr lang="zh-CN" altLang="en-US" dirty="0"/>
          </a:p>
        </p:txBody>
      </p:sp>
      <p:sp>
        <p:nvSpPr>
          <p:cNvPr id="26" name="文本框 25">
            <a:extLst>
              <a:ext uri="{FF2B5EF4-FFF2-40B4-BE49-F238E27FC236}">
                <a16:creationId xmlns:a16="http://schemas.microsoft.com/office/drawing/2014/main" id="{BC8E5C91-D41A-83B5-1925-DCB4D2C579F6}"/>
              </a:ext>
            </a:extLst>
          </p:cNvPr>
          <p:cNvSpPr txBox="1"/>
          <p:nvPr/>
        </p:nvSpPr>
        <p:spPr>
          <a:xfrm>
            <a:off x="235538" y="6168245"/>
            <a:ext cx="1515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）铰杠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7" name="图片 26">
            <a:extLst>
              <a:ext uri="{FF2B5EF4-FFF2-40B4-BE49-F238E27FC236}">
                <a16:creationId xmlns:a16="http://schemas.microsoft.com/office/drawing/2014/main" id="{7EB30097-E356-6DFB-4832-554187F68510}"/>
              </a:ext>
            </a:extLst>
          </p:cNvPr>
          <p:cNvPicPr>
            <a:picLocks noChangeAspect="1"/>
          </p:cNvPicPr>
          <p:nvPr/>
        </p:nvPicPr>
        <p:blipFill>
          <a:blip r:embed="rId4"/>
          <a:stretch>
            <a:fillRect/>
          </a:stretch>
        </p:blipFill>
        <p:spPr>
          <a:xfrm>
            <a:off x="7483100" y="184834"/>
            <a:ext cx="3752167" cy="1499933"/>
          </a:xfrm>
          <a:prstGeom prst="rect">
            <a:avLst/>
          </a:prstGeom>
        </p:spPr>
      </p:pic>
      <p:sp>
        <p:nvSpPr>
          <p:cNvPr id="29" name="文本框 28">
            <a:extLst>
              <a:ext uri="{FF2B5EF4-FFF2-40B4-BE49-F238E27FC236}">
                <a16:creationId xmlns:a16="http://schemas.microsoft.com/office/drawing/2014/main" id="{9917B219-9CBF-8368-E3C5-AE5B2962B0DA}"/>
              </a:ext>
            </a:extLst>
          </p:cNvPr>
          <p:cNvSpPr txBox="1"/>
          <p:nvPr/>
        </p:nvSpPr>
        <p:spPr>
          <a:xfrm>
            <a:off x="6417733" y="1627420"/>
            <a:ext cx="22775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）保险夹头</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0" name="图片 29">
            <a:extLst>
              <a:ext uri="{FF2B5EF4-FFF2-40B4-BE49-F238E27FC236}">
                <a16:creationId xmlns:a16="http://schemas.microsoft.com/office/drawing/2014/main" id="{3A354D80-4A06-E95F-657E-768F11B29C9C}"/>
              </a:ext>
            </a:extLst>
          </p:cNvPr>
          <p:cNvPicPr>
            <a:picLocks noChangeAspect="1"/>
          </p:cNvPicPr>
          <p:nvPr/>
        </p:nvPicPr>
        <p:blipFill>
          <a:blip r:embed="rId5"/>
          <a:stretch>
            <a:fillRect/>
          </a:stretch>
        </p:blipFill>
        <p:spPr>
          <a:xfrm>
            <a:off x="8805336" y="1836921"/>
            <a:ext cx="1378115" cy="1352031"/>
          </a:xfrm>
          <a:prstGeom prst="rect">
            <a:avLst/>
          </a:prstGeom>
        </p:spPr>
      </p:pic>
      <p:sp>
        <p:nvSpPr>
          <p:cNvPr id="32" name="文本框 31">
            <a:extLst>
              <a:ext uri="{FF2B5EF4-FFF2-40B4-BE49-F238E27FC236}">
                <a16:creationId xmlns:a16="http://schemas.microsoft.com/office/drawing/2014/main" id="{5815FC42-0C10-4A58-BC44-80F5285E8E79}"/>
              </a:ext>
            </a:extLst>
          </p:cNvPr>
          <p:cNvSpPr txBox="1"/>
          <p:nvPr/>
        </p:nvSpPr>
        <p:spPr>
          <a:xfrm>
            <a:off x="6417733" y="3125461"/>
            <a:ext cx="3405269"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攻螺纹工艺及质量分析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a:extLst>
              <a:ext uri="{FF2B5EF4-FFF2-40B4-BE49-F238E27FC236}">
                <a16:creationId xmlns:a16="http://schemas.microsoft.com/office/drawing/2014/main" id="{3007E4CB-5F08-9205-993E-935B712DD23C}"/>
              </a:ext>
            </a:extLst>
          </p:cNvPr>
          <p:cNvSpPr txBox="1"/>
          <p:nvPr/>
        </p:nvSpPr>
        <p:spPr>
          <a:xfrm>
            <a:off x="6417733" y="3417740"/>
            <a:ext cx="38692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）攻螺纹前底孔直径的确定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6" name="文本框 35">
            <a:extLst>
              <a:ext uri="{FF2B5EF4-FFF2-40B4-BE49-F238E27FC236}">
                <a16:creationId xmlns:a16="http://schemas.microsoft.com/office/drawing/2014/main" id="{1DF29A2C-291E-46D6-A002-1D4722B341C7}"/>
              </a:ext>
            </a:extLst>
          </p:cNvPr>
          <p:cNvSpPr txBox="1"/>
          <p:nvPr/>
        </p:nvSpPr>
        <p:spPr>
          <a:xfrm>
            <a:off x="6417733" y="3710019"/>
            <a:ext cx="5825066"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）加工钢和塑性较大的材料及扩张量中等的条件下：</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sp>
            <p:nvSpPr>
              <p:cNvPr id="38" name="文本框 37">
                <a:extLst>
                  <a:ext uri="{FF2B5EF4-FFF2-40B4-BE49-F238E27FC236}">
                    <a16:creationId xmlns:a16="http://schemas.microsoft.com/office/drawing/2014/main" id="{F9B35733-994C-CD6E-C6FA-46DB4D394493}"/>
                  </a:ext>
                </a:extLst>
              </p:cNvPr>
              <p:cNvSpPr txBox="1"/>
              <p:nvPr/>
            </p:nvSpPr>
            <p:spPr>
              <a:xfrm>
                <a:off x="7395632" y="4094367"/>
                <a:ext cx="3869267" cy="1328441"/>
              </a:xfrm>
              <a:prstGeom prst="rect">
                <a:avLst/>
              </a:prstGeom>
              <a:noFill/>
            </p:spPr>
            <p:txBody>
              <a:bodyPr wrap="square">
                <a:spAutoFit/>
              </a:bodyPr>
              <a:lstStyle/>
              <a:p>
                <a:pPr algn="ctr">
                  <a:buNone/>
                </a:pPr>
                <a14:m>
                  <m:oMathPara xmlns:m="http://schemas.openxmlformats.org/officeDocument/2006/math">
                    <m:oMathParaPr>
                      <m:jc m:val="centerGroup"/>
                    </m:oMathParaPr>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钻</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𝑃</m:t>
                      </m:r>
                    </m:oMath>
                  </m:oMathPara>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钻</m:t>
                        </m:r>
                      </m:sub>
                    </m:sSub>
                  </m:oMath>
                </a14:m>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螺纹底孔直径，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            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—螺纹大径，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            P</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—螺纹螺距，</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38" name="文本框 37">
                <a:extLst>
                  <a:ext uri="{FF2B5EF4-FFF2-40B4-BE49-F238E27FC236}">
                    <a16:creationId xmlns:a16="http://schemas.microsoft.com/office/drawing/2014/main" id="{F9B35733-994C-CD6E-C6FA-46DB4D394493}"/>
                  </a:ext>
                </a:extLst>
              </p:cNvPr>
              <p:cNvSpPr txBox="1">
                <a:spLocks noRot="1" noChangeAspect="1" noMove="1" noResize="1" noEditPoints="1" noAdjustHandles="1" noChangeArrowheads="1" noChangeShapeType="1" noTextEdit="1"/>
              </p:cNvSpPr>
              <p:nvPr/>
            </p:nvSpPr>
            <p:spPr>
              <a:xfrm>
                <a:off x="7395632" y="4094367"/>
                <a:ext cx="3869267" cy="1328441"/>
              </a:xfrm>
              <a:prstGeom prst="rect">
                <a:avLst/>
              </a:prstGeom>
              <a:blipFill>
                <a:blip r:embed="rId6"/>
                <a:stretch>
                  <a:fillRect l="-1260" b="-6422"/>
                </a:stretch>
              </a:blipFill>
            </p:spPr>
            <p:txBody>
              <a:bodyPr/>
              <a:lstStyle/>
              <a:p>
                <a:r>
                  <a:rPr lang="zh-CN" altLang="en-US">
                    <a:noFill/>
                  </a:rPr>
                  <a:t> </a:t>
                </a:r>
              </a:p>
            </p:txBody>
          </p:sp>
        </mc:Fallback>
      </mc:AlternateContent>
      <p:sp>
        <p:nvSpPr>
          <p:cNvPr id="40" name="文本框 39">
            <a:extLst>
              <a:ext uri="{FF2B5EF4-FFF2-40B4-BE49-F238E27FC236}">
                <a16:creationId xmlns:a16="http://schemas.microsoft.com/office/drawing/2014/main" id="{EB70A1A0-11E3-FB97-F865-43C45449F97B}"/>
              </a:ext>
            </a:extLst>
          </p:cNvPr>
          <p:cNvSpPr txBox="1"/>
          <p:nvPr/>
        </p:nvSpPr>
        <p:spPr>
          <a:xfrm>
            <a:off x="6678083" y="5351902"/>
            <a:ext cx="5513917" cy="369332"/>
          </a:xfrm>
          <a:prstGeom prst="rect">
            <a:avLst/>
          </a:prstGeom>
          <a:noFill/>
        </p:spPr>
        <p:txBody>
          <a:bodyPr wrap="square">
            <a:spAutoFit/>
          </a:bodyPr>
          <a:lstStyle/>
          <a:p>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）加工铸铁和塑性较小材料及扩张量较小的条件下：</a:t>
            </a:r>
            <a:endParaRPr lang="zh-CN" altLang="en-US" dirty="0"/>
          </a:p>
        </p:txBody>
      </p:sp>
      <mc:AlternateContent xmlns:mc="http://schemas.openxmlformats.org/markup-compatibility/2006" xmlns:a14="http://schemas.microsoft.com/office/drawing/2010/main">
        <mc:Choice Requires="a14">
          <p:sp>
            <p:nvSpPr>
              <p:cNvPr id="42" name="文本框 41">
                <a:extLst>
                  <a:ext uri="{FF2B5EF4-FFF2-40B4-BE49-F238E27FC236}">
                    <a16:creationId xmlns:a16="http://schemas.microsoft.com/office/drawing/2014/main" id="{B207DB50-E574-CA71-1121-30C83D72C763}"/>
                  </a:ext>
                </a:extLst>
              </p:cNvPr>
              <p:cNvSpPr txBox="1"/>
              <p:nvPr/>
            </p:nvSpPr>
            <p:spPr>
              <a:xfrm>
                <a:off x="7246737" y="5742709"/>
                <a:ext cx="4709725" cy="44781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panose="02040503050406030204" pitchFamily="18" charset="0"/>
                              <a:ea typeface="宋体" panose="02010600030101010101" pitchFamily="2" charset="-122"/>
                              <a:cs typeface="Times New Roman" panose="02020603050405020304" pitchFamily="18" charset="0"/>
                            </a:rPr>
                          </m:ctrlPr>
                        </m:sSubPr>
                        <m:e>
                          <m:r>
                            <a:rPr lang="zh-CN" altLang="en-US" i="1">
                              <a:latin typeface="Cambria Math" panose="02040503050406030204" pitchFamily="18" charset="0"/>
                              <a:ea typeface="宋体" panose="02010600030101010101" pitchFamily="2" charset="-122"/>
                              <a:cs typeface="Times New Roman" panose="02020603050405020304" pitchFamily="18" charset="0"/>
                            </a:rPr>
                            <m:t>𝐷</m:t>
                          </m:r>
                        </m:e>
                        <m:sub>
                          <m:r>
                            <a:rPr lang="zh-CN" altLang="en-US" i="1">
                              <a:latin typeface="Cambria Math" panose="02040503050406030204" pitchFamily="18" charset="0"/>
                              <a:ea typeface="宋体" panose="02010600030101010101" pitchFamily="2" charset="-122"/>
                              <a:cs typeface="Times New Roman" panose="02020603050405020304" pitchFamily="18" charset="0"/>
                            </a:rPr>
                            <m:t>钻</m:t>
                          </m:r>
                        </m:sub>
                      </m:sSub>
                      <m:r>
                        <a:rPr lang="zh-CN" altLang="en-US" i="1">
                          <a:latin typeface="Cambria Math" panose="02040503050406030204" pitchFamily="18" charset="0"/>
                          <a:ea typeface="宋体" panose="02010600030101010101" pitchFamily="2" charset="-122"/>
                          <a:cs typeface="Times New Roman" panose="02020603050405020304" pitchFamily="18" charset="0"/>
                        </a:rPr>
                        <m:t>=</m:t>
                      </m:r>
                      <m:r>
                        <a:rPr lang="zh-CN" altLang="en-US" i="1">
                          <a:latin typeface="Cambria Math" panose="02040503050406030204" pitchFamily="18" charset="0"/>
                          <a:ea typeface="宋体" panose="02010600030101010101" pitchFamily="2" charset="-122"/>
                          <a:cs typeface="Times New Roman" panose="02020603050405020304" pitchFamily="18" charset="0"/>
                        </a:rPr>
                        <m:t>𝐷</m:t>
                      </m:r>
                      <m:r>
                        <a:rPr lang="zh-CN" altLang="en-US" i="1">
                          <a:latin typeface="Cambria Math" panose="02040503050406030204" pitchFamily="18" charset="0"/>
                          <a:ea typeface="宋体" panose="02010600030101010101" pitchFamily="2" charset="-122"/>
                          <a:cs typeface="Times New Roman" panose="02020603050405020304" pitchFamily="18" charset="0"/>
                        </a:rPr>
                        <m:t>−</m:t>
                      </m:r>
                      <m:r>
                        <a:rPr lang="zh-CN" altLang="en-US" i="1">
                          <a:latin typeface="Cambria Math" panose="02040503050406030204" pitchFamily="18" charset="0"/>
                          <a:ea typeface="宋体" panose="02010600030101010101" pitchFamily="2" charset="-122"/>
                          <a:cs typeface="Times New Roman" panose="02020603050405020304" pitchFamily="18" charset="0"/>
                        </a:rPr>
                        <m:t>（</m:t>
                      </m:r>
                      <m:r>
                        <a:rPr lang="zh-CN" altLang="en-US" i="1">
                          <a:latin typeface="Cambria Math" panose="02040503050406030204" pitchFamily="18" charset="0"/>
                          <a:ea typeface="宋体" panose="02010600030101010101" pitchFamily="2" charset="-122"/>
                          <a:cs typeface="Times New Roman" panose="02020603050405020304" pitchFamily="18" charset="0"/>
                        </a:rPr>
                        <m:t>1.05</m:t>
                      </m:r>
                      <m:r>
                        <a:rPr lang="zh-CN" altLang="en-US" i="1">
                          <a:latin typeface="Cambria Math" panose="02040503050406030204" pitchFamily="18" charset="0"/>
                          <a:ea typeface="宋体" panose="02010600030101010101" pitchFamily="2" charset="-122"/>
                          <a:cs typeface="Times New Roman" panose="02020603050405020304" pitchFamily="18" charset="0"/>
                        </a:rPr>
                        <m:t>～</m:t>
                      </m:r>
                      <m:r>
                        <a:rPr lang="zh-CN" altLang="en-US" i="1">
                          <a:latin typeface="Cambria Math" panose="02040503050406030204" pitchFamily="18" charset="0"/>
                          <a:ea typeface="宋体" panose="02010600030101010101" pitchFamily="2" charset="-122"/>
                          <a:cs typeface="Times New Roman" panose="02020603050405020304" pitchFamily="18" charset="0"/>
                        </a:rPr>
                        <m:t>1.1</m:t>
                      </m:r>
                      <m:r>
                        <a:rPr lang="zh-CN" altLang="en-US" i="1">
                          <a:latin typeface="Cambria Math" panose="02040503050406030204" pitchFamily="18" charset="0"/>
                          <a:ea typeface="宋体" panose="02010600030101010101" pitchFamily="2" charset="-122"/>
                          <a:cs typeface="Times New Roman" panose="02020603050405020304" pitchFamily="18" charset="0"/>
                        </a:rPr>
                        <m:t>）</m:t>
                      </m:r>
                      <m:r>
                        <a:rPr lang="zh-CN" altLang="en-US" i="1">
                          <a:latin typeface="Cambria Math" panose="02040503050406030204" pitchFamily="18" charset="0"/>
                          <a:ea typeface="宋体" panose="02010600030101010101" pitchFamily="2" charset="-122"/>
                          <a:cs typeface="Times New Roman" panose="02020603050405020304" pitchFamily="18" charset="0"/>
                        </a:rPr>
                        <m:t>𝑃</m:t>
                      </m:r>
                    </m:oMath>
                  </m:oMathPara>
                </a14:m>
                <a:endParaRPr lang="zh-CN" altLang="en-US" i="1" dirty="0">
                  <a:latin typeface="Cambria Math" panose="02040503050406030204" pitchFamily="18" charset="0"/>
                  <a:ea typeface="宋体" panose="02010600030101010101" pitchFamily="2" charset="-122"/>
                  <a:cs typeface="Times New Roman" panose="02020603050405020304" pitchFamily="18" charset="0"/>
                </a:endParaRPr>
              </a:p>
            </p:txBody>
          </p:sp>
        </mc:Choice>
        <mc:Fallback xmlns="">
          <p:sp>
            <p:nvSpPr>
              <p:cNvPr id="42" name="文本框 41">
                <a:extLst>
                  <a:ext uri="{FF2B5EF4-FFF2-40B4-BE49-F238E27FC236}">
                    <a16:creationId xmlns:a16="http://schemas.microsoft.com/office/drawing/2014/main" id="{B207DB50-E574-CA71-1121-30C83D72C763}"/>
                  </a:ext>
                </a:extLst>
              </p:cNvPr>
              <p:cNvSpPr txBox="1">
                <a:spLocks noRot="1" noChangeAspect="1" noMove="1" noResize="1" noEditPoints="1" noAdjustHandles="1" noChangeArrowheads="1" noChangeShapeType="1" noTextEdit="1"/>
              </p:cNvSpPr>
              <p:nvPr/>
            </p:nvSpPr>
            <p:spPr>
              <a:xfrm>
                <a:off x="7246737" y="5742709"/>
                <a:ext cx="4709725" cy="447815"/>
              </a:xfrm>
              <a:prstGeom prst="rect">
                <a:avLst/>
              </a:prstGeom>
              <a:blipFill>
                <a:blip r:embed="rId7"/>
                <a:stretch>
                  <a:fillRect b="-81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078533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96758-DED8-1815-D655-D99867930F3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FCA48E2-8588-8881-8A27-168A6A674E0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pic>
        <p:nvPicPr>
          <p:cNvPr id="4" name="图片 3">
            <a:extLst>
              <a:ext uri="{FF2B5EF4-FFF2-40B4-BE49-F238E27FC236}">
                <a16:creationId xmlns:a16="http://schemas.microsoft.com/office/drawing/2014/main" id="{9FC068F6-F501-92F3-0299-CD99124D316E}"/>
              </a:ext>
            </a:extLst>
          </p:cNvPr>
          <p:cNvPicPr>
            <a:picLocks noChangeAspect="1"/>
          </p:cNvPicPr>
          <p:nvPr/>
        </p:nvPicPr>
        <p:blipFill>
          <a:blip r:embed="rId2"/>
          <a:stretch>
            <a:fillRect/>
          </a:stretch>
        </p:blipFill>
        <p:spPr>
          <a:xfrm>
            <a:off x="753533" y="831165"/>
            <a:ext cx="4783837" cy="6012269"/>
          </a:xfrm>
          <a:prstGeom prst="rect">
            <a:avLst/>
          </a:prstGeom>
        </p:spPr>
      </p:pic>
      <p:pic>
        <p:nvPicPr>
          <p:cNvPr id="5" name="图片 4">
            <a:extLst>
              <a:ext uri="{FF2B5EF4-FFF2-40B4-BE49-F238E27FC236}">
                <a16:creationId xmlns:a16="http://schemas.microsoft.com/office/drawing/2014/main" id="{64E22803-86EB-A38E-54D9-56A55BC6DFD5}"/>
              </a:ext>
            </a:extLst>
          </p:cNvPr>
          <p:cNvPicPr>
            <a:picLocks noChangeAspect="1"/>
          </p:cNvPicPr>
          <p:nvPr/>
        </p:nvPicPr>
        <p:blipFill>
          <a:blip r:embed="rId3"/>
          <a:stretch>
            <a:fillRect/>
          </a:stretch>
        </p:blipFill>
        <p:spPr>
          <a:xfrm>
            <a:off x="6359576" y="845730"/>
            <a:ext cx="5248439" cy="5689599"/>
          </a:xfrm>
          <a:prstGeom prst="rect">
            <a:avLst/>
          </a:prstGeom>
        </p:spPr>
      </p:pic>
    </p:spTree>
    <p:extLst>
      <p:ext uri="{BB962C8B-B14F-4D97-AF65-F5344CB8AC3E}">
        <p14:creationId xmlns:p14="http://schemas.microsoft.com/office/powerpoint/2010/main" val="24986416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595E4-C383-38EB-E19A-44308357FFF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3DAAC02-E155-843F-230A-92B70C34B73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9DC25B75-B789-76C9-8AF1-27CDDECDCB76}"/>
              </a:ext>
            </a:extLst>
          </p:cNvPr>
          <p:cNvSpPr txBox="1"/>
          <p:nvPr/>
        </p:nvSpPr>
        <p:spPr>
          <a:xfrm>
            <a:off x="67734" y="703707"/>
            <a:ext cx="3556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）攻螺纹底孔深度的确定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2C4AFEB5-D1A4-2F10-82E0-D243321D5481}"/>
                  </a:ext>
                </a:extLst>
              </p:cNvPr>
              <p:cNvSpPr txBox="1"/>
              <p:nvPr/>
            </p:nvSpPr>
            <p:spPr>
              <a:xfrm>
                <a:off x="1123949" y="1149520"/>
                <a:ext cx="4212168" cy="1401602"/>
              </a:xfrm>
              <a:prstGeom prst="rect">
                <a:avLst/>
              </a:prstGeom>
              <a:noFill/>
            </p:spPr>
            <p:txBody>
              <a:bodyPr wrap="square">
                <a:spAutoFit/>
              </a:bodyPr>
              <a:lstStyle/>
              <a:p>
                <a:pPr algn="ctr">
                  <a:buNone/>
                </a:pPr>
                <a14:m>
                  <m:oMathPara xmlns:m="http://schemas.openxmlformats.org/officeDocument/2006/math">
                    <m:oMathParaPr>
                      <m:jc m:val="centerGroup"/>
                    </m:oMathParaPr>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钻</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h</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有效</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+0.7</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oMath>
                  </m:oMathPara>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钻</m:t>
                        </m:r>
                      </m:sub>
                    </m:sSub>
                  </m:oMath>
                </a14:m>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—底孔深度，</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smtClean="0">
                            <a:effectLst/>
                            <a:latin typeface="Cambria Math" panose="02040503050406030204" pitchFamily="18" charset="0"/>
                            <a:ea typeface="Cambria Math" panose="02040503050406030204" pitchFamily="18" charset="0"/>
                            <a:cs typeface="Times New Roman" panose="02020603050405020304" pitchFamily="18" charset="0"/>
                          </a:rPr>
                          <m:t>             </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h</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有效</m:t>
                        </m:r>
                      </m:sub>
                    </m:sSub>
                  </m:oMath>
                </a14:m>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—螺纹有效深度，</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           D</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—螺纹大径，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6" name="文本框 5">
                <a:extLst>
                  <a:ext uri="{FF2B5EF4-FFF2-40B4-BE49-F238E27FC236}">
                    <a16:creationId xmlns:a16="http://schemas.microsoft.com/office/drawing/2014/main" id="{2C4AFEB5-D1A4-2F10-82E0-D243321D5481}"/>
                  </a:ext>
                </a:extLst>
              </p:cNvPr>
              <p:cNvSpPr txBox="1">
                <a:spLocks noRot="1" noChangeAspect="1" noMove="1" noResize="1" noEditPoints="1" noAdjustHandles="1" noChangeArrowheads="1" noChangeShapeType="1" noTextEdit="1"/>
              </p:cNvSpPr>
              <p:nvPr/>
            </p:nvSpPr>
            <p:spPr>
              <a:xfrm>
                <a:off x="1123949" y="1149520"/>
                <a:ext cx="4212168" cy="1401602"/>
              </a:xfrm>
              <a:prstGeom prst="rect">
                <a:avLst/>
              </a:prstGeom>
              <a:blipFill>
                <a:blip r:embed="rId2"/>
                <a:stretch>
                  <a:fillRect l="-1158" b="-6550"/>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DEC2D1C9-F9AC-4883-4583-BD63297B6DC7}"/>
              </a:ext>
            </a:extLst>
          </p:cNvPr>
          <p:cNvSpPr txBox="1"/>
          <p:nvPr/>
        </p:nvSpPr>
        <p:spPr>
          <a:xfrm>
            <a:off x="67734" y="2414224"/>
            <a:ext cx="2650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）攻螺纹的方法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2339ED78-C1E9-62D9-7108-8A8F5B000046}"/>
              </a:ext>
            </a:extLst>
          </p:cNvPr>
          <p:cNvSpPr txBox="1"/>
          <p:nvPr/>
        </p:nvSpPr>
        <p:spPr>
          <a:xfrm>
            <a:off x="152400" y="2708028"/>
            <a:ext cx="178646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①钻底孔</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020F266F-E74F-2320-AD97-A32E0FFA86E4}"/>
              </a:ext>
            </a:extLst>
          </p:cNvPr>
          <p:cNvSpPr txBox="1"/>
          <p:nvPr/>
        </p:nvSpPr>
        <p:spPr>
          <a:xfrm>
            <a:off x="152400" y="3026383"/>
            <a:ext cx="1718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②孔口倒角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6ED682A5-C150-48A4-3774-C8F25CEA826F}"/>
              </a:ext>
            </a:extLst>
          </p:cNvPr>
          <p:cNvSpPr txBox="1"/>
          <p:nvPr/>
        </p:nvSpPr>
        <p:spPr>
          <a:xfrm>
            <a:off x="152400" y="3363508"/>
            <a:ext cx="2032000"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③装夹工件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a:extLst>
              <a:ext uri="{FF2B5EF4-FFF2-40B4-BE49-F238E27FC236}">
                <a16:creationId xmlns:a16="http://schemas.microsoft.com/office/drawing/2014/main" id="{73C43F52-2707-7C55-B625-A48755113AEC}"/>
              </a:ext>
            </a:extLst>
          </p:cNvPr>
          <p:cNvSpPr txBox="1"/>
          <p:nvPr/>
        </p:nvSpPr>
        <p:spPr>
          <a:xfrm>
            <a:off x="152400" y="3681863"/>
            <a:ext cx="2288117"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④选用合适铰杠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4A92C881-23DE-F1AF-1BAE-04AE13BD0B70}"/>
              </a:ext>
            </a:extLst>
          </p:cNvPr>
          <p:cNvSpPr txBox="1"/>
          <p:nvPr/>
        </p:nvSpPr>
        <p:spPr>
          <a:xfrm>
            <a:off x="152400" y="4000218"/>
            <a:ext cx="1718733" cy="442878"/>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⑤攻头锥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558FBBD0-027E-5913-3015-14967B2A99B1}"/>
              </a:ext>
            </a:extLst>
          </p:cNvPr>
          <p:cNvSpPr txBox="1"/>
          <p:nvPr/>
        </p:nvSpPr>
        <p:spPr>
          <a:xfrm>
            <a:off x="423333" y="4337343"/>
            <a:ext cx="1938867"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⑥攻二锥、三锥</a:t>
            </a:r>
            <a:endParaRPr lang="zh-CN" altLang="en-US" dirty="0"/>
          </a:p>
        </p:txBody>
      </p:sp>
      <p:sp>
        <p:nvSpPr>
          <p:cNvPr id="22" name="文本框 21">
            <a:extLst>
              <a:ext uri="{FF2B5EF4-FFF2-40B4-BE49-F238E27FC236}">
                <a16:creationId xmlns:a16="http://schemas.microsoft.com/office/drawing/2014/main" id="{47C56AD8-4809-0296-4EF0-269349A4258F}"/>
              </a:ext>
            </a:extLst>
          </p:cNvPr>
          <p:cNvSpPr txBox="1"/>
          <p:nvPr/>
        </p:nvSpPr>
        <p:spPr>
          <a:xfrm>
            <a:off x="152399" y="4569278"/>
            <a:ext cx="228811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攻不通孔螺纹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a:extLst>
              <a:ext uri="{FF2B5EF4-FFF2-40B4-BE49-F238E27FC236}">
                <a16:creationId xmlns:a16="http://schemas.microsoft.com/office/drawing/2014/main" id="{9C6A61CA-BB5F-7953-1C52-D76E2894A117}"/>
              </a:ext>
            </a:extLst>
          </p:cNvPr>
          <p:cNvPicPr>
            <a:picLocks noChangeAspect="1"/>
          </p:cNvPicPr>
          <p:nvPr/>
        </p:nvPicPr>
        <p:blipFill>
          <a:blip r:embed="rId3"/>
          <a:stretch>
            <a:fillRect/>
          </a:stretch>
        </p:blipFill>
        <p:spPr>
          <a:xfrm>
            <a:off x="2525183" y="3927637"/>
            <a:ext cx="3570817" cy="1188743"/>
          </a:xfrm>
          <a:prstGeom prst="rect">
            <a:avLst/>
          </a:prstGeom>
        </p:spPr>
      </p:pic>
      <p:pic>
        <p:nvPicPr>
          <p:cNvPr id="24" name="图片 23">
            <a:extLst>
              <a:ext uri="{FF2B5EF4-FFF2-40B4-BE49-F238E27FC236}">
                <a16:creationId xmlns:a16="http://schemas.microsoft.com/office/drawing/2014/main" id="{6825C586-8A10-8F2D-C6EF-3103C6C36D5B}"/>
              </a:ext>
            </a:extLst>
          </p:cNvPr>
          <p:cNvPicPr>
            <a:picLocks noChangeAspect="1"/>
          </p:cNvPicPr>
          <p:nvPr/>
        </p:nvPicPr>
        <p:blipFill>
          <a:blip r:embed="rId4"/>
          <a:stretch>
            <a:fillRect/>
          </a:stretch>
        </p:blipFill>
        <p:spPr>
          <a:xfrm>
            <a:off x="3230033" y="2605724"/>
            <a:ext cx="1949450" cy="1282453"/>
          </a:xfrm>
          <a:prstGeom prst="rect">
            <a:avLst/>
          </a:prstGeom>
        </p:spPr>
      </p:pic>
      <p:sp>
        <p:nvSpPr>
          <p:cNvPr id="26" name="文本框 25">
            <a:extLst>
              <a:ext uri="{FF2B5EF4-FFF2-40B4-BE49-F238E27FC236}">
                <a16:creationId xmlns:a16="http://schemas.microsoft.com/office/drawing/2014/main" id="{08DCA18B-EA3B-D8CD-EB4C-696DA377B990}"/>
              </a:ext>
            </a:extLst>
          </p:cNvPr>
          <p:cNvSpPr txBox="1"/>
          <p:nvPr/>
        </p:nvSpPr>
        <p:spPr>
          <a:xfrm>
            <a:off x="0" y="5037065"/>
            <a:ext cx="4301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）攻螺纹时的废品分析与防止方法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7" name="图片 26">
            <a:extLst>
              <a:ext uri="{FF2B5EF4-FFF2-40B4-BE49-F238E27FC236}">
                <a16:creationId xmlns:a16="http://schemas.microsoft.com/office/drawing/2014/main" id="{3B92C880-63B5-1350-3BDB-2AF5C36DF5E9}"/>
              </a:ext>
            </a:extLst>
          </p:cNvPr>
          <p:cNvPicPr>
            <a:picLocks noChangeAspect="1"/>
          </p:cNvPicPr>
          <p:nvPr/>
        </p:nvPicPr>
        <p:blipFill>
          <a:blip r:embed="rId5"/>
          <a:stretch>
            <a:fillRect/>
          </a:stretch>
        </p:blipFill>
        <p:spPr>
          <a:xfrm>
            <a:off x="6258983" y="897465"/>
            <a:ext cx="5276088" cy="5719572"/>
          </a:xfrm>
          <a:prstGeom prst="rect">
            <a:avLst/>
          </a:prstGeom>
        </p:spPr>
      </p:pic>
    </p:spTree>
    <p:extLst>
      <p:ext uri="{BB962C8B-B14F-4D97-AF65-F5344CB8AC3E}">
        <p14:creationId xmlns:p14="http://schemas.microsoft.com/office/powerpoint/2010/main" val="31479247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860FB-75EE-296C-4C19-F56CA0D172F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A50AD10-0093-BCB1-EB08-7D9328712070}"/>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71700E9C-EDA2-0168-26B3-5C680D7ED6AF}"/>
              </a:ext>
            </a:extLst>
          </p:cNvPr>
          <p:cNvSpPr txBox="1"/>
          <p:nvPr/>
        </p:nvSpPr>
        <p:spPr>
          <a:xfrm>
            <a:off x="76200" y="669841"/>
            <a:ext cx="47836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）攻螺纹时丝锥折断的原因及预防方法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E8E3AE71-510A-35BB-74B2-7D8370C2C1D4}"/>
              </a:ext>
            </a:extLst>
          </p:cNvPr>
          <p:cNvPicPr>
            <a:picLocks noChangeAspect="1"/>
          </p:cNvPicPr>
          <p:nvPr/>
        </p:nvPicPr>
        <p:blipFill>
          <a:blip r:embed="rId2"/>
          <a:stretch>
            <a:fillRect/>
          </a:stretch>
        </p:blipFill>
        <p:spPr>
          <a:xfrm>
            <a:off x="685123" y="1193799"/>
            <a:ext cx="5000766" cy="4282863"/>
          </a:xfrm>
          <a:prstGeom prst="rect">
            <a:avLst/>
          </a:prstGeom>
        </p:spPr>
      </p:pic>
      <p:sp>
        <p:nvSpPr>
          <p:cNvPr id="6" name="文本框 5">
            <a:extLst>
              <a:ext uri="{FF2B5EF4-FFF2-40B4-BE49-F238E27FC236}">
                <a16:creationId xmlns:a16="http://schemas.microsoft.com/office/drawing/2014/main" id="{3A962B8B-A133-C3CB-9397-BBD0E1B70D04}"/>
              </a:ext>
            </a:extLst>
          </p:cNvPr>
          <p:cNvSpPr txBox="1"/>
          <p:nvPr/>
        </p:nvSpPr>
        <p:spPr>
          <a:xfrm>
            <a:off x="6395546" y="342278"/>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7" name="Picture 4">
            <a:extLst>
              <a:ext uri="{FF2B5EF4-FFF2-40B4-BE49-F238E27FC236}">
                <a16:creationId xmlns:a16="http://schemas.microsoft.com/office/drawing/2014/main" id="{84DB61D8-3578-CB15-001E-B50EDEA39EF1}"/>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25059" y="142404"/>
            <a:ext cx="511207" cy="511207"/>
          </a:xfrm>
          <a:prstGeom prst="rect">
            <a:avLst/>
          </a:prstGeom>
          <a:pattFill prst="pct5">
            <a:fgClr>
              <a:schemeClr val="bg1"/>
            </a:fgClr>
            <a:bgClr>
              <a:schemeClr val="tx1"/>
            </a:bgClr>
          </a:pattFill>
        </p:spPr>
      </p:pic>
      <p:sp>
        <p:nvSpPr>
          <p:cNvPr id="9" name="文本框 8">
            <a:extLst>
              <a:ext uri="{FF2B5EF4-FFF2-40B4-BE49-F238E27FC236}">
                <a16:creationId xmlns:a16="http://schemas.microsoft.com/office/drawing/2014/main" id="{DEF1CE2E-A780-A162-4E2C-08EE60BE4A17}"/>
              </a:ext>
            </a:extLst>
          </p:cNvPr>
          <p:cNvSpPr txBox="1"/>
          <p:nvPr/>
        </p:nvSpPr>
        <p:spPr>
          <a:xfrm>
            <a:off x="5935134" y="707873"/>
            <a:ext cx="2057399" cy="646331"/>
          </a:xfrm>
          <a:prstGeom prst="rect">
            <a:avLst/>
          </a:prstGeom>
          <a:noFill/>
        </p:spPr>
        <p:txBody>
          <a:bodyPr wrap="square">
            <a:spAutoFit/>
          </a:bodyPr>
          <a:lstStyle/>
          <a:p>
            <a:pPr>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a:t>
            </a:r>
            <a:endParaRPr lang="en-US" altLang="zh-CN" sz="1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3BE5B16F-DD96-2AB9-7479-A5E4FCB4AB13}"/>
              </a:ext>
            </a:extLst>
          </p:cNvPr>
          <p:cNvPicPr>
            <a:picLocks noChangeAspect="1"/>
          </p:cNvPicPr>
          <p:nvPr/>
        </p:nvPicPr>
        <p:blipFill>
          <a:blip r:embed="rId5"/>
          <a:stretch>
            <a:fillRect/>
          </a:stretch>
        </p:blipFill>
        <p:spPr>
          <a:xfrm>
            <a:off x="8015694" y="255433"/>
            <a:ext cx="4100106" cy="6602567"/>
          </a:xfrm>
          <a:prstGeom prst="rect">
            <a:avLst/>
          </a:prstGeom>
        </p:spPr>
      </p:pic>
    </p:spTree>
    <p:extLst>
      <p:ext uri="{BB962C8B-B14F-4D97-AF65-F5344CB8AC3E}">
        <p14:creationId xmlns:p14="http://schemas.microsoft.com/office/powerpoint/2010/main" val="3235931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283FD-3FA3-3177-9876-025A9F4F7B0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FD81C85-8E99-AFAB-D67D-A8532CA12CF3}"/>
              </a:ext>
            </a:extLst>
          </p:cNvPr>
          <p:cNvSpPr txBox="1"/>
          <p:nvPr/>
        </p:nvSpPr>
        <p:spPr>
          <a:xfrm>
            <a:off x="364066" y="184834"/>
            <a:ext cx="9321800"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项目一 钳工基本设备与量具的使用</a:t>
            </a:r>
            <a:endParaRPr lang="zh-CN" altLang="en-US" sz="3600" b="1"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0EC4FB99-0769-77AD-9D0F-60119CA7D5EC}"/>
              </a:ext>
            </a:extLst>
          </p:cNvPr>
          <p:cNvSpPr txBox="1"/>
          <p:nvPr/>
        </p:nvSpPr>
        <p:spPr>
          <a:xfrm>
            <a:off x="1041400" y="1188076"/>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100" name="Picture 4">
            <a:extLst>
              <a:ext uri="{FF2B5EF4-FFF2-40B4-BE49-F238E27FC236}">
                <a16:creationId xmlns:a16="http://schemas.microsoft.com/office/drawing/2014/main" id="{768D3493-2A18-D38A-9578-E0FB5633FD44}"/>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0193" y="1051878"/>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B24BAF55-9475-3A9F-114F-A8AB580ECB4D}"/>
              </a:ext>
            </a:extLst>
          </p:cNvPr>
          <p:cNvSpPr txBox="1"/>
          <p:nvPr/>
        </p:nvSpPr>
        <p:spPr>
          <a:xfrm>
            <a:off x="440356" y="1692203"/>
            <a:ext cx="2880360" cy="369332"/>
          </a:xfrm>
          <a:prstGeom prst="rect">
            <a:avLst/>
          </a:prstGeom>
          <a:noFill/>
        </p:spPr>
        <p:txBody>
          <a:bodyPr wrap="square">
            <a:spAutoFit/>
          </a:bodyPr>
          <a:lstStyle/>
          <a:p>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en-US" dirty="0"/>
          </a:p>
        </p:txBody>
      </p:sp>
      <p:pic>
        <p:nvPicPr>
          <p:cNvPr id="7" name="图片 6">
            <a:extLst>
              <a:ext uri="{FF2B5EF4-FFF2-40B4-BE49-F238E27FC236}">
                <a16:creationId xmlns:a16="http://schemas.microsoft.com/office/drawing/2014/main" id="{7BC69FC2-16CA-A831-4EC4-35881C58D63A}"/>
              </a:ext>
            </a:extLst>
          </p:cNvPr>
          <p:cNvPicPr>
            <a:picLocks noChangeAspect="1"/>
          </p:cNvPicPr>
          <p:nvPr/>
        </p:nvPicPr>
        <p:blipFill>
          <a:blip r:embed="rId4"/>
          <a:stretch>
            <a:fillRect/>
          </a:stretch>
        </p:blipFill>
        <p:spPr>
          <a:xfrm>
            <a:off x="425149" y="2061535"/>
            <a:ext cx="4170106" cy="4796465"/>
          </a:xfrm>
          <a:prstGeom prst="rect">
            <a:avLst/>
          </a:prstGeom>
        </p:spPr>
      </p:pic>
      <p:sp>
        <p:nvSpPr>
          <p:cNvPr id="9" name="文本框 8">
            <a:extLst>
              <a:ext uri="{FF2B5EF4-FFF2-40B4-BE49-F238E27FC236}">
                <a16:creationId xmlns:a16="http://schemas.microsoft.com/office/drawing/2014/main" id="{F930BE42-8A99-BA74-9DC1-53005DDA004A}"/>
              </a:ext>
            </a:extLst>
          </p:cNvPr>
          <p:cNvSpPr txBox="1"/>
          <p:nvPr/>
        </p:nvSpPr>
        <p:spPr>
          <a:xfrm>
            <a:off x="5580157" y="1692203"/>
            <a:ext cx="2572351" cy="369332"/>
          </a:xfrm>
          <a:prstGeom prst="rect">
            <a:avLst/>
          </a:prstGeom>
          <a:noFill/>
        </p:spPr>
        <p:txBody>
          <a:bodyPr wrap="square">
            <a:spAutoFit/>
          </a:bodyPr>
          <a:lstStyle/>
          <a:p>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en-US" dirty="0"/>
          </a:p>
        </p:txBody>
      </p:sp>
      <p:pic>
        <p:nvPicPr>
          <p:cNvPr id="10" name="图片 9">
            <a:extLst>
              <a:ext uri="{FF2B5EF4-FFF2-40B4-BE49-F238E27FC236}">
                <a16:creationId xmlns:a16="http://schemas.microsoft.com/office/drawing/2014/main" id="{6A47A592-6950-37DE-A194-E036CF9DE6A4}"/>
              </a:ext>
            </a:extLst>
          </p:cNvPr>
          <p:cNvPicPr>
            <a:picLocks noChangeAspect="1"/>
          </p:cNvPicPr>
          <p:nvPr/>
        </p:nvPicPr>
        <p:blipFill>
          <a:blip r:embed="rId5"/>
          <a:stretch>
            <a:fillRect/>
          </a:stretch>
        </p:blipFill>
        <p:spPr>
          <a:xfrm>
            <a:off x="5685967" y="2811640"/>
            <a:ext cx="4486131" cy="4132371"/>
          </a:xfrm>
          <a:prstGeom prst="rect">
            <a:avLst/>
          </a:prstGeom>
        </p:spPr>
      </p:pic>
      <p:sp>
        <p:nvSpPr>
          <p:cNvPr id="12" name="文本框 11">
            <a:extLst>
              <a:ext uri="{FF2B5EF4-FFF2-40B4-BE49-F238E27FC236}">
                <a16:creationId xmlns:a16="http://schemas.microsoft.com/office/drawing/2014/main" id="{16DBDC51-3780-4CF5-1214-578AF7F64BE7}"/>
              </a:ext>
            </a:extLst>
          </p:cNvPr>
          <p:cNvSpPr txBox="1"/>
          <p:nvPr/>
        </p:nvSpPr>
        <p:spPr>
          <a:xfrm>
            <a:off x="5232400" y="1945097"/>
            <a:ext cx="5393267" cy="784830"/>
          </a:xfrm>
          <a:prstGeom prst="rect">
            <a:avLst/>
          </a:prstGeom>
          <a:noFill/>
        </p:spPr>
        <p:txBody>
          <a:bodyPr wrap="square">
            <a:spAutoFit/>
          </a:bodyPr>
          <a:lstStyle/>
          <a:p>
            <a:pPr indent="266700" algn="just">
              <a:lnSpc>
                <a:spcPct val="150000"/>
              </a:lnSpc>
              <a:buNone/>
            </a:pPr>
            <a:r>
              <a:rPr lang="en-US" altLang="zh-CN" sz="1800" dirty="0">
                <a:effectLst/>
                <a:latin typeface="宋体" panose="02010600030101010101" pitchFamily="2" charset="-122"/>
                <a:ea typeface="Times New Roman" panose="02020603050405020304" pitchFamily="18" charset="0"/>
                <a:cs typeface="宋体" panose="02010600030101010101" pitchFamily="2" charset="-122"/>
              </a:rPr>
              <a:t> </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分析台虎钳的构造及工作原理</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确定台虎钳上都有哪些零部件，如表所示。</a:t>
            </a:r>
            <a:endParaRPr lang="zh-CN" altLang="en-US" dirty="0"/>
          </a:p>
        </p:txBody>
      </p:sp>
    </p:spTree>
    <p:extLst>
      <p:ext uri="{BB962C8B-B14F-4D97-AF65-F5344CB8AC3E}">
        <p14:creationId xmlns:p14="http://schemas.microsoft.com/office/powerpoint/2010/main" val="8186276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6BC4F-A6E9-6E09-AADD-95A2920F465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C0764C6-0527-8FF9-8A8A-AF28C1EC49D5}"/>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7C7333C2-2202-FA71-FFB8-674BD381DDD4}"/>
              </a:ext>
            </a:extLst>
          </p:cNvPr>
          <p:cNvSpPr txBox="1"/>
          <p:nvPr/>
        </p:nvSpPr>
        <p:spPr>
          <a:xfrm>
            <a:off x="67733" y="676028"/>
            <a:ext cx="2057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F724200E-3496-98A3-F34F-58C50FAC8892}"/>
              </a:ext>
            </a:extLst>
          </p:cNvPr>
          <p:cNvSpPr txBox="1"/>
          <p:nvPr/>
        </p:nvSpPr>
        <p:spPr>
          <a:xfrm>
            <a:off x="67733" y="980828"/>
            <a:ext cx="1735667"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0C420856-157D-EE5B-77D7-06E29F1ACCA1}"/>
              </a:ext>
            </a:extLst>
          </p:cNvPr>
          <p:cNvSpPr txBox="1"/>
          <p:nvPr/>
        </p:nvSpPr>
        <p:spPr>
          <a:xfrm>
            <a:off x="364066" y="1405340"/>
            <a:ext cx="5494867" cy="646331"/>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本任务是需要为六角螺母</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内螺纹攻丝，内螺纹为通螺纹，用</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M12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丝锥进行攻螺纹加工。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5B1025BD-0941-8198-4627-893931C42FEE}"/>
              </a:ext>
            </a:extLst>
          </p:cNvPr>
          <p:cNvSpPr txBox="1"/>
          <p:nvPr/>
        </p:nvSpPr>
        <p:spPr>
          <a:xfrm>
            <a:off x="76200" y="1895227"/>
            <a:ext cx="2048933"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攻螺纹步骤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3F109E6D-DDFE-827B-2EBD-29CE4DB48CB3}"/>
              </a:ext>
            </a:extLst>
          </p:cNvPr>
          <p:cNvSpPr txBox="1"/>
          <p:nvPr/>
        </p:nvSpPr>
        <p:spPr>
          <a:xfrm>
            <a:off x="364066" y="2243120"/>
            <a:ext cx="5494867" cy="3416320"/>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）检查钻孔后的六角螺母半成品，是否符合攻螺纹的条件。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）进行台钻的检查和调整，正确安装锪钻。</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）准确安装、固定工件。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）为通孔两端进行锪孔倒角。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）准确固定工件。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）安装头锥。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）进行起攻操作，并检查丝锥的垂直度。</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）进行头锥攻螺纹。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）安装二锥、三锥。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）进行二锥、三锥攻螺纹。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）检查螺纹质量。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a:extLst>
              <a:ext uri="{FF2B5EF4-FFF2-40B4-BE49-F238E27FC236}">
                <a16:creationId xmlns:a16="http://schemas.microsoft.com/office/drawing/2014/main" id="{52E3E840-401A-9A7E-350E-CBE9947A1CF4}"/>
              </a:ext>
            </a:extLst>
          </p:cNvPr>
          <p:cNvSpPr txBox="1"/>
          <p:nvPr/>
        </p:nvSpPr>
        <p:spPr>
          <a:xfrm>
            <a:off x="143933" y="5511927"/>
            <a:ext cx="4241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制定六角螺母攻螺纹的工作计划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a:extLst>
              <a:ext uri="{FF2B5EF4-FFF2-40B4-BE49-F238E27FC236}">
                <a16:creationId xmlns:a16="http://schemas.microsoft.com/office/drawing/2014/main" id="{DEFB7712-FEE9-FC79-00CD-0256B3FF1582}"/>
              </a:ext>
            </a:extLst>
          </p:cNvPr>
          <p:cNvPicPr>
            <a:picLocks noChangeAspect="1"/>
          </p:cNvPicPr>
          <p:nvPr/>
        </p:nvPicPr>
        <p:blipFill>
          <a:blip r:embed="rId2"/>
          <a:stretch>
            <a:fillRect/>
          </a:stretch>
        </p:blipFill>
        <p:spPr>
          <a:xfrm>
            <a:off x="6152285" y="831165"/>
            <a:ext cx="5895782" cy="5970714"/>
          </a:xfrm>
          <a:prstGeom prst="rect">
            <a:avLst/>
          </a:prstGeom>
        </p:spPr>
      </p:pic>
    </p:spTree>
    <p:extLst>
      <p:ext uri="{BB962C8B-B14F-4D97-AF65-F5344CB8AC3E}">
        <p14:creationId xmlns:p14="http://schemas.microsoft.com/office/powerpoint/2010/main" val="16447679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70FBE-F8EE-7565-E9EA-A85C4BBA2AE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51BAB6B-40DD-E07D-03B7-0C28D04AF0E7}"/>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898B2FCC-5A6E-35C5-6527-6325A9B3CC58}"/>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7C1CE811-AA1E-2C04-7104-59C83CCF52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88F89EBD-5711-619B-FC0D-A7FCFAE58BF2}"/>
              </a:ext>
            </a:extLst>
          </p:cNvPr>
          <p:cNvSpPr txBox="1"/>
          <p:nvPr/>
        </p:nvSpPr>
        <p:spPr>
          <a:xfrm>
            <a:off x="76200" y="1256057"/>
            <a:ext cx="23368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2DB16173-2053-A3D7-6D3F-F62725C7E641}"/>
              </a:ext>
            </a:extLst>
          </p:cNvPr>
          <p:cNvPicPr>
            <a:picLocks noChangeAspect="1"/>
          </p:cNvPicPr>
          <p:nvPr/>
        </p:nvPicPr>
        <p:blipFill>
          <a:blip r:embed="rId4"/>
          <a:stretch>
            <a:fillRect/>
          </a:stretch>
        </p:blipFill>
        <p:spPr>
          <a:xfrm>
            <a:off x="846667" y="1698935"/>
            <a:ext cx="4542839" cy="5260613"/>
          </a:xfrm>
          <a:prstGeom prst="rect">
            <a:avLst/>
          </a:prstGeom>
        </p:spPr>
      </p:pic>
      <p:sp>
        <p:nvSpPr>
          <p:cNvPr id="9" name="文本框 8">
            <a:extLst>
              <a:ext uri="{FF2B5EF4-FFF2-40B4-BE49-F238E27FC236}">
                <a16:creationId xmlns:a16="http://schemas.microsoft.com/office/drawing/2014/main" id="{AC1D2026-F66D-2D51-DBCF-9E817DD88A59}"/>
              </a:ext>
            </a:extLst>
          </p:cNvPr>
          <p:cNvSpPr txBox="1"/>
          <p:nvPr/>
        </p:nvSpPr>
        <p:spPr>
          <a:xfrm>
            <a:off x="5875867" y="1256057"/>
            <a:ext cx="28702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EF23D7B0-E48B-5C01-BD28-655FBC6DADAD}"/>
              </a:ext>
            </a:extLst>
          </p:cNvPr>
          <p:cNvPicPr>
            <a:picLocks noChangeAspect="1"/>
          </p:cNvPicPr>
          <p:nvPr/>
        </p:nvPicPr>
        <p:blipFill>
          <a:blip r:embed="rId5"/>
          <a:stretch>
            <a:fillRect/>
          </a:stretch>
        </p:blipFill>
        <p:spPr>
          <a:xfrm>
            <a:off x="6891868" y="1698934"/>
            <a:ext cx="4551922" cy="5260613"/>
          </a:xfrm>
          <a:prstGeom prst="rect">
            <a:avLst/>
          </a:prstGeom>
        </p:spPr>
      </p:pic>
    </p:spTree>
    <p:extLst>
      <p:ext uri="{BB962C8B-B14F-4D97-AF65-F5344CB8AC3E}">
        <p14:creationId xmlns:p14="http://schemas.microsoft.com/office/powerpoint/2010/main" val="4082312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FC83A-6409-F963-DAE0-4CE5F6434A4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FF3D36C-B812-27F3-5E5A-BCBA6E4AF57E}"/>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C8A31253-7C2F-94E7-3D70-4B53D0DB899D}"/>
              </a:ext>
            </a:extLst>
          </p:cNvPr>
          <p:cNvSpPr txBox="1"/>
          <p:nvPr/>
        </p:nvSpPr>
        <p:spPr>
          <a:xfrm>
            <a:off x="67734" y="701428"/>
            <a:ext cx="23452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6AB1F05A-4889-ADD8-050B-A56C6C384406}"/>
              </a:ext>
            </a:extLst>
          </p:cNvPr>
          <p:cNvPicPr>
            <a:picLocks noChangeAspect="1"/>
          </p:cNvPicPr>
          <p:nvPr/>
        </p:nvPicPr>
        <p:blipFill>
          <a:blip r:embed="rId2"/>
          <a:stretch>
            <a:fillRect/>
          </a:stretch>
        </p:blipFill>
        <p:spPr>
          <a:xfrm>
            <a:off x="1154638" y="1144306"/>
            <a:ext cx="3817951" cy="5713694"/>
          </a:xfrm>
          <a:prstGeom prst="rect">
            <a:avLst/>
          </a:prstGeom>
        </p:spPr>
      </p:pic>
      <p:sp>
        <p:nvSpPr>
          <p:cNvPr id="7" name="文本框 6">
            <a:extLst>
              <a:ext uri="{FF2B5EF4-FFF2-40B4-BE49-F238E27FC236}">
                <a16:creationId xmlns:a16="http://schemas.microsoft.com/office/drawing/2014/main" id="{E6C4ED68-B940-8D0D-969F-3B85778F0150}"/>
              </a:ext>
            </a:extLst>
          </p:cNvPr>
          <p:cNvSpPr txBox="1"/>
          <p:nvPr/>
        </p:nvSpPr>
        <p:spPr>
          <a:xfrm>
            <a:off x="6059493" y="701428"/>
            <a:ext cx="23876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6A33452A-DF92-A434-0356-4EE25A5D2A9C}"/>
              </a:ext>
            </a:extLst>
          </p:cNvPr>
          <p:cNvPicPr>
            <a:picLocks noChangeAspect="1"/>
          </p:cNvPicPr>
          <p:nvPr/>
        </p:nvPicPr>
        <p:blipFill>
          <a:blip r:embed="rId3"/>
          <a:stretch>
            <a:fillRect/>
          </a:stretch>
        </p:blipFill>
        <p:spPr>
          <a:xfrm>
            <a:off x="6718689" y="1144306"/>
            <a:ext cx="5004579" cy="5850240"/>
          </a:xfrm>
          <a:prstGeom prst="rect">
            <a:avLst/>
          </a:prstGeom>
        </p:spPr>
      </p:pic>
    </p:spTree>
    <p:extLst>
      <p:ext uri="{BB962C8B-B14F-4D97-AF65-F5344CB8AC3E}">
        <p14:creationId xmlns:p14="http://schemas.microsoft.com/office/powerpoint/2010/main" val="19390523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FA6E4-AEDF-7E4B-2E11-B190B43D1B5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93449F9-CC92-EE42-BC81-B347F68D0948}"/>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D3FE392A-021C-12AD-E0C5-49C16D053F62}"/>
              </a:ext>
            </a:extLst>
          </p:cNvPr>
          <p:cNvSpPr txBox="1"/>
          <p:nvPr/>
        </p:nvSpPr>
        <p:spPr>
          <a:xfrm>
            <a:off x="1057616" y="1529274"/>
            <a:ext cx="2633851" cy="1015663"/>
          </a:xfrm>
          <a:prstGeom prst="rect">
            <a:avLst/>
          </a:prstGeom>
          <a:noFill/>
        </p:spPr>
        <p:txBody>
          <a:bodyPr wrap="square">
            <a:spAutoFit/>
          </a:bodyPr>
          <a:lstStyle/>
          <a:p>
            <a:r>
              <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rPr>
              <a:t>私人定制板牙</a:t>
            </a:r>
          </a:p>
          <a:p>
            <a:endPar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endParaRPr>
          </a:p>
          <a:p>
            <a:endParaRPr lang="zh-CN" altLang="zh-CN" sz="2000" b="1" dirty="0">
              <a:ln w="9525" cap="rnd" cmpd="sng" algn="ctr">
                <a:solidFill>
                  <a:srgbClr val="000000"/>
                </a:solidFill>
                <a:prstDash val="solid"/>
                <a:bevel/>
              </a:ln>
              <a:solidFill>
                <a:srgbClr val="000000"/>
              </a:solidFill>
              <a:latin typeface="宋体" panose="02010600030101010101" pitchFamily="2" charset="-122"/>
              <a:ea typeface="宋体" panose="02010600030101010101" pitchFamily="2" charset="-122"/>
            </a:endParaRPr>
          </a:p>
        </p:txBody>
      </p:sp>
      <p:pic>
        <p:nvPicPr>
          <p:cNvPr id="4" name="图形 3" descr="带齿轮的头部">
            <a:extLst>
              <a:ext uri="{FF2B5EF4-FFF2-40B4-BE49-F238E27FC236}">
                <a16:creationId xmlns:a16="http://schemas.microsoft.com/office/drawing/2014/main" id="{C5A33689-B7B1-990C-0821-26FBE406D5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7266" y="1455635"/>
            <a:ext cx="490349" cy="467536"/>
          </a:xfrm>
          <a:prstGeom prst="rect">
            <a:avLst/>
          </a:prstGeom>
        </p:spPr>
      </p:pic>
      <p:sp>
        <p:nvSpPr>
          <p:cNvPr id="6" name="文本框 5">
            <a:extLst>
              <a:ext uri="{FF2B5EF4-FFF2-40B4-BE49-F238E27FC236}">
                <a16:creationId xmlns:a16="http://schemas.microsoft.com/office/drawing/2014/main" id="{A88AB370-EE7C-FCCE-D00F-C03B7A7E25B2}"/>
              </a:ext>
            </a:extLst>
          </p:cNvPr>
          <p:cNvSpPr txBox="1"/>
          <p:nvPr/>
        </p:nvSpPr>
        <p:spPr>
          <a:xfrm>
            <a:off x="926332" y="4120383"/>
            <a:ext cx="2159815"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【任务目标】</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7" name="图形 6" descr="灯泡和齿轮">
            <a:extLst>
              <a:ext uri="{FF2B5EF4-FFF2-40B4-BE49-F238E27FC236}">
                <a16:creationId xmlns:a16="http://schemas.microsoft.com/office/drawing/2014/main" id="{857EE63C-F799-9313-53C3-F067D88A47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6069" y="4039494"/>
            <a:ext cx="511874" cy="488154"/>
          </a:xfrm>
          <a:prstGeom prst="rect">
            <a:avLst/>
          </a:prstGeom>
        </p:spPr>
      </p:pic>
      <p:sp>
        <p:nvSpPr>
          <p:cNvPr id="8" name="文本框 7">
            <a:extLst>
              <a:ext uri="{FF2B5EF4-FFF2-40B4-BE49-F238E27FC236}">
                <a16:creationId xmlns:a16="http://schemas.microsoft.com/office/drawing/2014/main" id="{7F487769-8403-B399-6B05-10433E4E0783}"/>
              </a:ext>
            </a:extLst>
          </p:cNvPr>
          <p:cNvSpPr txBox="1"/>
          <p:nvPr/>
        </p:nvSpPr>
        <p:spPr>
          <a:xfrm>
            <a:off x="7319740" y="4153927"/>
            <a:ext cx="1934176" cy="481863"/>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【任务解析】</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9" name="图形 8" descr="研究">
            <a:extLst>
              <a:ext uri="{FF2B5EF4-FFF2-40B4-BE49-F238E27FC236}">
                <a16:creationId xmlns:a16="http://schemas.microsoft.com/office/drawing/2014/main" id="{081E3168-EB91-B6CC-6DAF-0A4192B2D89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40792" y="4128261"/>
            <a:ext cx="481863" cy="481863"/>
          </a:xfrm>
          <a:prstGeom prst="rect">
            <a:avLst/>
          </a:prstGeom>
        </p:spPr>
      </p:pic>
      <p:sp>
        <p:nvSpPr>
          <p:cNvPr id="10" name="文本框 9">
            <a:extLst>
              <a:ext uri="{FF2B5EF4-FFF2-40B4-BE49-F238E27FC236}">
                <a16:creationId xmlns:a16="http://schemas.microsoft.com/office/drawing/2014/main" id="{AAE80C53-A36D-E0BD-B2C1-F26C84BCE2A6}"/>
              </a:ext>
            </a:extLst>
          </p:cNvPr>
          <p:cNvSpPr txBox="1"/>
          <p:nvPr/>
        </p:nvSpPr>
        <p:spPr>
          <a:xfrm>
            <a:off x="477962" y="4597150"/>
            <a:ext cx="3636792" cy="1200329"/>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1.能够详细阐述套螺纹的基本原理；</a:t>
            </a:r>
          </a:p>
          <a:p>
            <a:r>
              <a:rPr lang="zh-CN" altLang="zh-CN" dirty="0">
                <a:latin typeface="宋体" panose="02010600030101010101" pitchFamily="2" charset="-122"/>
                <a:ea typeface="宋体" panose="02010600030101010101" pitchFamily="2" charset="-122"/>
              </a:rPr>
              <a:t>2.能够描述套螺纹工具的基本构造；</a:t>
            </a:r>
          </a:p>
          <a:p>
            <a:r>
              <a:rPr lang="zh-CN" altLang="zh-CN" dirty="0">
                <a:latin typeface="宋体" panose="02010600030101010101" pitchFamily="2" charset="-122"/>
                <a:ea typeface="宋体" panose="02010600030101010101" pitchFamily="2" charset="-122"/>
              </a:rPr>
              <a:t>3.能够熟练使用套螺纹工具的能力；</a:t>
            </a:r>
          </a:p>
          <a:p>
            <a:r>
              <a:rPr lang="zh-CN" altLang="zh-CN" dirty="0">
                <a:latin typeface="宋体" panose="02010600030101010101" pitchFamily="2" charset="-122"/>
                <a:ea typeface="宋体" panose="02010600030101010101" pitchFamily="2" charset="-122"/>
              </a:rPr>
              <a:t>4.能够正确解析套螺纹操作的能力。</a:t>
            </a:r>
          </a:p>
        </p:txBody>
      </p:sp>
      <p:sp>
        <p:nvSpPr>
          <p:cNvPr id="12" name="文本框 11">
            <a:extLst>
              <a:ext uri="{FF2B5EF4-FFF2-40B4-BE49-F238E27FC236}">
                <a16:creationId xmlns:a16="http://schemas.microsoft.com/office/drawing/2014/main" id="{5E474901-C408-0FC8-EBCA-2584B0901DF4}"/>
              </a:ext>
            </a:extLst>
          </p:cNvPr>
          <p:cNvSpPr txBox="1"/>
          <p:nvPr/>
        </p:nvSpPr>
        <p:spPr>
          <a:xfrm>
            <a:off x="6832040" y="4635790"/>
            <a:ext cx="5131359" cy="1754326"/>
          </a:xfrm>
          <a:prstGeom prst="rect">
            <a:avLst/>
          </a:prstGeom>
          <a:noFill/>
        </p:spPr>
        <p:txBody>
          <a:bodyPr wrap="square">
            <a:spAutoFit/>
          </a:bodyPr>
          <a:lstStyle/>
          <a:p>
            <a:r>
              <a:rPr lang="zh-CN" altLang="zh-CN" dirty="0">
                <a:latin typeface="宋体" panose="02010600030101010101" pitchFamily="2" charset="-122"/>
                <a:ea typeface="宋体" panose="02010600030101010101" pitchFamily="2" charset="-122"/>
              </a:rPr>
              <a:t>1.根据螺杆加工图，分析攻螺纹步骤。</a:t>
            </a:r>
          </a:p>
          <a:p>
            <a:r>
              <a:rPr lang="zh-CN" altLang="zh-CN" dirty="0">
                <a:latin typeface="宋体" panose="02010600030101010101" pitchFamily="2" charset="-122"/>
                <a:ea typeface="宋体" panose="02010600030101010101" pitchFamily="2" charset="-122"/>
              </a:rPr>
              <a:t>2.掌握套螺纹底孔直径的确定方法。</a:t>
            </a:r>
          </a:p>
          <a:p>
            <a:r>
              <a:rPr lang="zh-CN" altLang="zh-CN" dirty="0">
                <a:latin typeface="宋体" panose="02010600030101010101" pitchFamily="2" charset="-122"/>
                <a:ea typeface="宋体" panose="02010600030101010101" pitchFamily="2" charset="-122"/>
              </a:rPr>
              <a:t>3.掌握套螺纹的动作要领的操作方法。</a:t>
            </a:r>
          </a:p>
          <a:p>
            <a:r>
              <a:rPr lang="zh-CN" altLang="zh-CN" dirty="0">
                <a:latin typeface="宋体" panose="02010600030101010101" pitchFamily="2" charset="-122"/>
                <a:ea typeface="宋体" panose="02010600030101010101" pitchFamily="2" charset="-122"/>
              </a:rPr>
              <a:t>4.根据图纸正确进行套螺纹加工。</a:t>
            </a:r>
          </a:p>
          <a:p>
            <a:r>
              <a:rPr lang="zh-CN" altLang="zh-CN" dirty="0">
                <a:latin typeface="宋体" panose="02010600030101010101" pitchFamily="2" charset="-122"/>
                <a:ea typeface="宋体" panose="02010600030101010101" pitchFamily="2" charset="-122"/>
              </a:rPr>
              <a:t>5.能正确分析套螺纹时出现的问题，做到安全、文明生产。</a:t>
            </a:r>
          </a:p>
        </p:txBody>
      </p:sp>
      <p:sp>
        <p:nvSpPr>
          <p:cNvPr id="13" name="文本框 12">
            <a:extLst>
              <a:ext uri="{FF2B5EF4-FFF2-40B4-BE49-F238E27FC236}">
                <a16:creationId xmlns:a16="http://schemas.microsoft.com/office/drawing/2014/main" id="{47699EEF-091F-3320-E222-82A4236F6150}"/>
              </a:ext>
            </a:extLst>
          </p:cNvPr>
          <p:cNvSpPr txBox="1"/>
          <p:nvPr/>
        </p:nvSpPr>
        <p:spPr>
          <a:xfrm>
            <a:off x="364067" y="737574"/>
            <a:ext cx="4114800" cy="637675"/>
          </a:xfrm>
          <a:prstGeom prst="rect">
            <a:avLst/>
          </a:prstGeom>
          <a:noFill/>
        </p:spPr>
        <p:txBody>
          <a:bodyPr wrap="square">
            <a:spAutoFit/>
          </a:bodyPr>
          <a:lstStyle/>
          <a:p>
            <a:pPr>
              <a:lnSpc>
                <a:spcPct val="150000"/>
              </a:lnSpc>
            </a:pP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任务</a:t>
            </a: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8 </a:t>
            </a:r>
            <a:r>
              <a:rPr lang="zh-CN"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螺杆套螺纹</a:t>
            </a:r>
          </a:p>
        </p:txBody>
      </p:sp>
      <p:pic>
        <p:nvPicPr>
          <p:cNvPr id="5" name="图片 4">
            <a:extLst>
              <a:ext uri="{FF2B5EF4-FFF2-40B4-BE49-F238E27FC236}">
                <a16:creationId xmlns:a16="http://schemas.microsoft.com/office/drawing/2014/main" id="{D673CEC4-3F1B-0E65-E18D-5B79538D46BC}"/>
              </a:ext>
            </a:extLst>
          </p:cNvPr>
          <p:cNvPicPr>
            <a:picLocks noChangeAspect="1"/>
          </p:cNvPicPr>
          <p:nvPr/>
        </p:nvPicPr>
        <p:blipFill>
          <a:blip r:embed="rId8"/>
          <a:stretch>
            <a:fillRect/>
          </a:stretch>
        </p:blipFill>
        <p:spPr>
          <a:xfrm>
            <a:off x="8026399" y="290768"/>
            <a:ext cx="3937000" cy="3674128"/>
          </a:xfrm>
          <a:prstGeom prst="rect">
            <a:avLst/>
          </a:prstGeom>
        </p:spPr>
      </p:pic>
      <p:sp>
        <p:nvSpPr>
          <p:cNvPr id="14" name="文本框 13">
            <a:extLst>
              <a:ext uri="{FF2B5EF4-FFF2-40B4-BE49-F238E27FC236}">
                <a16:creationId xmlns:a16="http://schemas.microsoft.com/office/drawing/2014/main" id="{C56B75D4-DA6F-2ABE-662C-8736BC76942E}"/>
              </a:ext>
            </a:extLst>
          </p:cNvPr>
          <p:cNvSpPr txBox="1"/>
          <p:nvPr/>
        </p:nvSpPr>
        <p:spPr>
          <a:xfrm>
            <a:off x="477962" y="1933571"/>
            <a:ext cx="7548437" cy="2031325"/>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随着螺纹加工技术的不断发展，成形螺纹的表面质量不断提高。螺纹工具质量才能以其高精度与长寿命来满足加工的要求。可以根据加工的不同特殊要求定制专用板牙，如图所示，板牙</a:t>
            </a:r>
            <a:r>
              <a:rPr lang="zh-CN" altLang="zh-CN" sz="1800" dirty="0">
                <a:effectLst/>
                <a:ea typeface="Times New Roman" panose="02020603050405020304" pitchFamily="18" charset="0"/>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对于工件无法拆卸的状况下可以实现二次套丝或者清理已加工好的螺纹；板牙</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为切线式可调板牙；板牙</a:t>
            </a:r>
            <a:r>
              <a:rPr lang="zh-CN" altLang="zh-CN" sz="1800" dirty="0">
                <a:effectLst/>
                <a:ea typeface="Times New Roman" panose="02020603050405020304" pitchFamily="18" charset="0"/>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为特殊双面钟形板牙，放置在中间部位可以实现两端螺纹同步加工；板牙</a:t>
            </a:r>
            <a:r>
              <a:rPr lang="zh-CN" altLang="zh-CN" sz="1800" dirty="0">
                <a:effectLst/>
                <a:ea typeface="Times New Roman" panose="02020603050405020304" pitchFamily="18" charset="0"/>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具有特殊形状的前端工作部位，保证了刀具空间极具限制的加工得以实现。</a:t>
            </a:r>
            <a:endParaRPr lang="zh-CN" altLang="en-US" dirty="0"/>
          </a:p>
        </p:txBody>
      </p:sp>
      <p:pic>
        <p:nvPicPr>
          <p:cNvPr id="16" name="图片 15">
            <a:extLst>
              <a:ext uri="{FF2B5EF4-FFF2-40B4-BE49-F238E27FC236}">
                <a16:creationId xmlns:a16="http://schemas.microsoft.com/office/drawing/2014/main" id="{0DEA6C56-B60E-BD8A-330D-69495D1E96F2}"/>
              </a:ext>
            </a:extLst>
          </p:cNvPr>
          <p:cNvPicPr>
            <a:picLocks noChangeAspect="1"/>
          </p:cNvPicPr>
          <p:nvPr/>
        </p:nvPicPr>
        <p:blipFill>
          <a:blip r:embed="rId9"/>
          <a:stretch>
            <a:fillRect/>
          </a:stretch>
        </p:blipFill>
        <p:spPr>
          <a:xfrm>
            <a:off x="4770579" y="4102575"/>
            <a:ext cx="1609759" cy="2605352"/>
          </a:xfrm>
          <a:prstGeom prst="rect">
            <a:avLst/>
          </a:prstGeom>
        </p:spPr>
      </p:pic>
    </p:spTree>
    <p:extLst>
      <p:ext uri="{BB962C8B-B14F-4D97-AF65-F5344CB8AC3E}">
        <p14:creationId xmlns:p14="http://schemas.microsoft.com/office/powerpoint/2010/main" val="17779728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3C707-328D-10C4-AF00-3D66FEACF93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30B660A-7F31-1025-F524-7E52EA50C2FD}"/>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2C094006-0204-EA0A-D5DB-1AAE3051A073}"/>
              </a:ext>
            </a:extLst>
          </p:cNvPr>
          <p:cNvSpPr txBox="1"/>
          <p:nvPr/>
        </p:nvSpPr>
        <p:spPr>
          <a:xfrm>
            <a:off x="1024467" y="862420"/>
            <a:ext cx="1934176" cy="495585"/>
          </a:xfrm>
          <a:prstGeom prst="rect">
            <a:avLst/>
          </a:prstGeom>
          <a:noFill/>
        </p:spPr>
        <p:txBody>
          <a:bodyPr wrap="square" rtlCol="0">
            <a:spAutoFit/>
          </a:bodyPr>
          <a:lstStyle/>
          <a:p>
            <a:pPr>
              <a:lnSpc>
                <a:spcPct val="150000"/>
              </a:lnSpc>
              <a:buNone/>
            </a:pPr>
            <a:r>
              <a:rPr lang="zh-CN" altLang="zh-CN" sz="2000" b="1" dirty="0">
                <a:latin typeface="Times New Roman" panose="02020603050405020304" pitchFamily="18" charset="0"/>
                <a:ea typeface="宋体" panose="02010600030101010101" pitchFamily="2" charset="-122"/>
                <a:cs typeface="Times New Roman" panose="02020603050405020304" pitchFamily="18" charset="0"/>
              </a:rPr>
              <a:t>【相关知识】</a:t>
            </a:r>
          </a:p>
        </p:txBody>
      </p:sp>
      <p:pic>
        <p:nvPicPr>
          <p:cNvPr id="4" name="图形 3" descr="书籍">
            <a:extLst>
              <a:ext uri="{FF2B5EF4-FFF2-40B4-BE49-F238E27FC236}">
                <a16:creationId xmlns:a16="http://schemas.microsoft.com/office/drawing/2014/main" id="{A7C67A24-7920-047D-EFBD-B767E92B88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2600" y="831165"/>
            <a:ext cx="541867" cy="526840"/>
          </a:xfrm>
          <a:prstGeom prst="rect">
            <a:avLst/>
          </a:prstGeom>
        </p:spPr>
      </p:pic>
      <p:sp>
        <p:nvSpPr>
          <p:cNvPr id="6" name="文本框 5">
            <a:extLst>
              <a:ext uri="{FF2B5EF4-FFF2-40B4-BE49-F238E27FC236}">
                <a16:creationId xmlns:a16="http://schemas.microsoft.com/office/drawing/2014/main" id="{1A7D4508-FFAB-7027-4AC8-92F1D18E23ED}"/>
              </a:ext>
            </a:extLst>
          </p:cNvPr>
          <p:cNvSpPr txBox="1"/>
          <p:nvPr/>
        </p:nvSpPr>
        <p:spPr>
          <a:xfrm>
            <a:off x="67733" y="1256057"/>
            <a:ext cx="2218267"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一、套螺纹工具</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BE8FC216-DE02-6ADB-CED6-46044CAA1BE3}"/>
              </a:ext>
            </a:extLst>
          </p:cNvPr>
          <p:cNvSpPr txBox="1"/>
          <p:nvPr/>
        </p:nvSpPr>
        <p:spPr>
          <a:xfrm>
            <a:off x="84666" y="1555270"/>
            <a:ext cx="13377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板牙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11AB2087-AA58-EE4A-3EA7-7E2EA40213F6}"/>
              </a:ext>
            </a:extLst>
          </p:cNvPr>
          <p:cNvSpPr txBox="1"/>
          <p:nvPr/>
        </p:nvSpPr>
        <p:spPr>
          <a:xfrm>
            <a:off x="67733" y="1854483"/>
            <a:ext cx="19050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）圆板牙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20B607B5-FD74-F666-077C-A0E22E5D4FB9}"/>
              </a:ext>
            </a:extLst>
          </p:cNvPr>
          <p:cNvSpPr txBox="1"/>
          <p:nvPr/>
        </p:nvSpPr>
        <p:spPr>
          <a:xfrm>
            <a:off x="364066" y="2207788"/>
            <a:ext cx="3497305" cy="1477328"/>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圆板牙是加工外螺纹的工具，由切削部分、校准部分和排屑孔组成。其外形像一个圆螺母，上面钻有几个排屑孔（一般</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个孔，螺纹直径大则孔多）形成刀刃。</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a:extLst>
              <a:ext uri="{FF2B5EF4-FFF2-40B4-BE49-F238E27FC236}">
                <a16:creationId xmlns:a16="http://schemas.microsoft.com/office/drawing/2014/main" id="{DC159F2F-741F-361D-28D7-203C718129E4}"/>
              </a:ext>
            </a:extLst>
          </p:cNvPr>
          <p:cNvPicPr>
            <a:picLocks noChangeAspect="1"/>
          </p:cNvPicPr>
          <p:nvPr/>
        </p:nvPicPr>
        <p:blipFill>
          <a:blip r:embed="rId4"/>
          <a:stretch>
            <a:fillRect/>
          </a:stretch>
        </p:blipFill>
        <p:spPr>
          <a:xfrm>
            <a:off x="3937000" y="1626434"/>
            <a:ext cx="2328333" cy="2054138"/>
          </a:xfrm>
          <a:prstGeom prst="rect">
            <a:avLst/>
          </a:prstGeom>
        </p:spPr>
      </p:pic>
      <p:sp>
        <p:nvSpPr>
          <p:cNvPr id="15" name="文本框 14">
            <a:extLst>
              <a:ext uri="{FF2B5EF4-FFF2-40B4-BE49-F238E27FC236}">
                <a16:creationId xmlns:a16="http://schemas.microsoft.com/office/drawing/2014/main" id="{3DD9B5E8-7732-818E-E326-1BC6B177D292}"/>
              </a:ext>
            </a:extLst>
          </p:cNvPr>
          <p:cNvSpPr txBox="1"/>
          <p:nvPr/>
        </p:nvSpPr>
        <p:spPr>
          <a:xfrm>
            <a:off x="84666" y="3523107"/>
            <a:ext cx="2396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）管螺纹板牙</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a:extLst>
              <a:ext uri="{FF2B5EF4-FFF2-40B4-BE49-F238E27FC236}">
                <a16:creationId xmlns:a16="http://schemas.microsoft.com/office/drawing/2014/main" id="{2DBADD28-AD80-D844-79AF-8AA27B604A65}"/>
              </a:ext>
            </a:extLst>
          </p:cNvPr>
          <p:cNvPicPr>
            <a:picLocks noChangeAspect="1"/>
          </p:cNvPicPr>
          <p:nvPr/>
        </p:nvPicPr>
        <p:blipFill>
          <a:blip r:embed="rId5"/>
          <a:stretch>
            <a:fillRect/>
          </a:stretch>
        </p:blipFill>
        <p:spPr>
          <a:xfrm>
            <a:off x="6392333" y="184834"/>
            <a:ext cx="5705281" cy="5194410"/>
          </a:xfrm>
          <a:prstGeom prst="rect">
            <a:avLst/>
          </a:prstGeom>
        </p:spPr>
      </p:pic>
      <p:sp>
        <p:nvSpPr>
          <p:cNvPr id="18" name="文本框 17">
            <a:extLst>
              <a:ext uri="{FF2B5EF4-FFF2-40B4-BE49-F238E27FC236}">
                <a16:creationId xmlns:a16="http://schemas.microsoft.com/office/drawing/2014/main" id="{B21709C1-6A38-2E39-1B06-60D22E9E238F}"/>
              </a:ext>
            </a:extLst>
          </p:cNvPr>
          <p:cNvSpPr txBox="1"/>
          <p:nvPr/>
        </p:nvSpPr>
        <p:spPr>
          <a:xfrm>
            <a:off x="120422" y="3810794"/>
            <a:ext cx="18711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板牙铰杠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a:extLst>
              <a:ext uri="{FF2B5EF4-FFF2-40B4-BE49-F238E27FC236}">
                <a16:creationId xmlns:a16="http://schemas.microsoft.com/office/drawing/2014/main" id="{8F99E154-9AD8-A056-06CD-22955B55F008}"/>
              </a:ext>
            </a:extLst>
          </p:cNvPr>
          <p:cNvSpPr txBox="1"/>
          <p:nvPr/>
        </p:nvSpPr>
        <p:spPr>
          <a:xfrm>
            <a:off x="0" y="5601943"/>
            <a:ext cx="3657600" cy="442878"/>
          </a:xfrm>
          <a:prstGeom prst="rect">
            <a:avLst/>
          </a:prstGeom>
          <a:noFill/>
        </p:spPr>
        <p:txBody>
          <a:bodyPr wrap="square">
            <a:spAutoFit/>
          </a:bodyPr>
          <a:lstStyle/>
          <a:p>
            <a:pPr indent="306070" algn="just">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二、套螺纹工艺及质量分析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a:extLst>
              <a:ext uri="{FF2B5EF4-FFF2-40B4-BE49-F238E27FC236}">
                <a16:creationId xmlns:a16="http://schemas.microsoft.com/office/drawing/2014/main" id="{A4455756-6B34-EE51-9FAD-7D1ED998E738}"/>
              </a:ext>
            </a:extLst>
          </p:cNvPr>
          <p:cNvSpPr txBox="1"/>
          <p:nvPr/>
        </p:nvSpPr>
        <p:spPr>
          <a:xfrm>
            <a:off x="0" y="5924650"/>
            <a:ext cx="3497305"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套螺纹前圆杆直径的确定</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a:extLst>
              <a:ext uri="{FF2B5EF4-FFF2-40B4-BE49-F238E27FC236}">
                <a16:creationId xmlns:a16="http://schemas.microsoft.com/office/drawing/2014/main" id="{26A3599B-D3AD-1E21-4ADB-C2043E537198}"/>
              </a:ext>
            </a:extLst>
          </p:cNvPr>
          <p:cNvPicPr>
            <a:picLocks noChangeAspect="1"/>
          </p:cNvPicPr>
          <p:nvPr/>
        </p:nvPicPr>
        <p:blipFill>
          <a:blip r:embed="rId6"/>
          <a:stretch>
            <a:fillRect/>
          </a:stretch>
        </p:blipFill>
        <p:spPr>
          <a:xfrm>
            <a:off x="2083723" y="3943340"/>
            <a:ext cx="2471343" cy="1691474"/>
          </a:xfrm>
          <a:prstGeom prst="rect">
            <a:avLst/>
          </a:prstGeom>
        </p:spPr>
      </p:pic>
      <mc:AlternateContent xmlns:mc="http://schemas.openxmlformats.org/markup-compatibility/2006" xmlns:a14="http://schemas.microsoft.com/office/drawing/2010/main">
        <mc:Choice Requires="a14">
          <p:sp>
            <p:nvSpPr>
              <p:cNvPr id="25" name="文本框 24">
                <a:extLst>
                  <a:ext uri="{FF2B5EF4-FFF2-40B4-BE49-F238E27FC236}">
                    <a16:creationId xmlns:a16="http://schemas.microsoft.com/office/drawing/2014/main" id="{FFAEFE90-9278-A687-B23C-64D556CDBF20}"/>
                  </a:ext>
                </a:extLst>
              </p:cNvPr>
              <p:cNvSpPr txBox="1"/>
              <p:nvPr/>
            </p:nvSpPr>
            <p:spPr>
              <a:xfrm>
                <a:off x="7095639" y="5376048"/>
                <a:ext cx="4732295" cy="1337546"/>
              </a:xfrm>
              <a:prstGeom prst="rect">
                <a:avLst/>
              </a:prstGeom>
              <a:noFill/>
            </p:spPr>
            <p:txBody>
              <a:bodyPr wrap="square">
                <a:spAutoFit/>
              </a:bodyPr>
              <a:lstStyle/>
              <a:p>
                <a:pPr algn="ctr">
                  <a:buNone/>
                </a:pPr>
                <a14:m>
                  <m:oMathPara xmlns:m="http://schemas.openxmlformats.org/officeDocument/2006/math">
                    <m:oMathParaPr>
                      <m:jc m:val="centerGroup"/>
                    </m:oMathParaPr>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𝑑</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杆</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𝑑</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−0.13</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𝑃</m:t>
                      </m:r>
                    </m:oMath>
                  </m:oMathPara>
                </a14:m>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式中</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  </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𝑑</m:t>
                        </m:r>
                      </m:e>
                      <m:sub>
                        <m:r>
                          <a:rPr lang="zh-CN" altLang="zh-CN" sz="1800">
                            <a:effectLst/>
                            <a:latin typeface="Cambria Math" panose="02040503050406030204" pitchFamily="18" charset="0"/>
                            <a:ea typeface="宋体" panose="02010600030101010101" pitchFamily="2" charset="-122"/>
                            <a:cs typeface="Times New Roman" panose="02020603050405020304" pitchFamily="18" charset="0"/>
                          </a:rPr>
                          <m:t>杆</m:t>
                        </m:r>
                      </m:sub>
                    </m:sSub>
                  </m:oMath>
                </a14:m>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套螺纹前圆杆直径，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            </a:t>
                </a:r>
                <a14:m>
                  <m:oMath xmlns:m="http://schemas.openxmlformats.org/officeDocument/2006/math">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𝑑</m:t>
                    </m:r>
                  </m:oMath>
                </a14:m>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外螺纹大径，</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en-US" altLang="zh-CN" sz="1800" i="1" dirty="0">
                    <a:effectLst/>
                    <a:latin typeface="Times New Roman" panose="02020603050405020304" pitchFamily="18" charset="0"/>
                    <a:ea typeface="宋体" panose="02010600030101010101" pitchFamily="2" charset="-122"/>
                    <a:cs typeface="宋体" panose="02010600030101010101" pitchFamily="2" charset="-122"/>
                  </a:rPr>
                  <a:t>            P</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螺距，</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25" name="文本框 24">
                <a:extLst>
                  <a:ext uri="{FF2B5EF4-FFF2-40B4-BE49-F238E27FC236}">
                    <a16:creationId xmlns:a16="http://schemas.microsoft.com/office/drawing/2014/main" id="{FFAEFE90-9278-A687-B23C-64D556CDBF20}"/>
                  </a:ext>
                </a:extLst>
              </p:cNvPr>
              <p:cNvSpPr txBox="1">
                <a:spLocks noRot="1" noChangeAspect="1" noMove="1" noResize="1" noEditPoints="1" noAdjustHandles="1" noChangeArrowheads="1" noChangeShapeType="1" noTextEdit="1"/>
              </p:cNvSpPr>
              <p:nvPr/>
            </p:nvSpPr>
            <p:spPr>
              <a:xfrm>
                <a:off x="7095639" y="5376048"/>
                <a:ext cx="4732295" cy="1337546"/>
              </a:xfrm>
              <a:prstGeom prst="rect">
                <a:avLst/>
              </a:prstGeom>
              <a:blipFill>
                <a:blip r:embed="rId7"/>
                <a:stretch>
                  <a:fillRect l="-1160" b="-68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229140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5BC5-A11C-986F-7C60-39FB7BA73A6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450F7FC-322C-B5B0-02B8-4F9A9C40E7E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pic>
        <p:nvPicPr>
          <p:cNvPr id="4" name="图片 3">
            <a:extLst>
              <a:ext uri="{FF2B5EF4-FFF2-40B4-BE49-F238E27FC236}">
                <a16:creationId xmlns:a16="http://schemas.microsoft.com/office/drawing/2014/main" id="{34B61CC5-3456-4BE6-1F9D-065526719BE0}"/>
              </a:ext>
            </a:extLst>
          </p:cNvPr>
          <p:cNvPicPr>
            <a:picLocks noChangeAspect="1"/>
          </p:cNvPicPr>
          <p:nvPr/>
        </p:nvPicPr>
        <p:blipFill>
          <a:blip r:embed="rId2"/>
          <a:stretch>
            <a:fillRect/>
          </a:stretch>
        </p:blipFill>
        <p:spPr>
          <a:xfrm>
            <a:off x="460756" y="932765"/>
            <a:ext cx="5276088" cy="5468112"/>
          </a:xfrm>
          <a:prstGeom prst="rect">
            <a:avLst/>
          </a:prstGeom>
        </p:spPr>
      </p:pic>
      <p:sp>
        <p:nvSpPr>
          <p:cNvPr id="6" name="文本框 5">
            <a:extLst>
              <a:ext uri="{FF2B5EF4-FFF2-40B4-BE49-F238E27FC236}">
                <a16:creationId xmlns:a16="http://schemas.microsoft.com/office/drawing/2014/main" id="{EEF48D53-F403-2DC7-7360-190913C75E02}"/>
              </a:ext>
            </a:extLst>
          </p:cNvPr>
          <p:cNvSpPr txBox="1"/>
          <p:nvPr/>
        </p:nvSpPr>
        <p:spPr>
          <a:xfrm>
            <a:off x="5901267" y="654339"/>
            <a:ext cx="2688844"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套螺纹步骤和方法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3E659947-2CF0-27F4-ABD4-CC12814DD387}"/>
              </a:ext>
            </a:extLst>
          </p:cNvPr>
          <p:cNvSpPr txBox="1"/>
          <p:nvPr/>
        </p:nvSpPr>
        <p:spPr>
          <a:xfrm>
            <a:off x="5833533" y="932765"/>
            <a:ext cx="2260600"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）圆杆倒角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C416063B-2B3C-1C3E-4E4D-ABCC7C4EB99A}"/>
              </a:ext>
            </a:extLst>
          </p:cNvPr>
          <p:cNvSpPr txBox="1"/>
          <p:nvPr/>
        </p:nvSpPr>
        <p:spPr>
          <a:xfrm>
            <a:off x="6096000" y="1343278"/>
            <a:ext cx="3048000"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杆端部加工成</a:t>
            </a:r>
            <a:r>
              <a:rPr lang="en-US" altLang="zh-CN" sz="1800" dirty="0">
                <a:effectLst/>
                <a:latin typeface="Times New Roman" panose="02020603050405020304" pitchFamily="18" charset="0"/>
                <a:ea typeface="宋体" panose="02010600030101010101" pitchFamily="2" charset="-122"/>
              </a:rPr>
              <a:t>15°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20°</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的倒角，使倒角小端直径小于螺纹小径。</a:t>
            </a:r>
            <a:endParaRPr lang="zh-CN" altLang="en-US" dirty="0"/>
          </a:p>
        </p:txBody>
      </p:sp>
      <p:pic>
        <p:nvPicPr>
          <p:cNvPr id="11" name="图片 10">
            <a:extLst>
              <a:ext uri="{FF2B5EF4-FFF2-40B4-BE49-F238E27FC236}">
                <a16:creationId xmlns:a16="http://schemas.microsoft.com/office/drawing/2014/main" id="{F8F1DADA-A7E3-6CE5-B2CE-708CF35E4140}"/>
              </a:ext>
            </a:extLst>
          </p:cNvPr>
          <p:cNvPicPr>
            <a:picLocks noChangeAspect="1"/>
          </p:cNvPicPr>
          <p:nvPr/>
        </p:nvPicPr>
        <p:blipFill>
          <a:blip r:embed="rId3"/>
          <a:stretch>
            <a:fillRect/>
          </a:stretch>
        </p:blipFill>
        <p:spPr>
          <a:xfrm>
            <a:off x="9271000" y="881965"/>
            <a:ext cx="2780017" cy="1292464"/>
          </a:xfrm>
          <a:prstGeom prst="rect">
            <a:avLst/>
          </a:prstGeom>
        </p:spPr>
      </p:pic>
      <p:sp>
        <p:nvSpPr>
          <p:cNvPr id="13" name="文本框 12">
            <a:extLst>
              <a:ext uri="{FF2B5EF4-FFF2-40B4-BE49-F238E27FC236}">
                <a16:creationId xmlns:a16="http://schemas.microsoft.com/office/drawing/2014/main" id="{1FB8B1E7-71F2-AC9C-277B-64E48F4376DD}"/>
              </a:ext>
            </a:extLst>
          </p:cNvPr>
          <p:cNvSpPr txBox="1"/>
          <p:nvPr/>
        </p:nvSpPr>
        <p:spPr>
          <a:xfrm>
            <a:off x="5867400" y="2164458"/>
            <a:ext cx="22267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）圆杆夹持</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a:extLst>
              <a:ext uri="{FF2B5EF4-FFF2-40B4-BE49-F238E27FC236}">
                <a16:creationId xmlns:a16="http://schemas.microsoft.com/office/drawing/2014/main" id="{6C6D99D9-A9A5-8359-6CDB-33A98AC4DF44}"/>
              </a:ext>
            </a:extLst>
          </p:cNvPr>
          <p:cNvSpPr txBox="1"/>
          <p:nvPr/>
        </p:nvSpPr>
        <p:spPr>
          <a:xfrm>
            <a:off x="5867400" y="2500294"/>
            <a:ext cx="2269067"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）套螺纹</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a:extLst>
              <a:ext uri="{FF2B5EF4-FFF2-40B4-BE49-F238E27FC236}">
                <a16:creationId xmlns:a16="http://schemas.microsoft.com/office/drawing/2014/main" id="{2E38F9F4-091F-0D68-8755-7C11249344BA}"/>
              </a:ext>
            </a:extLst>
          </p:cNvPr>
          <p:cNvPicPr>
            <a:picLocks noChangeAspect="1"/>
          </p:cNvPicPr>
          <p:nvPr/>
        </p:nvPicPr>
        <p:blipFill>
          <a:blip r:embed="rId4"/>
          <a:stretch>
            <a:fillRect/>
          </a:stretch>
        </p:blipFill>
        <p:spPr>
          <a:xfrm>
            <a:off x="7620000" y="2780820"/>
            <a:ext cx="2886451" cy="2063861"/>
          </a:xfrm>
          <a:prstGeom prst="rect">
            <a:avLst/>
          </a:prstGeom>
        </p:spPr>
      </p:pic>
      <p:sp>
        <p:nvSpPr>
          <p:cNvPr id="18" name="文本框 17">
            <a:extLst>
              <a:ext uri="{FF2B5EF4-FFF2-40B4-BE49-F238E27FC236}">
                <a16:creationId xmlns:a16="http://schemas.microsoft.com/office/drawing/2014/main" id="{21AE8DC9-B148-592B-9EB4-DA7B133F1220}"/>
              </a:ext>
            </a:extLst>
          </p:cNvPr>
          <p:cNvSpPr txBox="1"/>
          <p:nvPr/>
        </p:nvSpPr>
        <p:spPr>
          <a:xfrm>
            <a:off x="6223000" y="4844681"/>
            <a:ext cx="5828017" cy="1754326"/>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用一手手掌按住铰杠中部，沿圆杆轴线方向加压用力，另一手配合做顺时针旋转。动作要慢，压力要大，同时保证板牙端面与圆杆轴线垂直。在板牙切入圆杆</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圈之前及时校正；当板牙切入圆杆</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圈时，两手同时扳动平稳地转动铰杠，靠板牙螺纹自然旋进套螺纹。为了避免切屑过长，套螺纹过程中板牙应经常倒转。</a:t>
            </a:r>
            <a:endParaRPr lang="zh-CN" altLang="en-US" dirty="0"/>
          </a:p>
        </p:txBody>
      </p:sp>
    </p:spTree>
    <p:extLst>
      <p:ext uri="{BB962C8B-B14F-4D97-AF65-F5344CB8AC3E}">
        <p14:creationId xmlns:p14="http://schemas.microsoft.com/office/powerpoint/2010/main" val="249975845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CA683-1595-BBE3-2657-0D4A82BE990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B222594-283F-EBEB-C376-55C17031BC1A}"/>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7CB60775-9D25-3BEE-F7CB-F7AE04FE8EFE}"/>
              </a:ext>
            </a:extLst>
          </p:cNvPr>
          <p:cNvSpPr txBox="1"/>
          <p:nvPr/>
        </p:nvSpPr>
        <p:spPr>
          <a:xfrm>
            <a:off x="84667" y="703707"/>
            <a:ext cx="1947333" cy="455253"/>
          </a:xfrm>
          <a:prstGeom prst="rect">
            <a:avLst/>
          </a:prstGeom>
          <a:noFill/>
        </p:spPr>
        <p:txBody>
          <a:bodyPr wrap="square">
            <a:spAutoFit/>
          </a:bodyPr>
          <a:lstStyle/>
          <a:p>
            <a:pPr indent="266700" algn="just">
              <a:lnSpc>
                <a:spcPct val="150000"/>
              </a:lnSpc>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）切削液</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62207723-CC74-AF91-7205-592D51644393}"/>
              </a:ext>
            </a:extLst>
          </p:cNvPr>
          <p:cNvSpPr txBox="1"/>
          <p:nvPr/>
        </p:nvSpPr>
        <p:spPr>
          <a:xfrm>
            <a:off x="84667" y="1000041"/>
            <a:ext cx="4461933" cy="455253"/>
          </a:xfrm>
          <a:prstGeom prst="rect">
            <a:avLst/>
          </a:prstGeom>
          <a:noFill/>
        </p:spPr>
        <p:txBody>
          <a:bodyPr wrap="square">
            <a:spAutoFit/>
          </a:bodyPr>
          <a:lstStyle/>
          <a:p>
            <a:pPr indent="266700" algn="just">
              <a:lnSpc>
                <a:spcPct val="150000"/>
              </a:lnSpc>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套螺纹时产生废品的原因及预防方法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1E946EA9-8B99-5FC7-F0A8-D910DE7F9316}"/>
              </a:ext>
            </a:extLst>
          </p:cNvPr>
          <p:cNvPicPr>
            <a:picLocks noChangeAspect="1"/>
          </p:cNvPicPr>
          <p:nvPr/>
        </p:nvPicPr>
        <p:blipFill>
          <a:blip r:embed="rId2"/>
          <a:stretch>
            <a:fillRect/>
          </a:stretch>
        </p:blipFill>
        <p:spPr>
          <a:xfrm>
            <a:off x="855133" y="1522570"/>
            <a:ext cx="4994897" cy="5421959"/>
          </a:xfrm>
          <a:prstGeom prst="rect">
            <a:avLst/>
          </a:prstGeom>
        </p:spPr>
      </p:pic>
      <p:sp>
        <p:nvSpPr>
          <p:cNvPr id="9" name="文本框 8">
            <a:extLst>
              <a:ext uri="{FF2B5EF4-FFF2-40B4-BE49-F238E27FC236}">
                <a16:creationId xmlns:a16="http://schemas.microsoft.com/office/drawing/2014/main" id="{42C8BBCD-F242-279B-5B9D-2F0B65B21B7C}"/>
              </a:ext>
            </a:extLst>
          </p:cNvPr>
          <p:cNvSpPr txBox="1"/>
          <p:nvPr/>
        </p:nvSpPr>
        <p:spPr>
          <a:xfrm>
            <a:off x="6527799" y="915375"/>
            <a:ext cx="5156201" cy="4524315"/>
          </a:xfrm>
          <a:prstGeom prst="rect">
            <a:avLst/>
          </a:prstGeom>
          <a:noFill/>
        </p:spPr>
        <p:txBody>
          <a:bodyPr wrap="square">
            <a:spAutoFit/>
          </a:bodyPr>
          <a:lstStyle/>
          <a:p>
            <a:pPr algn="just">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注意事项</a:t>
            </a:r>
          </a:p>
          <a:p>
            <a:pPr algn="just">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latin typeface="Times New Roman" panose="02020603050405020304" pitchFamily="18" charset="0"/>
                <a:ea typeface="宋体" panose="02010600030101010101" pitchFamily="2" charset="-122"/>
                <a:cs typeface="Times New Roman" panose="02020603050405020304" pitchFamily="18" charset="0"/>
              </a:rPr>
              <a:t>）先在螺栓坯料的端部加工出</a:t>
            </a:r>
            <a:r>
              <a:rPr lang="en-US" altLang="zh-CN" dirty="0">
                <a:latin typeface="Times New Roman" panose="02020603050405020304" pitchFamily="18" charset="0"/>
                <a:ea typeface="宋体" panose="02010600030101010101" pitchFamily="2" charset="-122"/>
                <a:cs typeface="Times New Roman" panose="02020603050405020304" pitchFamily="18" charset="0"/>
              </a:rPr>
              <a:t> 45</a:t>
            </a:r>
            <a:r>
              <a:rPr lang="zh-CN" altLang="zh-CN" dirty="0">
                <a:latin typeface="Times New Roman" panose="02020603050405020304" pitchFamily="18" charset="0"/>
                <a:ea typeface="宋体" panose="02010600030101010101" pitchFamily="2" charset="-122"/>
                <a:cs typeface="Times New Roman" panose="02020603050405020304" pitchFamily="18" charset="0"/>
              </a:rPr>
              <a:t>°的倒角，以防止在板牙的导向刃上产生突然加载现象。同时要确保圆板牙或六角板牙垂直地切入螺栓坯料。</a:t>
            </a:r>
          </a:p>
          <a:p>
            <a:pPr algn="just">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dirty="0">
                <a:latin typeface="Times New Roman" panose="02020603050405020304" pitchFamily="18" charset="0"/>
                <a:ea typeface="宋体" panose="02010600030101010101" pitchFamily="2" charset="-122"/>
                <a:cs typeface="Times New Roman" panose="02020603050405020304" pitchFamily="18" charset="0"/>
              </a:rPr>
              <a:t>）尽可能减小螺栓坯料的直径，即确保与螺栓大径有关的公差靠近下限，这样可把攻丝时产生的切削力降至最低。</a:t>
            </a:r>
          </a:p>
          <a:p>
            <a:pPr algn="just">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latin typeface="Times New Roman" panose="02020603050405020304" pitchFamily="18" charset="0"/>
                <a:ea typeface="宋体" panose="02010600030101010101" pitchFamily="2" charset="-122"/>
                <a:cs typeface="Times New Roman" panose="02020603050405020304" pitchFamily="18" charset="0"/>
              </a:rPr>
              <a:t>）使用带刃倾角部分的板牙，这样可确保把切屑导出切削加工区域。</a:t>
            </a:r>
          </a:p>
          <a:p>
            <a:pPr algn="just">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dirty="0">
                <a:latin typeface="Times New Roman" panose="02020603050405020304" pitchFamily="18" charset="0"/>
                <a:ea typeface="宋体" panose="02010600030101010101" pitchFamily="2" charset="-122"/>
                <a:cs typeface="Times New Roman" panose="02020603050405020304" pitchFamily="18" charset="0"/>
              </a:rPr>
              <a:t>）采用正确的冷却液，并把足量的冷却液对准切削加工区域。</a:t>
            </a:r>
          </a:p>
          <a:p>
            <a:pPr algn="just">
              <a:buNone/>
            </a:pP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dirty="0">
                <a:latin typeface="Times New Roman" panose="02020603050405020304" pitchFamily="18" charset="0"/>
                <a:ea typeface="宋体" panose="02010600030101010101" pitchFamily="2" charset="-122"/>
                <a:cs typeface="Times New Roman" panose="02020603050405020304" pitchFamily="18" charset="0"/>
              </a:rPr>
              <a:t>）在调节开口板牙时，不得把板牙张开，张开的板牙在攻丝时会对工件产生刮擦而不是切削。均匀地转动调节螺钉，可把开口板牙闭合大约</a:t>
            </a:r>
            <a:r>
              <a:rPr lang="en-US" altLang="zh-CN" dirty="0">
                <a:latin typeface="Times New Roman" panose="02020603050405020304" pitchFamily="18" charset="0"/>
                <a:ea typeface="宋体" panose="02010600030101010101" pitchFamily="2" charset="-122"/>
                <a:cs typeface="Times New Roman" panose="02020603050405020304" pitchFamily="18" charset="0"/>
              </a:rPr>
              <a:t> 0.15 mm</a:t>
            </a:r>
            <a:r>
              <a:rPr lang="zh-CN" altLang="zh-CN" dirty="0">
                <a:latin typeface="Times New Roman" panose="02020603050405020304" pitchFamily="18" charset="0"/>
                <a:ea typeface="宋体" panose="02010600030101010101" pitchFamily="2" charset="-122"/>
                <a:cs typeface="Times New Roman" panose="02020603050405020304" pitchFamily="18" charset="0"/>
              </a:rPr>
              <a:t>。若压力只作用在板牙的一边，可能会使板牙损坏。</a:t>
            </a:r>
          </a:p>
        </p:txBody>
      </p:sp>
    </p:spTree>
    <p:extLst>
      <p:ext uri="{BB962C8B-B14F-4D97-AF65-F5344CB8AC3E}">
        <p14:creationId xmlns:p14="http://schemas.microsoft.com/office/powerpoint/2010/main" val="396777623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615DF-4CE0-C4FB-E834-9ACAC79DDF5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CF38198-6224-EF9D-D26B-272F6C8628DD}"/>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D63E2FF0-9888-9CB7-D014-65D1EF2879B7}"/>
              </a:ext>
            </a:extLst>
          </p:cNvPr>
          <p:cNvSpPr txBox="1"/>
          <p:nvPr/>
        </p:nvSpPr>
        <p:spPr>
          <a:xfrm>
            <a:off x="1024466" y="1027209"/>
            <a:ext cx="1667933"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【任务实施】</a:t>
            </a:r>
            <a:endParaRPr lang="zh-CN" altLang="en-US" sz="2000" dirty="0"/>
          </a:p>
        </p:txBody>
      </p:sp>
      <p:pic>
        <p:nvPicPr>
          <p:cNvPr id="4" name="Picture 4">
            <a:extLst>
              <a:ext uri="{FF2B5EF4-FFF2-40B4-BE49-F238E27FC236}">
                <a16:creationId xmlns:a16="http://schemas.microsoft.com/office/drawing/2014/main" id="{FED6EE80-980A-BBAC-9A8C-334998CAE25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13259" y="891011"/>
            <a:ext cx="511207" cy="511207"/>
          </a:xfrm>
          <a:prstGeom prst="rect">
            <a:avLst/>
          </a:prstGeom>
          <a:pattFill prst="pct5">
            <a:fgClr>
              <a:schemeClr val="bg1"/>
            </a:fgClr>
            <a:bgClr>
              <a:schemeClr val="tx1"/>
            </a:bgClr>
          </a:pattFill>
        </p:spPr>
      </p:pic>
      <p:sp>
        <p:nvSpPr>
          <p:cNvPr id="6" name="文本框 5">
            <a:extLst>
              <a:ext uri="{FF2B5EF4-FFF2-40B4-BE49-F238E27FC236}">
                <a16:creationId xmlns:a16="http://schemas.microsoft.com/office/drawing/2014/main" id="{614F4E9C-80CD-F6EF-3CF3-2CE2B6D72643}"/>
              </a:ext>
            </a:extLst>
          </p:cNvPr>
          <p:cNvSpPr txBox="1"/>
          <p:nvPr/>
        </p:nvSpPr>
        <p:spPr>
          <a:xfrm>
            <a:off x="118533" y="1376823"/>
            <a:ext cx="30480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一、工具材料领用及准备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A0EAB26B-E7D4-D2E6-9440-C840B2318F2B}"/>
              </a:ext>
            </a:extLst>
          </p:cNvPr>
          <p:cNvPicPr>
            <a:picLocks noChangeAspect="1"/>
          </p:cNvPicPr>
          <p:nvPr/>
        </p:nvPicPr>
        <p:blipFill>
          <a:blip r:embed="rId4"/>
          <a:stretch>
            <a:fillRect/>
          </a:stretch>
        </p:blipFill>
        <p:spPr>
          <a:xfrm>
            <a:off x="1230534" y="1819701"/>
            <a:ext cx="3514663" cy="5053724"/>
          </a:xfrm>
          <a:prstGeom prst="rect">
            <a:avLst/>
          </a:prstGeom>
        </p:spPr>
      </p:pic>
      <p:sp>
        <p:nvSpPr>
          <p:cNvPr id="9" name="文本框 8">
            <a:extLst>
              <a:ext uri="{FF2B5EF4-FFF2-40B4-BE49-F238E27FC236}">
                <a16:creationId xmlns:a16="http://schemas.microsoft.com/office/drawing/2014/main" id="{ABD34E1B-0F8E-69FE-47A1-B313B2099D6D}"/>
              </a:ext>
            </a:extLst>
          </p:cNvPr>
          <p:cNvSpPr txBox="1"/>
          <p:nvPr/>
        </p:nvSpPr>
        <p:spPr>
          <a:xfrm>
            <a:off x="5952066" y="124988"/>
            <a:ext cx="20404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二、工艺分析</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CC45C355-5A39-FAD6-00EE-23F0913AAC43}"/>
              </a:ext>
            </a:extLst>
          </p:cNvPr>
          <p:cNvSpPr txBox="1"/>
          <p:nvPr/>
        </p:nvSpPr>
        <p:spPr>
          <a:xfrm>
            <a:off x="6015567" y="448133"/>
            <a:ext cx="18288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任务分析</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295EC49A-00AF-F088-81E6-8C9D97813EF9}"/>
              </a:ext>
            </a:extLst>
          </p:cNvPr>
          <p:cNvSpPr txBox="1"/>
          <p:nvPr/>
        </p:nvSpPr>
        <p:spPr>
          <a:xfrm>
            <a:off x="6248400" y="831165"/>
            <a:ext cx="5825067" cy="923330"/>
          </a:xfrm>
          <a:prstGeom prst="rect">
            <a:avLst/>
          </a:prstGeom>
          <a:noFill/>
        </p:spPr>
        <p:txBody>
          <a:bodyPr wrap="square">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本任务是需要为圆钢进行套螺纹操作，加工的外螺纹为双头，螺纹规格为</a:t>
            </a:r>
            <a:r>
              <a:rPr lang="zh-CN" altLang="zh-CN" sz="1800" dirty="0">
                <a:effectLst/>
                <a:ea typeface="Times New Roman" panose="02020603050405020304" pitchFamily="18" charset="0"/>
              </a:rPr>
              <a:t>M12mm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30mm</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ea typeface="Times New Roman" panose="02020603050405020304" pitchFamily="18" charset="0"/>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，用</a:t>
            </a:r>
            <a:r>
              <a:rPr lang="zh-CN" altLang="zh-CN" sz="1800" dirty="0">
                <a:effectLst/>
                <a:ea typeface="Times New Roman" panose="02020603050405020304" pitchFamily="18" charset="0"/>
              </a:rPr>
              <a:t>M12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板牙进行套螺纹加工。</a:t>
            </a:r>
            <a:endParaRPr lang="zh-CN" altLang="en-US" dirty="0"/>
          </a:p>
        </p:txBody>
      </p:sp>
      <p:sp>
        <p:nvSpPr>
          <p:cNvPr id="15" name="文本框 14">
            <a:extLst>
              <a:ext uri="{FF2B5EF4-FFF2-40B4-BE49-F238E27FC236}">
                <a16:creationId xmlns:a16="http://schemas.microsoft.com/office/drawing/2014/main" id="{C3619383-9290-D3BB-1912-472C2DC4D7C1}"/>
              </a:ext>
            </a:extLst>
          </p:cNvPr>
          <p:cNvSpPr txBox="1"/>
          <p:nvPr/>
        </p:nvSpPr>
        <p:spPr>
          <a:xfrm>
            <a:off x="6015567" y="1598262"/>
            <a:ext cx="21844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套螺纹步骤</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a:extLst>
              <a:ext uri="{FF2B5EF4-FFF2-40B4-BE49-F238E27FC236}">
                <a16:creationId xmlns:a16="http://schemas.microsoft.com/office/drawing/2014/main" id="{4C61929B-68F2-3BC3-B342-9DC3CDFA5E01}"/>
              </a:ext>
            </a:extLst>
          </p:cNvPr>
          <p:cNvSpPr txBox="1"/>
          <p:nvPr/>
        </p:nvSpPr>
        <p:spPr>
          <a:xfrm>
            <a:off x="6248400" y="1931074"/>
            <a:ext cx="5164667" cy="1754326"/>
          </a:xfrm>
          <a:prstGeom prst="rect">
            <a:avLst/>
          </a:prstGeom>
          <a:noFill/>
        </p:spPr>
        <p:txBody>
          <a:bodyPr wrap="square">
            <a:spAutoFit/>
          </a:bodyPr>
          <a:lstStyle/>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）检查圆钢是否符合套螺纹的条件。</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）正确装夹圆钢，并尽量使伸出长度最小。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）圆钢端部倒角。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）在圆钢上进行螺纹终止线划线。</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）进行两端套螺纹操作。</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gn="just">
              <a:buNone/>
            </a:pP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）清除毛刺，并检查螺纹质量。</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a:extLst>
              <a:ext uri="{FF2B5EF4-FFF2-40B4-BE49-F238E27FC236}">
                <a16:creationId xmlns:a16="http://schemas.microsoft.com/office/drawing/2014/main" id="{A15BC254-DA5C-3249-D452-9D39D81010C2}"/>
              </a:ext>
            </a:extLst>
          </p:cNvPr>
          <p:cNvSpPr txBox="1"/>
          <p:nvPr/>
        </p:nvSpPr>
        <p:spPr>
          <a:xfrm>
            <a:off x="6015567" y="3529293"/>
            <a:ext cx="3784600" cy="442878"/>
          </a:xfrm>
          <a:prstGeom prst="rect">
            <a:avLst/>
          </a:prstGeom>
          <a:noFill/>
        </p:spPr>
        <p:txBody>
          <a:bodyPr wrap="square">
            <a:spAutoFit/>
          </a:bodyPr>
          <a:lstStyle/>
          <a:p>
            <a:pPr indent="266700" algn="just">
              <a:lnSpc>
                <a:spcPct val="150000"/>
              </a:lnSpc>
              <a:buNone/>
            </a:pPr>
            <a:r>
              <a:rPr lang="zh-CN" altLang="zh-CN" sz="1800" dirty="0">
                <a:effectLst/>
                <a:latin typeface="宋体" panose="02010600030101010101" pitchFamily="2" charset="-122"/>
                <a:ea typeface="Times New Roman" panose="02020603050405020304" pitchFamily="18" charset="0"/>
                <a:cs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制定螺杆套螺纹的工作计划</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a:extLst>
              <a:ext uri="{FF2B5EF4-FFF2-40B4-BE49-F238E27FC236}">
                <a16:creationId xmlns:a16="http://schemas.microsoft.com/office/drawing/2014/main" id="{79A4A7EA-0B1B-B6CD-55AD-9E63B0AC61D1}"/>
              </a:ext>
            </a:extLst>
          </p:cNvPr>
          <p:cNvPicPr>
            <a:picLocks noChangeAspect="1"/>
          </p:cNvPicPr>
          <p:nvPr/>
        </p:nvPicPr>
        <p:blipFill>
          <a:blip r:embed="rId5"/>
          <a:stretch>
            <a:fillRect/>
          </a:stretch>
        </p:blipFill>
        <p:spPr>
          <a:xfrm>
            <a:off x="6495165" y="4017409"/>
            <a:ext cx="5578302" cy="2885829"/>
          </a:xfrm>
          <a:prstGeom prst="rect">
            <a:avLst/>
          </a:prstGeom>
        </p:spPr>
      </p:pic>
    </p:spTree>
    <p:extLst>
      <p:ext uri="{BB962C8B-B14F-4D97-AF65-F5344CB8AC3E}">
        <p14:creationId xmlns:p14="http://schemas.microsoft.com/office/powerpoint/2010/main" val="21047283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2CC63-CFD4-D091-5497-F66648456EB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DF23028-C72D-3A94-E005-145CE29487EF}"/>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2" name="文本框 1">
            <a:extLst>
              <a:ext uri="{FF2B5EF4-FFF2-40B4-BE49-F238E27FC236}">
                <a16:creationId xmlns:a16="http://schemas.microsoft.com/office/drawing/2014/main" id="{D418E91F-64A5-8AC6-2B92-7578C61045E8}"/>
              </a:ext>
            </a:extLst>
          </p:cNvPr>
          <p:cNvSpPr txBox="1"/>
          <p:nvPr/>
        </p:nvSpPr>
        <p:spPr>
          <a:xfrm>
            <a:off x="846667" y="1016687"/>
            <a:ext cx="1684866" cy="400110"/>
          </a:xfrm>
          <a:prstGeom prst="rect">
            <a:avLst/>
          </a:prstGeom>
          <a:noFill/>
        </p:spPr>
        <p:txBody>
          <a:bodyPr wrap="square">
            <a:spAutoFit/>
          </a:bodyPr>
          <a:lstStyle/>
          <a:p>
            <a:r>
              <a:rPr lang="zh-CN" altLang="zh-CN" sz="2000" b="1" dirty="0">
                <a:effectLst/>
                <a:latin typeface="Times New Roman" panose="02020603050405020304" pitchFamily="18" charset="0"/>
                <a:ea typeface="宋体" panose="02010600030101010101" pitchFamily="2" charset="-122"/>
                <a:cs typeface="Times New Roman" panose="02020603050405020304" pitchFamily="18" charset="0"/>
              </a:rPr>
              <a:t>【实训报告】</a:t>
            </a:r>
            <a:endParaRPr lang="zh-CN" altLang="en-US" sz="2000" dirty="0"/>
          </a:p>
        </p:txBody>
      </p:sp>
      <p:pic>
        <p:nvPicPr>
          <p:cNvPr id="4" name="图形 3" descr="剪贴板">
            <a:extLst>
              <a:ext uri="{FF2B5EF4-FFF2-40B4-BE49-F238E27FC236}">
                <a16:creationId xmlns:a16="http://schemas.microsoft.com/office/drawing/2014/main" id="{55DD2F54-F09A-E5CC-40FD-CA81EA6821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4066" y="831165"/>
            <a:ext cx="585632" cy="585632"/>
          </a:xfrm>
          <a:prstGeom prst="rect">
            <a:avLst/>
          </a:prstGeom>
        </p:spPr>
      </p:pic>
      <p:sp>
        <p:nvSpPr>
          <p:cNvPr id="6" name="文本框 5">
            <a:extLst>
              <a:ext uri="{FF2B5EF4-FFF2-40B4-BE49-F238E27FC236}">
                <a16:creationId xmlns:a16="http://schemas.microsoft.com/office/drawing/2014/main" id="{3A10F11C-2857-A7A0-9E57-7FEE7D5E0FA2}"/>
              </a:ext>
            </a:extLst>
          </p:cNvPr>
          <p:cNvSpPr txBox="1"/>
          <p:nvPr/>
        </p:nvSpPr>
        <p:spPr>
          <a:xfrm>
            <a:off x="21167" y="1256057"/>
            <a:ext cx="23114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一、实训任务书</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7" name="图片 6">
            <a:extLst>
              <a:ext uri="{FF2B5EF4-FFF2-40B4-BE49-F238E27FC236}">
                <a16:creationId xmlns:a16="http://schemas.microsoft.com/office/drawing/2014/main" id="{769953B8-19DB-9FDA-AB21-5B9F05F422BA}"/>
              </a:ext>
            </a:extLst>
          </p:cNvPr>
          <p:cNvPicPr>
            <a:picLocks noChangeAspect="1"/>
          </p:cNvPicPr>
          <p:nvPr/>
        </p:nvPicPr>
        <p:blipFill>
          <a:blip r:embed="rId4"/>
          <a:stretch>
            <a:fillRect/>
          </a:stretch>
        </p:blipFill>
        <p:spPr>
          <a:xfrm>
            <a:off x="949698" y="1710392"/>
            <a:ext cx="4514504" cy="5227801"/>
          </a:xfrm>
          <a:prstGeom prst="rect">
            <a:avLst/>
          </a:prstGeom>
        </p:spPr>
      </p:pic>
      <p:sp>
        <p:nvSpPr>
          <p:cNvPr id="9" name="文本框 8">
            <a:extLst>
              <a:ext uri="{FF2B5EF4-FFF2-40B4-BE49-F238E27FC236}">
                <a16:creationId xmlns:a16="http://schemas.microsoft.com/office/drawing/2014/main" id="{07C0D810-CD2F-B386-D9F0-E506B99C5C11}"/>
              </a:ext>
            </a:extLst>
          </p:cNvPr>
          <p:cNvSpPr txBox="1"/>
          <p:nvPr/>
        </p:nvSpPr>
        <p:spPr>
          <a:xfrm>
            <a:off x="5731933" y="1256057"/>
            <a:ext cx="2785533"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二、实训准备工作</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a:extLst>
              <a:ext uri="{FF2B5EF4-FFF2-40B4-BE49-F238E27FC236}">
                <a16:creationId xmlns:a16="http://schemas.microsoft.com/office/drawing/2014/main" id="{CD951FE2-8C45-C5E5-3666-49BD83169CEF}"/>
              </a:ext>
            </a:extLst>
          </p:cNvPr>
          <p:cNvPicPr>
            <a:picLocks noChangeAspect="1"/>
          </p:cNvPicPr>
          <p:nvPr/>
        </p:nvPicPr>
        <p:blipFill>
          <a:blip r:embed="rId5"/>
          <a:stretch>
            <a:fillRect/>
          </a:stretch>
        </p:blipFill>
        <p:spPr>
          <a:xfrm>
            <a:off x="6807141" y="1684093"/>
            <a:ext cx="4514503" cy="5217368"/>
          </a:xfrm>
          <a:prstGeom prst="rect">
            <a:avLst/>
          </a:prstGeom>
        </p:spPr>
      </p:pic>
    </p:spTree>
    <p:extLst>
      <p:ext uri="{BB962C8B-B14F-4D97-AF65-F5344CB8AC3E}">
        <p14:creationId xmlns:p14="http://schemas.microsoft.com/office/powerpoint/2010/main" val="241305637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B7076-B7CF-08FE-D3D4-C1D4F17450E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CC6271E-E904-819A-C511-ABAB6F64E286}"/>
              </a:ext>
            </a:extLst>
          </p:cNvPr>
          <p:cNvSpPr txBox="1"/>
          <p:nvPr/>
        </p:nvSpPr>
        <p:spPr>
          <a:xfrm>
            <a:off x="364066" y="184834"/>
            <a:ext cx="5731934" cy="646331"/>
          </a:xfrm>
          <a:prstGeom prst="rect">
            <a:avLst/>
          </a:prstGeom>
          <a:noFill/>
        </p:spPr>
        <p:txBody>
          <a:bodyPr wrap="square" rtlCol="0">
            <a:spAutoFit/>
          </a:bodyPr>
          <a:lstStyle/>
          <a:p>
            <a:r>
              <a:rPr lang="zh-CN" altLang="zh-CN" sz="3600" b="1" dirty="0">
                <a:latin typeface="宋体" panose="02010600030101010101" pitchFamily="2" charset="-122"/>
                <a:ea typeface="宋体" panose="02010600030101010101" pitchFamily="2" charset="-122"/>
              </a:rPr>
              <a:t>项目二 钳工基本加工技能</a:t>
            </a:r>
          </a:p>
        </p:txBody>
      </p:sp>
      <p:sp>
        <p:nvSpPr>
          <p:cNvPr id="4" name="文本框 3">
            <a:extLst>
              <a:ext uri="{FF2B5EF4-FFF2-40B4-BE49-F238E27FC236}">
                <a16:creationId xmlns:a16="http://schemas.microsoft.com/office/drawing/2014/main" id="{50023CBA-888D-00FB-AA53-E3CDD8C9A388}"/>
              </a:ext>
            </a:extLst>
          </p:cNvPr>
          <p:cNvSpPr txBox="1"/>
          <p:nvPr/>
        </p:nvSpPr>
        <p:spPr>
          <a:xfrm>
            <a:off x="59267" y="709894"/>
            <a:ext cx="2336800"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三、工艺过程卡</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2CA66911-AE55-6645-1DF8-1CEED6DE919D}"/>
              </a:ext>
            </a:extLst>
          </p:cNvPr>
          <p:cNvPicPr>
            <a:picLocks noChangeAspect="1"/>
          </p:cNvPicPr>
          <p:nvPr/>
        </p:nvPicPr>
        <p:blipFill>
          <a:blip r:embed="rId2"/>
          <a:stretch>
            <a:fillRect/>
          </a:stretch>
        </p:blipFill>
        <p:spPr>
          <a:xfrm>
            <a:off x="1227667" y="1152772"/>
            <a:ext cx="3903687" cy="5842000"/>
          </a:xfrm>
          <a:prstGeom prst="rect">
            <a:avLst/>
          </a:prstGeom>
        </p:spPr>
      </p:pic>
      <p:sp>
        <p:nvSpPr>
          <p:cNvPr id="7" name="文本框 6">
            <a:extLst>
              <a:ext uri="{FF2B5EF4-FFF2-40B4-BE49-F238E27FC236}">
                <a16:creationId xmlns:a16="http://schemas.microsoft.com/office/drawing/2014/main" id="{E50270F3-5C46-5187-2955-7C25AA6E2306}"/>
              </a:ext>
            </a:extLst>
          </p:cNvPr>
          <p:cNvSpPr txBox="1"/>
          <p:nvPr/>
        </p:nvSpPr>
        <p:spPr>
          <a:xfrm>
            <a:off x="5816599" y="721308"/>
            <a:ext cx="2726267" cy="442878"/>
          </a:xfrm>
          <a:prstGeom prst="rect">
            <a:avLst/>
          </a:prstGeom>
          <a:noFill/>
        </p:spPr>
        <p:txBody>
          <a:bodyPr wrap="square">
            <a:spAutoFit/>
          </a:bodyPr>
          <a:lstStyle/>
          <a:p>
            <a:pPr indent="306070">
              <a:lnSpc>
                <a:spcPct val="150000"/>
              </a:lnSpc>
              <a:buNone/>
            </a:pPr>
            <a:r>
              <a:rPr lang="zh-CN" altLang="zh-CN" sz="1800" b="1" dirty="0">
                <a:effectLst/>
                <a:latin typeface="Times New Roman" panose="02020603050405020304" pitchFamily="18" charset="0"/>
                <a:ea typeface="宋体" panose="02010600030101010101" pitchFamily="2" charset="-122"/>
                <a:cs typeface="Times New Roman" panose="02020603050405020304" pitchFamily="18" charset="0"/>
              </a:rPr>
              <a:t>四、考核评价表</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8" name="图片 7">
            <a:extLst>
              <a:ext uri="{FF2B5EF4-FFF2-40B4-BE49-F238E27FC236}">
                <a16:creationId xmlns:a16="http://schemas.microsoft.com/office/drawing/2014/main" id="{FA9BA16C-DAA2-26D8-66B3-4B6C4E9ECA75}"/>
              </a:ext>
            </a:extLst>
          </p:cNvPr>
          <p:cNvPicPr>
            <a:picLocks noChangeAspect="1"/>
          </p:cNvPicPr>
          <p:nvPr/>
        </p:nvPicPr>
        <p:blipFill>
          <a:blip r:embed="rId3"/>
          <a:stretch>
            <a:fillRect/>
          </a:stretch>
        </p:blipFill>
        <p:spPr>
          <a:xfrm>
            <a:off x="6223000" y="1173959"/>
            <a:ext cx="5810069" cy="5788252"/>
          </a:xfrm>
          <a:prstGeom prst="rect">
            <a:avLst/>
          </a:prstGeom>
        </p:spPr>
      </p:pic>
    </p:spTree>
    <p:extLst>
      <p:ext uri="{BB962C8B-B14F-4D97-AF65-F5344CB8AC3E}">
        <p14:creationId xmlns:p14="http://schemas.microsoft.com/office/powerpoint/2010/main" val="3832180468"/>
      </p:ext>
    </p:extLst>
  </p:cSld>
  <p:clrMapOvr>
    <a:masterClrMapping/>
  </p:clrMapOvr>
</p:sld>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TotalTime>
  <Words>27278</Words>
  <Application>Microsoft Office PowerPoint</Application>
  <PresentationFormat>宽屏</PresentationFormat>
  <Paragraphs>1755</Paragraphs>
  <Slides>142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142</vt:i4>
      </vt:variant>
    </vt:vector>
  </HeadingPairs>
  <TitlesOfParts>
    <vt:vector size="151" baseType="lpstr">
      <vt:lpstr>等线</vt:lpstr>
      <vt:lpstr>楷体</vt:lpstr>
      <vt:lpstr>宋体</vt:lpstr>
      <vt:lpstr>Arial</vt:lpstr>
      <vt:lpstr>Calibri</vt:lpstr>
      <vt:lpstr>Cambria Math</vt:lpstr>
      <vt:lpstr>Helvetica</vt:lpstr>
      <vt:lpstr>Times New Roman</vt:lpstr>
      <vt:lpstr>WPS</vt:lpstr>
      <vt:lpstr>钳工综合实训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renjiao ling</dc:creator>
  <cp:lastModifiedBy>renjiao ling</cp:lastModifiedBy>
  <cp:revision>317</cp:revision>
  <dcterms:created xsi:type="dcterms:W3CDTF">2023-08-09T12:44:55Z</dcterms:created>
  <dcterms:modified xsi:type="dcterms:W3CDTF">2025-07-17T11:51:19Z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2052-12.1.0.15259</vt:lpwstr>
  </property>
</Properties>
</file>